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embeddedFontLst>
    <p:embeddedFont>
      <p:font typeface="Average"/>
      <p:regular r:id="rId39"/>
    </p:embeddedFont>
    <p:embeddedFont>
      <p:font typeface="Bree Serif"/>
      <p:regular r:id="rId40"/>
    </p:embeddedFont>
    <p:embeddedFont>
      <p:font typeface="Oswald"/>
      <p:regular r:id="rId41"/>
      <p:bold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reeSerif-regular.fntdata"/><Relationship Id="rId20" Type="http://schemas.openxmlformats.org/officeDocument/2006/relationships/slide" Target="slides/slide14.xml"/><Relationship Id="rId42" Type="http://schemas.openxmlformats.org/officeDocument/2006/relationships/font" Target="fonts/Oswald-bold.fntdata"/><Relationship Id="rId41" Type="http://schemas.openxmlformats.org/officeDocument/2006/relationships/font" Target="fonts/Oswald-regular.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Average-regular.fntdata"/><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791db5c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791db5c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9894a4dde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9894a4dde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9894a4dd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9894a4dd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8ac7c94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8ac7c94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8ac7c94b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8ac7c94b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98ac7c94b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98ac7c94b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8ac7c94b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8ac7c94b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98ac7c94b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98ac7c94b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90fd2220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90fd2220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90fd2220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90fd2220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a3dddba8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a3dddba8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6a49ced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6a49ced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a2e7051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a2e70517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9a2e70517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9a2e70517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a2e7051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a2e7051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9a2e705172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9a2e705172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9a2e70517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9a2e70517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9a3dddba8b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9a3dddba8b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9a2e7051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9a2e705172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9a2e70517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9a2e70517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a2e70517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a2e70517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9a2e70517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9a2e70517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96e92e87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96e92e87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9a2e70517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9a2e70517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9a2e70517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9a2e70517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9a2e70517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9a2e70517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6e92e87f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6e92e87f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6e92e87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6e92e87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6e92e87f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6e92e87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96e92e87f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96e92e87f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96e92e87f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96e92e87f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96e92e87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96e92e87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741B47"/>
            </a:gs>
            <a:gs pos="20000">
              <a:srgbClr val="70476F"/>
            </a:gs>
            <a:gs pos="100000">
              <a:srgbClr val="000000"/>
            </a:gs>
          </a:gsLst>
          <a:lin ang="10800025" scaled="0"/>
        </a:gradFill>
      </p:bgPr>
    </p:bg>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741B47"/>
            </a:gs>
            <a:gs pos="20000">
              <a:srgbClr val="70476F"/>
            </a:gs>
            <a:gs pos="100000">
              <a:srgbClr val="000000"/>
            </a:gs>
          </a:gsLst>
          <a:lin ang="10800025" scaled="0"/>
        </a:gradFill>
      </p:bgPr>
    </p:bg>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Font typeface="Bree Serif"/>
              <a:buNone/>
              <a:defRPr>
                <a:latin typeface="Bree Serif"/>
                <a:ea typeface="Bree Serif"/>
                <a:cs typeface="Bree Serif"/>
                <a:sym typeface="Bree Serif"/>
              </a:defRPr>
            </a:lvl1pPr>
            <a:lvl2pPr lvl="1" rtl="0">
              <a:spcBef>
                <a:spcPts val="0"/>
              </a:spcBef>
              <a:spcAft>
                <a:spcPts val="0"/>
              </a:spcAft>
              <a:buSzPts val="3000"/>
              <a:buFont typeface="Arial"/>
              <a:buNone/>
              <a:defRPr>
                <a:latin typeface="Arial"/>
                <a:ea typeface="Arial"/>
                <a:cs typeface="Arial"/>
                <a:sym typeface="Arial"/>
              </a:defRPr>
            </a:lvl2pPr>
            <a:lvl3pPr lvl="2" rtl="0">
              <a:spcBef>
                <a:spcPts val="0"/>
              </a:spcBef>
              <a:spcAft>
                <a:spcPts val="0"/>
              </a:spcAft>
              <a:buSzPts val="3000"/>
              <a:buFont typeface="Arial"/>
              <a:buNone/>
              <a:defRPr>
                <a:latin typeface="Arial"/>
                <a:ea typeface="Arial"/>
                <a:cs typeface="Arial"/>
                <a:sym typeface="Arial"/>
              </a:defRPr>
            </a:lvl3pPr>
            <a:lvl4pPr lvl="3" rtl="0">
              <a:spcBef>
                <a:spcPts val="0"/>
              </a:spcBef>
              <a:spcAft>
                <a:spcPts val="0"/>
              </a:spcAft>
              <a:buSzPts val="3000"/>
              <a:buFont typeface="Arial"/>
              <a:buNone/>
              <a:defRPr>
                <a:latin typeface="Arial"/>
                <a:ea typeface="Arial"/>
                <a:cs typeface="Arial"/>
                <a:sym typeface="Arial"/>
              </a:defRPr>
            </a:lvl4pPr>
            <a:lvl5pPr lvl="4" rtl="0">
              <a:spcBef>
                <a:spcPts val="0"/>
              </a:spcBef>
              <a:spcAft>
                <a:spcPts val="0"/>
              </a:spcAft>
              <a:buSzPts val="3000"/>
              <a:buFont typeface="Arial"/>
              <a:buNone/>
              <a:defRPr>
                <a:latin typeface="Arial"/>
                <a:ea typeface="Arial"/>
                <a:cs typeface="Arial"/>
                <a:sym typeface="Arial"/>
              </a:defRPr>
            </a:lvl5pPr>
            <a:lvl6pPr lvl="5" rtl="0">
              <a:spcBef>
                <a:spcPts val="0"/>
              </a:spcBef>
              <a:spcAft>
                <a:spcPts val="0"/>
              </a:spcAft>
              <a:buSzPts val="3000"/>
              <a:buFont typeface="Arial"/>
              <a:buNone/>
              <a:defRPr>
                <a:latin typeface="Arial"/>
                <a:ea typeface="Arial"/>
                <a:cs typeface="Arial"/>
                <a:sym typeface="Arial"/>
              </a:defRPr>
            </a:lvl6pPr>
            <a:lvl7pPr lvl="6" rtl="0">
              <a:spcBef>
                <a:spcPts val="0"/>
              </a:spcBef>
              <a:spcAft>
                <a:spcPts val="0"/>
              </a:spcAft>
              <a:buSzPts val="3000"/>
              <a:buFont typeface="Arial"/>
              <a:buNone/>
              <a:defRPr>
                <a:latin typeface="Arial"/>
                <a:ea typeface="Arial"/>
                <a:cs typeface="Arial"/>
                <a:sym typeface="Arial"/>
              </a:defRPr>
            </a:lvl7pPr>
            <a:lvl8pPr lvl="7" rtl="0">
              <a:spcBef>
                <a:spcPts val="0"/>
              </a:spcBef>
              <a:spcAft>
                <a:spcPts val="0"/>
              </a:spcAft>
              <a:buSzPts val="3000"/>
              <a:buFont typeface="Arial"/>
              <a:buNone/>
              <a:defRPr>
                <a:latin typeface="Arial"/>
                <a:ea typeface="Arial"/>
                <a:cs typeface="Arial"/>
                <a:sym typeface="Arial"/>
              </a:defRPr>
            </a:lvl8pPr>
            <a:lvl9pPr lvl="8" rtl="0">
              <a:spcBef>
                <a:spcPts val="0"/>
              </a:spcBef>
              <a:spcAft>
                <a:spcPts val="0"/>
              </a:spcAft>
              <a:buSzPts val="3000"/>
              <a:buFont typeface="Arial"/>
              <a:buNone/>
              <a:defRPr>
                <a:latin typeface="Arial"/>
                <a:ea typeface="Arial"/>
                <a:cs typeface="Arial"/>
                <a:sym typeface="Arial"/>
              </a:defRPr>
            </a:lvl9pPr>
          </a:lstStyle>
          <a:p/>
        </p:txBody>
      </p:sp>
      <p:sp>
        <p:nvSpPr>
          <p:cNvPr id="67" name="Google Shape;67;p16"/>
          <p:cNvSpPr txBox="1"/>
          <p:nvPr>
            <p:ph idx="1" type="body"/>
          </p:nvPr>
        </p:nvSpPr>
        <p:spPr>
          <a:xfrm>
            <a:off x="311700" y="1152475"/>
            <a:ext cx="41004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1"/>
              </a:buClr>
              <a:buSzPts val="1800"/>
              <a:buFont typeface="Arial"/>
              <a:buChar char="●"/>
              <a:defRPr>
                <a:solidFill>
                  <a:schemeClr val="dk1"/>
                </a:solidFill>
                <a:latin typeface="Arial"/>
                <a:ea typeface="Arial"/>
                <a:cs typeface="Arial"/>
                <a:sym typeface="Arial"/>
              </a:defRPr>
            </a:lvl1pPr>
            <a:lvl2pPr indent="-317500" lvl="1" marL="9144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2pPr>
            <a:lvl3pPr indent="-317500" lvl="2" marL="13716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3pPr>
            <a:lvl4pPr indent="-317500" lvl="3" marL="18288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4pPr>
            <a:lvl5pPr indent="-317500" lvl="4" marL="22860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5pPr>
            <a:lvl6pPr indent="-317500" lvl="5" marL="27432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6pPr>
            <a:lvl7pPr indent="-317500" lvl="6" marL="32004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7pPr>
            <a:lvl8pPr indent="-317500" lvl="7" marL="36576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8pPr>
            <a:lvl9pPr indent="-317500" lvl="8" marL="4114800" rtl="0">
              <a:spcBef>
                <a:spcPts val="0"/>
              </a:spcBef>
              <a:spcAft>
                <a:spcPts val="0"/>
              </a:spcAft>
              <a:buClr>
                <a:schemeClr val="dk1"/>
              </a:buClr>
              <a:buSzPts val="1400"/>
              <a:buFont typeface="Arial"/>
              <a:buChar char="■"/>
              <a:defRPr>
                <a:solidFill>
                  <a:schemeClr val="dk1"/>
                </a:solidFill>
                <a:latin typeface="Arial"/>
                <a:ea typeface="Arial"/>
                <a:cs typeface="Arial"/>
                <a:sym typeface="Arial"/>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741B47"/>
            </a:gs>
            <a:gs pos="20000">
              <a:srgbClr val="70476F"/>
            </a:gs>
            <a:gs pos="100000">
              <a:srgbClr val="000000"/>
            </a:gs>
          </a:gsLst>
          <a:lin ang="10800025" scaled="0"/>
        </a:gradFill>
      </p:bgPr>
    </p:bg>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Clr>
                <a:srgbClr val="FBFBFB"/>
              </a:buClr>
              <a:buSzPts val="2700"/>
              <a:buFont typeface="Bree Serif"/>
              <a:buNone/>
              <a:defRPr sz="2700">
                <a:solidFill>
                  <a:srgbClr val="FBFBFB"/>
                </a:solidFill>
                <a:latin typeface="Bree Serif"/>
                <a:ea typeface="Bree Serif"/>
                <a:cs typeface="Bree Serif"/>
                <a:sym typeface="Bree Serif"/>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lvl1pPr indent="-323850" lvl="0" marL="457200" algn="just">
              <a:spcBef>
                <a:spcPts val="0"/>
              </a:spcBef>
              <a:spcAft>
                <a:spcPts val="0"/>
              </a:spcAft>
              <a:buClr>
                <a:srgbClr val="FBFBFB"/>
              </a:buClr>
              <a:buSzPts val="1500"/>
              <a:buChar char="●"/>
              <a:defRPr sz="1500">
                <a:solidFill>
                  <a:srgbClr val="FBFBFB"/>
                </a:solidFill>
              </a:defRPr>
            </a:lvl1pPr>
            <a:lvl2pPr indent="-323850" lvl="1" marL="914400" algn="just">
              <a:spcBef>
                <a:spcPts val="0"/>
              </a:spcBef>
              <a:spcAft>
                <a:spcPts val="0"/>
              </a:spcAft>
              <a:buClr>
                <a:srgbClr val="FBFBFB"/>
              </a:buClr>
              <a:buSzPts val="1500"/>
              <a:buChar char="○"/>
              <a:defRPr sz="1500">
                <a:solidFill>
                  <a:srgbClr val="FBFBFB"/>
                </a:solidFill>
              </a:defRPr>
            </a:lvl2pPr>
            <a:lvl3pPr indent="-323850" lvl="2" marL="1371600" algn="just">
              <a:spcBef>
                <a:spcPts val="0"/>
              </a:spcBef>
              <a:spcAft>
                <a:spcPts val="0"/>
              </a:spcAft>
              <a:buClr>
                <a:srgbClr val="FBFBFB"/>
              </a:buClr>
              <a:buSzPts val="1500"/>
              <a:buChar char="■"/>
              <a:defRPr sz="1500">
                <a:solidFill>
                  <a:srgbClr val="FBFBFB"/>
                </a:solidFill>
              </a:defRPr>
            </a:lvl3pPr>
            <a:lvl4pPr indent="-323850" lvl="3" marL="1828800" algn="just">
              <a:spcBef>
                <a:spcPts val="0"/>
              </a:spcBef>
              <a:spcAft>
                <a:spcPts val="0"/>
              </a:spcAft>
              <a:buClr>
                <a:srgbClr val="FBFBFB"/>
              </a:buClr>
              <a:buSzPts val="1500"/>
              <a:buChar char="●"/>
              <a:defRPr sz="1500">
                <a:solidFill>
                  <a:srgbClr val="FBFBFB"/>
                </a:solidFill>
              </a:defRPr>
            </a:lvl4pPr>
            <a:lvl5pPr indent="-323850" lvl="4" marL="2286000" algn="just">
              <a:spcBef>
                <a:spcPts val="0"/>
              </a:spcBef>
              <a:spcAft>
                <a:spcPts val="0"/>
              </a:spcAft>
              <a:buClr>
                <a:srgbClr val="FBFBFB"/>
              </a:buClr>
              <a:buSzPts val="1500"/>
              <a:buChar char="○"/>
              <a:defRPr sz="1500">
                <a:solidFill>
                  <a:srgbClr val="FBFBFB"/>
                </a:solidFill>
              </a:defRPr>
            </a:lvl5pPr>
            <a:lvl6pPr indent="-323850" lvl="5" marL="2743200" algn="just">
              <a:spcBef>
                <a:spcPts val="0"/>
              </a:spcBef>
              <a:spcAft>
                <a:spcPts val="0"/>
              </a:spcAft>
              <a:buClr>
                <a:srgbClr val="FBFBFB"/>
              </a:buClr>
              <a:buSzPts val="1500"/>
              <a:buChar char="■"/>
              <a:defRPr sz="1500">
                <a:solidFill>
                  <a:srgbClr val="FBFBFB"/>
                </a:solidFill>
              </a:defRPr>
            </a:lvl6pPr>
            <a:lvl7pPr indent="-323850" lvl="6" marL="3200400" algn="just">
              <a:spcBef>
                <a:spcPts val="0"/>
              </a:spcBef>
              <a:spcAft>
                <a:spcPts val="0"/>
              </a:spcAft>
              <a:buClr>
                <a:srgbClr val="FBFBFB"/>
              </a:buClr>
              <a:buSzPts val="1500"/>
              <a:buChar char="●"/>
              <a:defRPr sz="1500">
                <a:solidFill>
                  <a:srgbClr val="FBFBFB"/>
                </a:solidFill>
              </a:defRPr>
            </a:lvl7pPr>
            <a:lvl8pPr indent="-323850" lvl="7" marL="3657600" algn="just">
              <a:spcBef>
                <a:spcPts val="0"/>
              </a:spcBef>
              <a:spcAft>
                <a:spcPts val="0"/>
              </a:spcAft>
              <a:buClr>
                <a:srgbClr val="FBFBFB"/>
              </a:buClr>
              <a:buSzPts val="1500"/>
              <a:buChar char="○"/>
              <a:defRPr sz="1500">
                <a:solidFill>
                  <a:srgbClr val="FBFBFB"/>
                </a:solidFill>
              </a:defRPr>
            </a:lvl8pPr>
            <a:lvl9pPr indent="-323850" lvl="8" marL="4114800" algn="just">
              <a:spcBef>
                <a:spcPts val="0"/>
              </a:spcBef>
              <a:spcAft>
                <a:spcPts val="0"/>
              </a:spcAft>
              <a:buClr>
                <a:srgbClr val="FBFBFB"/>
              </a:buClr>
              <a:buSzPts val="1500"/>
              <a:buChar char="■"/>
              <a:defRPr sz="1500">
                <a:solidFill>
                  <a:srgbClr val="FBFBFB"/>
                </a:solidFill>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gradFill>
          <a:gsLst>
            <a:gs pos="0">
              <a:srgbClr val="1077D2"/>
            </a:gs>
            <a:gs pos="100000">
              <a:srgbClr val="093153"/>
            </a:gs>
          </a:gsLst>
          <a:path path="circle">
            <a:fillToRect b="50%" l="50%" r="50%" t="50%"/>
          </a:path>
          <a:tileRect/>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4.png"/><Relationship Id="rId4" Type="http://schemas.openxmlformats.org/officeDocument/2006/relationships/image" Target="../media/image11.png"/><Relationship Id="rId5" Type="http://schemas.openxmlformats.org/officeDocument/2006/relationships/image" Target="../media/image43.png"/><Relationship Id="rId6"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9.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8.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0.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1.png"/><Relationship Id="rId4" Type="http://schemas.openxmlformats.org/officeDocument/2006/relationships/image" Target="../media/image4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8.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7.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17.png"/><Relationship Id="rId7"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 Id="rId5"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41B47"/>
            </a:gs>
            <a:gs pos="20000">
              <a:srgbClr val="70476F"/>
            </a:gs>
            <a:gs pos="100000">
              <a:srgbClr val="000000"/>
            </a:gs>
          </a:gsLst>
          <a:lin ang="10800025" scaled="0"/>
        </a:gradFill>
      </p:bgPr>
    </p:bg>
    <p:spTree>
      <p:nvGrpSpPr>
        <p:cNvPr id="103" name="Shape 103"/>
        <p:cNvGrpSpPr/>
        <p:nvPr/>
      </p:nvGrpSpPr>
      <p:grpSpPr>
        <a:xfrm>
          <a:off x="0" y="0"/>
          <a:ext cx="0" cy="0"/>
          <a:chOff x="0" y="0"/>
          <a:chExt cx="0" cy="0"/>
        </a:xfrm>
      </p:grpSpPr>
      <p:sp>
        <p:nvSpPr>
          <p:cNvPr id="104" name="Google Shape;104;p25"/>
          <p:cNvSpPr txBox="1"/>
          <p:nvPr>
            <p:ph type="ctrTitle"/>
          </p:nvPr>
        </p:nvSpPr>
        <p:spPr>
          <a:xfrm>
            <a:off x="671258" y="990800"/>
            <a:ext cx="7801500" cy="1730100"/>
          </a:xfrm>
          <a:prstGeom prst="rect">
            <a:avLst/>
          </a:prstGeom>
          <a:effectLst>
            <a:outerShdw blurRad="57150" rotWithShape="0" algn="bl" dir="5400000" dist="76200">
              <a:srgbClr val="000000">
                <a:alpha val="50000"/>
              </a:srgbClr>
            </a:outerShdw>
          </a:effectLst>
        </p:spPr>
        <p:txBody>
          <a:bodyPr anchorCtr="0" anchor="b" bIns="91425" lIns="91425" spcFirstLastPara="1" rIns="91425" wrap="square" tIns="91425">
            <a:normAutofit/>
          </a:bodyPr>
          <a:lstStyle/>
          <a:p>
            <a:pPr indent="0" lvl="0" marL="0" rtl="0" algn="ctr">
              <a:spcBef>
                <a:spcPts val="0"/>
              </a:spcBef>
              <a:spcAft>
                <a:spcPts val="0"/>
              </a:spcAft>
              <a:buNone/>
            </a:pPr>
            <a:r>
              <a:rPr lang="it" sz="4100">
                <a:latin typeface="Bree Serif"/>
                <a:ea typeface="Bree Serif"/>
                <a:cs typeface="Bree Serif"/>
                <a:sym typeface="Bree Serif"/>
              </a:rPr>
              <a:t>Progetto Python </a:t>
            </a:r>
            <a:r>
              <a:rPr lang="it" sz="3100">
                <a:latin typeface="Bree Serif"/>
                <a:ea typeface="Bree Serif"/>
                <a:cs typeface="Bree Serif"/>
                <a:sym typeface="Bree Serif"/>
              </a:rPr>
              <a:t>(Pandas)</a:t>
            </a:r>
            <a:r>
              <a:rPr lang="it" sz="4100">
                <a:latin typeface="Bree Serif"/>
                <a:ea typeface="Bree Serif"/>
                <a:cs typeface="Bree Serif"/>
                <a:sym typeface="Bree Serif"/>
              </a:rPr>
              <a:t> - Food</a:t>
            </a:r>
            <a:endParaRPr sz="4100">
              <a:latin typeface="Bree Serif"/>
              <a:ea typeface="Bree Serif"/>
              <a:cs typeface="Bree Serif"/>
              <a:sym typeface="Bree Serif"/>
            </a:endParaRPr>
          </a:p>
        </p:txBody>
      </p:sp>
      <p:sp>
        <p:nvSpPr>
          <p:cNvPr id="105" name="Google Shape;105;p2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it">
                <a:solidFill>
                  <a:schemeClr val="dk1"/>
                </a:solidFill>
              </a:rPr>
              <a:t>Mirko Rossi</a:t>
            </a:r>
            <a:endParaRPr b="1">
              <a:solidFill>
                <a:schemeClr val="dk1"/>
              </a:solidFill>
            </a:endParaRPr>
          </a:p>
        </p:txBody>
      </p:sp>
      <p:pic>
        <p:nvPicPr>
          <p:cNvPr id="106" name="Google Shape;106;p25"/>
          <p:cNvPicPr preferRelativeResize="0"/>
          <p:nvPr/>
        </p:nvPicPr>
        <p:blipFill>
          <a:blip r:embed="rId3">
            <a:alphaModFix/>
          </a:blip>
          <a:stretch>
            <a:fillRect/>
          </a:stretch>
        </p:blipFill>
        <p:spPr>
          <a:xfrm>
            <a:off x="3609975" y="4421451"/>
            <a:ext cx="1924200" cy="466800"/>
          </a:xfrm>
          <a:prstGeom prst="roundRect">
            <a:avLst>
              <a:gd fmla="val 16667" name="adj"/>
            </a:avLst>
          </a:prstGeom>
          <a:noFill/>
          <a:ln>
            <a:noFill/>
          </a:ln>
        </p:spPr>
      </p:pic>
      <p:sp>
        <p:nvSpPr>
          <p:cNvPr id="107" name="Google Shape;107;p2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8" name="Google Shape;108;p25"/>
          <p:cNvPicPr preferRelativeResize="0"/>
          <p:nvPr/>
        </p:nvPicPr>
        <p:blipFill rotWithShape="1">
          <a:blip r:embed="rId4">
            <a:alphaModFix/>
          </a:blip>
          <a:srcRect b="0" l="17724" r="19132" t="0"/>
          <a:stretch/>
        </p:blipFill>
        <p:spPr>
          <a:xfrm>
            <a:off x="853300" y="3183675"/>
            <a:ext cx="648750" cy="1561325"/>
          </a:xfrm>
          <a:prstGeom prst="rect">
            <a:avLst/>
          </a:prstGeom>
          <a:noFill/>
          <a:ln>
            <a:noFill/>
          </a:ln>
        </p:spPr>
      </p:pic>
      <p:pic>
        <p:nvPicPr>
          <p:cNvPr id="109" name="Google Shape;109;p25"/>
          <p:cNvPicPr preferRelativeResize="0"/>
          <p:nvPr/>
        </p:nvPicPr>
        <p:blipFill>
          <a:blip r:embed="rId5">
            <a:alphaModFix/>
          </a:blip>
          <a:stretch>
            <a:fillRect/>
          </a:stretch>
        </p:blipFill>
        <p:spPr>
          <a:xfrm>
            <a:off x="3670796" y="284122"/>
            <a:ext cx="1578778" cy="1425828"/>
          </a:xfrm>
          <a:prstGeom prst="rect">
            <a:avLst/>
          </a:prstGeom>
          <a:noFill/>
          <a:ln>
            <a:noFill/>
          </a:ln>
        </p:spPr>
      </p:pic>
      <p:pic>
        <p:nvPicPr>
          <p:cNvPr id="110" name="Google Shape;110;p25"/>
          <p:cNvPicPr preferRelativeResize="0"/>
          <p:nvPr/>
        </p:nvPicPr>
        <p:blipFill>
          <a:blip r:embed="rId6">
            <a:alphaModFix/>
          </a:blip>
          <a:stretch>
            <a:fillRect/>
          </a:stretch>
        </p:blipFill>
        <p:spPr>
          <a:xfrm>
            <a:off x="7745480" y="3291729"/>
            <a:ext cx="744770" cy="1345213"/>
          </a:xfrm>
          <a:prstGeom prst="rect">
            <a:avLst/>
          </a:prstGeom>
          <a:noFill/>
          <a:ln>
            <a:noFill/>
          </a:ln>
        </p:spPr>
      </p:pic>
      <p:cxnSp>
        <p:nvCxnSpPr>
          <p:cNvPr id="111" name="Google Shape;111;p25"/>
          <p:cNvCxnSpPr>
            <a:stCxn id="108" idx="1"/>
            <a:endCxn id="109" idx="1"/>
          </p:cNvCxnSpPr>
          <p:nvPr/>
        </p:nvCxnSpPr>
        <p:spPr>
          <a:xfrm flipH="1" rot="10800000">
            <a:off x="853300" y="997038"/>
            <a:ext cx="2817600" cy="2967300"/>
          </a:xfrm>
          <a:prstGeom prst="curvedConnector3">
            <a:avLst>
              <a:gd fmla="val -8451" name="adj1"/>
            </a:avLst>
          </a:prstGeom>
          <a:noFill/>
          <a:ln cap="flat" cmpd="sng" w="28575">
            <a:solidFill>
              <a:schemeClr val="dk1"/>
            </a:solidFill>
            <a:prstDash val="solid"/>
            <a:round/>
            <a:headEnd len="med" w="med" type="none"/>
            <a:tailEnd len="med" w="med" type="triangle"/>
          </a:ln>
        </p:spPr>
      </p:cxnSp>
      <p:cxnSp>
        <p:nvCxnSpPr>
          <p:cNvPr id="112" name="Google Shape;112;p25"/>
          <p:cNvCxnSpPr>
            <a:stCxn id="109" idx="3"/>
            <a:endCxn id="110" idx="3"/>
          </p:cNvCxnSpPr>
          <p:nvPr/>
        </p:nvCxnSpPr>
        <p:spPr>
          <a:xfrm>
            <a:off x="5249574" y="997036"/>
            <a:ext cx="3240600" cy="2967300"/>
          </a:xfrm>
          <a:prstGeom prst="curvedConnector3">
            <a:avLst>
              <a:gd fmla="val 107351" name="adj1"/>
            </a:avLst>
          </a:prstGeom>
          <a:noFill/>
          <a:ln cap="flat" cmpd="sng" w="28575">
            <a:solidFill>
              <a:schemeClr val="dk1"/>
            </a:solidFill>
            <a:prstDash val="solid"/>
            <a:round/>
            <a:headEnd len="med" w="med" type="none"/>
            <a:tailEnd len="med" w="med" type="triangle"/>
          </a:ln>
        </p:spPr>
      </p:cxnSp>
      <p:sp>
        <p:nvSpPr>
          <p:cNvPr id="113" name="Google Shape;113;p25"/>
          <p:cNvSpPr/>
          <p:nvPr/>
        </p:nvSpPr>
        <p:spPr>
          <a:xfrm rot="-616147">
            <a:off x="805727" y="568833"/>
            <a:ext cx="1979001" cy="580743"/>
          </a:xfrm>
          <a:prstGeom prst="wave">
            <a:avLst>
              <a:gd fmla="val 12500" name="adj1"/>
              <a:gd fmla="val 0" name="adj2"/>
            </a:avLst>
          </a:prstGeom>
          <a:solidFill>
            <a:schemeClr val="lt2"/>
          </a:solidFill>
          <a:ln cap="flat" cmpd="sng" w="76200">
            <a:solidFill>
              <a:srgbClr val="9900FF"/>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it">
                <a:latin typeface="Average"/>
                <a:ea typeface="Average"/>
                <a:cs typeface="Average"/>
                <a:sym typeface="Average"/>
              </a:rPr>
              <a:t>DATA ANALYSIS</a:t>
            </a:r>
            <a:endParaRPr b="1">
              <a:latin typeface="Average"/>
              <a:ea typeface="Average"/>
              <a:cs typeface="Average"/>
              <a:sym typeface="Averag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Recupero del valori mancanti di </a:t>
            </a:r>
            <a:r>
              <a:rPr i="1" lang="it"/>
              <a:t>designation</a:t>
            </a:r>
            <a:endParaRPr i="1"/>
          </a:p>
        </p:txBody>
      </p:sp>
      <p:sp>
        <p:nvSpPr>
          <p:cNvPr id="187" name="Google Shape;187;p34"/>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Recupero i valori mancanti di </a:t>
            </a:r>
            <a:r>
              <a:rPr i="1" lang="it"/>
              <a:t>designation</a:t>
            </a:r>
            <a:r>
              <a:rPr lang="it"/>
              <a:t> da </a:t>
            </a:r>
            <a:r>
              <a:rPr i="1" lang="it"/>
              <a:t>title</a:t>
            </a:r>
            <a:r>
              <a:rPr lang="it"/>
              <a:t> usando le regular expression. Se il campo </a:t>
            </a:r>
            <a:r>
              <a:rPr i="1" lang="it"/>
              <a:t>title</a:t>
            </a:r>
            <a:r>
              <a:rPr lang="it"/>
              <a:t> non risultasse rispondente alla struttura “</a:t>
            </a:r>
            <a:r>
              <a:rPr i="1" lang="it"/>
              <a:t>winery + year + designation + region 1 o province” </a:t>
            </a:r>
            <a:r>
              <a:rPr lang="it"/>
              <a:t>possiamo far corrispondere il nome commerciale alla varietà corrispondente senza compromettere l’integrità dell’informazione. es. Nebbiolo, Pinot Gris, Chardonnay</a:t>
            </a:r>
            <a:endParaRPr/>
          </a:p>
        </p:txBody>
      </p:sp>
      <p:pic>
        <p:nvPicPr>
          <p:cNvPr id="188" name="Google Shape;188;p34"/>
          <p:cNvPicPr preferRelativeResize="0"/>
          <p:nvPr/>
        </p:nvPicPr>
        <p:blipFill>
          <a:blip r:embed="rId3">
            <a:alphaModFix/>
          </a:blip>
          <a:stretch>
            <a:fillRect/>
          </a:stretch>
        </p:blipFill>
        <p:spPr>
          <a:xfrm>
            <a:off x="4476950" y="1313175"/>
            <a:ext cx="4355350" cy="1672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Eliminazione e riordino dei campi</a:t>
            </a:r>
            <a:endParaRPr/>
          </a:p>
        </p:txBody>
      </p:sp>
      <p:sp>
        <p:nvSpPr>
          <p:cNvPr id="194" name="Google Shape;194;p35"/>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Elimino le colonne non essenziali e le riordino per una lettura più comoda.</a:t>
            </a:r>
            <a:endParaRPr/>
          </a:p>
        </p:txBody>
      </p:sp>
      <p:pic>
        <p:nvPicPr>
          <p:cNvPr id="195" name="Google Shape;195;p35"/>
          <p:cNvPicPr preferRelativeResize="0"/>
          <p:nvPr/>
        </p:nvPicPr>
        <p:blipFill>
          <a:blip r:embed="rId3">
            <a:alphaModFix/>
          </a:blip>
          <a:stretch>
            <a:fillRect/>
          </a:stretch>
        </p:blipFill>
        <p:spPr>
          <a:xfrm>
            <a:off x="4307238" y="1286163"/>
            <a:ext cx="4410075" cy="847725"/>
          </a:xfrm>
          <a:prstGeom prst="rect">
            <a:avLst/>
          </a:prstGeom>
          <a:noFill/>
          <a:ln>
            <a:noFill/>
          </a:ln>
        </p:spPr>
      </p:pic>
      <p:pic>
        <p:nvPicPr>
          <p:cNvPr id="196" name="Google Shape;196;p35"/>
          <p:cNvPicPr preferRelativeResize="0"/>
          <p:nvPr/>
        </p:nvPicPr>
        <p:blipFill>
          <a:blip r:embed="rId4">
            <a:alphaModFix/>
          </a:blip>
          <a:stretch>
            <a:fillRect/>
          </a:stretch>
        </p:blipFill>
        <p:spPr>
          <a:xfrm>
            <a:off x="4207125" y="2405950"/>
            <a:ext cx="4610326" cy="978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dopo la pulizia</a:t>
            </a:r>
            <a:endParaRPr/>
          </a:p>
        </p:txBody>
      </p:sp>
      <p:pic>
        <p:nvPicPr>
          <p:cNvPr id="202" name="Google Shape;202;p36"/>
          <p:cNvPicPr preferRelativeResize="0"/>
          <p:nvPr/>
        </p:nvPicPr>
        <p:blipFill>
          <a:blip r:embed="rId3">
            <a:alphaModFix/>
          </a:blip>
          <a:stretch>
            <a:fillRect/>
          </a:stretch>
        </p:blipFill>
        <p:spPr>
          <a:xfrm>
            <a:off x="381000" y="1438275"/>
            <a:ext cx="8382000" cy="2266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740"/>
              <a:buFont typeface="Arial"/>
              <a:buNone/>
            </a:pPr>
            <a:r>
              <a:rPr lang="it"/>
              <a:t>Dataset dopo la pulizia</a:t>
            </a:r>
            <a:endParaRPr/>
          </a:p>
        </p:txBody>
      </p:sp>
      <p:sp>
        <p:nvSpPr>
          <p:cNvPr id="208" name="Google Shape;208;p37"/>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800"/>
              <a:t>Una verifica del campi nulli dopo le operazioni di pulizia fa emergere che c’è un campo vuoto in </a:t>
            </a:r>
            <a:r>
              <a:rPr i="1" lang="it" sz="1800"/>
              <a:t>designation</a:t>
            </a:r>
            <a:r>
              <a:rPr lang="it" sz="1800"/>
              <a:t>, probabilmente collegato ad campo vuoto di </a:t>
            </a:r>
            <a:r>
              <a:rPr i="1" lang="it" sz="1800"/>
              <a:t>variety</a:t>
            </a:r>
            <a:r>
              <a:rPr lang="it" sz="1800"/>
              <a:t>.</a:t>
            </a:r>
            <a:endParaRPr sz="1800"/>
          </a:p>
        </p:txBody>
      </p:sp>
      <p:pic>
        <p:nvPicPr>
          <p:cNvPr id="209" name="Google Shape;209;p37"/>
          <p:cNvPicPr preferRelativeResize="0"/>
          <p:nvPr/>
        </p:nvPicPr>
        <p:blipFill>
          <a:blip r:embed="rId3">
            <a:alphaModFix/>
          </a:blip>
          <a:stretch>
            <a:fillRect/>
          </a:stretch>
        </p:blipFill>
        <p:spPr>
          <a:xfrm>
            <a:off x="5146250" y="1457725"/>
            <a:ext cx="3400250" cy="2101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Record con </a:t>
            </a:r>
            <a:r>
              <a:rPr i="1" lang="it"/>
              <a:t>variety</a:t>
            </a:r>
            <a:r>
              <a:rPr lang="it"/>
              <a:t> vuoto</a:t>
            </a:r>
            <a:endParaRPr/>
          </a:p>
        </p:txBody>
      </p:sp>
      <p:pic>
        <p:nvPicPr>
          <p:cNvPr id="215" name="Google Shape;215;p38"/>
          <p:cNvPicPr preferRelativeResize="0"/>
          <p:nvPr/>
        </p:nvPicPr>
        <p:blipFill>
          <a:blip r:embed="rId3">
            <a:alphaModFix/>
          </a:blip>
          <a:stretch>
            <a:fillRect/>
          </a:stretch>
        </p:blipFill>
        <p:spPr>
          <a:xfrm>
            <a:off x="1281113" y="2236750"/>
            <a:ext cx="6581775" cy="1200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Eliminazione dei record con null di </a:t>
            </a:r>
            <a:r>
              <a:rPr i="1" lang="it"/>
              <a:t>price</a:t>
            </a:r>
            <a:r>
              <a:rPr lang="it"/>
              <a:t> e </a:t>
            </a:r>
            <a:r>
              <a:rPr i="1" lang="it"/>
              <a:t>designation</a:t>
            </a:r>
            <a:endParaRPr i="1"/>
          </a:p>
        </p:txBody>
      </p:sp>
      <p:sp>
        <p:nvSpPr>
          <p:cNvPr id="221" name="Google Shape;221;p39"/>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700"/>
              <a:t>Come previsto l’unico record senza valore di </a:t>
            </a:r>
            <a:r>
              <a:rPr i="1" lang="it" sz="1700"/>
              <a:t>designation</a:t>
            </a:r>
            <a:r>
              <a:rPr lang="it" sz="1700"/>
              <a:t> rimasto è un record che non ha </a:t>
            </a:r>
            <a:r>
              <a:rPr lang="it" sz="1700"/>
              <a:t>né</a:t>
            </a:r>
            <a:r>
              <a:rPr lang="it" sz="1700"/>
              <a:t> valori in </a:t>
            </a:r>
            <a:r>
              <a:rPr i="1" lang="it" sz="1700"/>
              <a:t>variety</a:t>
            </a:r>
            <a:r>
              <a:rPr lang="it" sz="1700"/>
              <a:t> né tantomeno in title.</a:t>
            </a:r>
            <a:endParaRPr sz="1700"/>
          </a:p>
          <a:p>
            <a:pPr indent="0" lvl="0" marL="0" rtl="0" algn="just">
              <a:spcBef>
                <a:spcPts val="1200"/>
              </a:spcBef>
              <a:spcAft>
                <a:spcPts val="1200"/>
              </a:spcAft>
              <a:buNone/>
            </a:pPr>
            <a:r>
              <a:rPr lang="it" sz="1700"/>
              <a:t>Eliminiamo tutte le righe che hanno campi vuoti in </a:t>
            </a:r>
            <a:r>
              <a:rPr i="1" lang="it" sz="1700"/>
              <a:t>price</a:t>
            </a:r>
            <a:r>
              <a:rPr lang="it" sz="1700"/>
              <a:t> e </a:t>
            </a:r>
            <a:r>
              <a:rPr i="1" lang="it" sz="1700"/>
              <a:t>designation</a:t>
            </a:r>
            <a:r>
              <a:rPr lang="it" sz="1700"/>
              <a:t>, due campi fondamentali per l’allestimento del catalogo.</a:t>
            </a:r>
            <a:endParaRPr sz="1700"/>
          </a:p>
        </p:txBody>
      </p:sp>
      <p:pic>
        <p:nvPicPr>
          <p:cNvPr id="222" name="Google Shape;222;p39"/>
          <p:cNvPicPr preferRelativeResize="0"/>
          <p:nvPr/>
        </p:nvPicPr>
        <p:blipFill>
          <a:blip r:embed="rId3">
            <a:alphaModFix/>
          </a:blip>
          <a:stretch>
            <a:fillRect/>
          </a:stretch>
        </p:blipFill>
        <p:spPr>
          <a:xfrm>
            <a:off x="4432423" y="2911867"/>
            <a:ext cx="4140675" cy="578859"/>
          </a:xfrm>
          <a:prstGeom prst="rect">
            <a:avLst/>
          </a:prstGeom>
          <a:noFill/>
          <a:ln>
            <a:noFill/>
          </a:ln>
        </p:spPr>
      </p:pic>
      <p:pic>
        <p:nvPicPr>
          <p:cNvPr id="223" name="Google Shape;223;p39"/>
          <p:cNvPicPr preferRelativeResize="0"/>
          <p:nvPr/>
        </p:nvPicPr>
        <p:blipFill>
          <a:blip r:embed="rId4">
            <a:alphaModFix/>
          </a:blip>
          <a:stretch>
            <a:fillRect/>
          </a:stretch>
        </p:blipFill>
        <p:spPr>
          <a:xfrm>
            <a:off x="4376021" y="1679750"/>
            <a:ext cx="4253475" cy="77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Dataset al termine della pulizia</a:t>
            </a:r>
            <a:endParaRPr/>
          </a:p>
        </p:txBody>
      </p:sp>
      <p:sp>
        <p:nvSpPr>
          <p:cNvPr id="229" name="Google Shape;229;p40"/>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800"/>
              <a:t>Alla fine della fase Data Cleaning emerge l’assenza di valori vuoti nei campi fondamentali. </a:t>
            </a:r>
            <a:endParaRPr sz="1800"/>
          </a:p>
          <a:p>
            <a:pPr indent="0" lvl="0" marL="0" rtl="0" algn="just">
              <a:spcBef>
                <a:spcPts val="1200"/>
              </a:spcBef>
              <a:spcAft>
                <a:spcPts val="1200"/>
              </a:spcAft>
              <a:buNone/>
            </a:pPr>
            <a:r>
              <a:rPr lang="it" sz="1800"/>
              <a:t>Il campo </a:t>
            </a:r>
            <a:r>
              <a:rPr i="1" lang="it" sz="1800"/>
              <a:t>country</a:t>
            </a:r>
            <a:r>
              <a:rPr lang="it" sz="1800"/>
              <a:t> è un campo importante ma eliminare questi 59 vini di cui sappiamo prezzo e nome commerciale significherebbe un perdita di record, che voglio evitare.</a:t>
            </a:r>
            <a:endParaRPr sz="1800"/>
          </a:p>
        </p:txBody>
      </p:sp>
      <p:pic>
        <p:nvPicPr>
          <p:cNvPr id="230" name="Google Shape;230;p40"/>
          <p:cNvPicPr preferRelativeResize="0"/>
          <p:nvPr/>
        </p:nvPicPr>
        <p:blipFill>
          <a:blip r:embed="rId3">
            <a:alphaModFix/>
          </a:blip>
          <a:stretch>
            <a:fillRect/>
          </a:stretch>
        </p:blipFill>
        <p:spPr>
          <a:xfrm>
            <a:off x="5706175" y="1090613"/>
            <a:ext cx="2590800" cy="1590675"/>
          </a:xfrm>
          <a:prstGeom prst="rect">
            <a:avLst/>
          </a:prstGeom>
          <a:noFill/>
          <a:ln>
            <a:noFill/>
          </a:ln>
        </p:spPr>
      </p:pic>
      <p:pic>
        <p:nvPicPr>
          <p:cNvPr id="231" name="Google Shape;231;p40"/>
          <p:cNvPicPr preferRelativeResize="0"/>
          <p:nvPr/>
        </p:nvPicPr>
        <p:blipFill>
          <a:blip r:embed="rId4">
            <a:alphaModFix/>
          </a:blip>
          <a:stretch>
            <a:fillRect/>
          </a:stretch>
        </p:blipFill>
        <p:spPr>
          <a:xfrm>
            <a:off x="5622486" y="2805625"/>
            <a:ext cx="2758175" cy="20382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41B47"/>
            </a:gs>
            <a:gs pos="20000">
              <a:srgbClr val="70476F"/>
            </a:gs>
            <a:gs pos="100000">
              <a:srgbClr val="000000"/>
            </a:gs>
          </a:gsLst>
          <a:lin ang="10800025" scaled="0"/>
        </a:gradFill>
      </p:bgPr>
    </p:bg>
    <p:spTree>
      <p:nvGrpSpPr>
        <p:cNvPr id="235" name="Shape 235"/>
        <p:cNvGrpSpPr/>
        <p:nvPr/>
      </p:nvGrpSpPr>
      <p:grpSpPr>
        <a:xfrm>
          <a:off x="0" y="0"/>
          <a:ext cx="0" cy="0"/>
          <a:chOff x="0" y="0"/>
          <a:chExt cx="0" cy="0"/>
        </a:xfrm>
      </p:grpSpPr>
      <p:sp>
        <p:nvSpPr>
          <p:cNvPr id="236" name="Google Shape;236;p4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solidFill>
                  <a:srgbClr val="FBFBFB"/>
                </a:solidFill>
                <a:latin typeface="Oswald"/>
                <a:ea typeface="Oswald"/>
                <a:cs typeface="Oswald"/>
                <a:sym typeface="Oswald"/>
              </a:rPr>
              <a:t>Data Analysis e Visualisation</a:t>
            </a:r>
            <a:endParaRPr>
              <a:solidFill>
                <a:srgbClr val="FBFBFB"/>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Analisi da effettuare</a:t>
            </a:r>
            <a:endParaRPr/>
          </a:p>
        </p:txBody>
      </p:sp>
      <p:sp>
        <p:nvSpPr>
          <p:cNvPr id="242" name="Google Shape;242;p42"/>
          <p:cNvSpPr txBox="1"/>
          <p:nvPr>
            <p:ph idx="1" type="body"/>
          </p:nvPr>
        </p:nvSpPr>
        <p:spPr>
          <a:xfrm>
            <a:off x="311700" y="1152475"/>
            <a:ext cx="6757200" cy="3416400"/>
          </a:xfrm>
          <a:prstGeom prst="rect">
            <a:avLst/>
          </a:prstGeom>
        </p:spPr>
        <p:txBody>
          <a:bodyPr anchorCtr="0" anchor="t" bIns="91425" lIns="91425" spcFirstLastPara="1" rIns="91425" wrap="square" tIns="91425">
            <a:normAutofit fontScale="92500" lnSpcReduction="20000"/>
          </a:bodyPr>
          <a:lstStyle/>
          <a:p>
            <a:pPr indent="0" lvl="0" marL="0" rtl="0" algn="just">
              <a:spcBef>
                <a:spcPts val="0"/>
              </a:spcBef>
              <a:spcAft>
                <a:spcPts val="0"/>
              </a:spcAft>
              <a:buNone/>
            </a:pPr>
            <a:r>
              <a:rPr lang="it" sz="1800"/>
              <a:t>Attraverso grafici e tabelle cercherò di realizzare le seguenti analisi.</a:t>
            </a:r>
            <a:endParaRPr sz="1800"/>
          </a:p>
          <a:p>
            <a:pPr indent="-334327" lvl="0" marL="457200" rtl="0" algn="just">
              <a:spcBef>
                <a:spcPts val="1200"/>
              </a:spcBef>
              <a:spcAft>
                <a:spcPts val="0"/>
              </a:spcAft>
              <a:buSzPct val="100000"/>
              <a:buChar char="●"/>
            </a:pPr>
            <a:r>
              <a:rPr lang="it" sz="1800"/>
              <a:t>Distribuzione dei punteggi</a:t>
            </a:r>
            <a:endParaRPr sz="1800"/>
          </a:p>
          <a:p>
            <a:pPr indent="-334327" lvl="0" marL="457200" rtl="0" algn="just">
              <a:spcBef>
                <a:spcPts val="0"/>
              </a:spcBef>
              <a:spcAft>
                <a:spcPts val="0"/>
              </a:spcAft>
              <a:buSzPct val="100000"/>
              <a:buChar char="●"/>
            </a:pPr>
            <a:r>
              <a:rPr lang="it" sz="1800"/>
              <a:t>Distribuzione dei prezzi</a:t>
            </a:r>
            <a:endParaRPr sz="1800"/>
          </a:p>
          <a:p>
            <a:pPr indent="-334327" lvl="0" marL="457200" rtl="0" algn="just">
              <a:spcBef>
                <a:spcPts val="0"/>
              </a:spcBef>
              <a:spcAft>
                <a:spcPts val="0"/>
              </a:spcAft>
              <a:buSzPct val="100000"/>
              <a:buChar char="●"/>
            </a:pPr>
            <a:r>
              <a:rPr lang="it" sz="1800"/>
              <a:t>Classifica vini per Paese</a:t>
            </a:r>
            <a:endParaRPr sz="1800"/>
          </a:p>
          <a:p>
            <a:pPr indent="-334327" lvl="0" marL="457200" rtl="0" algn="just">
              <a:spcBef>
                <a:spcPts val="0"/>
              </a:spcBef>
              <a:spcAft>
                <a:spcPts val="0"/>
              </a:spcAft>
              <a:buSzPct val="100000"/>
              <a:buChar char="●"/>
            </a:pPr>
            <a:r>
              <a:rPr lang="it" sz="1800"/>
              <a:t>Classifica varietà vini per nazione</a:t>
            </a:r>
            <a:endParaRPr sz="1800"/>
          </a:p>
          <a:p>
            <a:pPr indent="-334327" lvl="0" marL="457200" rtl="0" algn="just">
              <a:spcBef>
                <a:spcPts val="0"/>
              </a:spcBef>
              <a:spcAft>
                <a:spcPts val="0"/>
              </a:spcAft>
              <a:buSzPct val="100000"/>
              <a:buChar char="●"/>
            </a:pPr>
            <a:r>
              <a:rPr lang="it" sz="1800"/>
              <a:t>Classifica dei vini in base alla medie punteggi</a:t>
            </a:r>
            <a:endParaRPr sz="1800"/>
          </a:p>
          <a:p>
            <a:pPr indent="-334327" lvl="0" marL="457200" rtl="0" algn="just">
              <a:spcBef>
                <a:spcPts val="0"/>
              </a:spcBef>
              <a:spcAft>
                <a:spcPts val="0"/>
              </a:spcAft>
              <a:buSzPct val="100000"/>
              <a:buChar char="●"/>
            </a:pPr>
            <a:r>
              <a:rPr lang="it" sz="1800"/>
              <a:t>Classifica dei vini in base alla medie prezzi</a:t>
            </a:r>
            <a:endParaRPr sz="1800"/>
          </a:p>
          <a:p>
            <a:pPr indent="-334327" lvl="0" marL="457200" rtl="0" algn="just">
              <a:spcBef>
                <a:spcPts val="0"/>
              </a:spcBef>
              <a:spcAft>
                <a:spcPts val="0"/>
              </a:spcAft>
              <a:buSzPct val="100000"/>
              <a:buChar char="●"/>
            </a:pPr>
            <a:r>
              <a:rPr lang="it" sz="1800"/>
              <a:t>Correlazione prezzo-qualità</a:t>
            </a:r>
            <a:endParaRPr sz="1800"/>
          </a:p>
          <a:p>
            <a:pPr indent="-334327" lvl="0" marL="457200" rtl="0" algn="just">
              <a:spcBef>
                <a:spcPts val="0"/>
              </a:spcBef>
              <a:spcAft>
                <a:spcPts val="0"/>
              </a:spcAft>
              <a:buSzPct val="100000"/>
              <a:buChar char="●"/>
            </a:pPr>
            <a:r>
              <a:rPr lang="it" sz="1800"/>
              <a:t>Classifica dei vini più costosi</a:t>
            </a:r>
            <a:endParaRPr sz="1800"/>
          </a:p>
          <a:p>
            <a:pPr indent="-334327" lvl="0" marL="457200" rtl="0" algn="just">
              <a:spcBef>
                <a:spcPts val="0"/>
              </a:spcBef>
              <a:spcAft>
                <a:spcPts val="0"/>
              </a:spcAft>
              <a:buSzPct val="100000"/>
              <a:buChar char="●"/>
            </a:pPr>
            <a:r>
              <a:rPr lang="it" sz="1800"/>
              <a:t>Classifica delle eccellenze</a:t>
            </a:r>
            <a:endParaRPr sz="1800"/>
          </a:p>
          <a:p>
            <a:pPr indent="-334327" lvl="0" marL="457200" rtl="0" algn="just">
              <a:spcBef>
                <a:spcPts val="0"/>
              </a:spcBef>
              <a:spcAft>
                <a:spcPts val="0"/>
              </a:spcAft>
              <a:buSzPct val="100000"/>
              <a:buChar char="●"/>
            </a:pPr>
            <a:r>
              <a:rPr lang="it" sz="1800"/>
              <a:t>Classifica dei vini per varietà</a:t>
            </a:r>
            <a:endParaRPr sz="1800"/>
          </a:p>
          <a:p>
            <a:pPr indent="-334327" lvl="0" marL="457200" rtl="0" algn="just">
              <a:spcBef>
                <a:spcPts val="0"/>
              </a:spcBef>
              <a:spcAft>
                <a:spcPts val="0"/>
              </a:spcAft>
              <a:buSzPct val="100000"/>
              <a:buChar char="●"/>
            </a:pPr>
            <a:r>
              <a:rPr lang="it" sz="1800"/>
              <a:t>Classifica varietà vini per Paese</a:t>
            </a:r>
            <a:endParaRPr sz="1800"/>
          </a:p>
        </p:txBody>
      </p:sp>
      <p:pic>
        <p:nvPicPr>
          <p:cNvPr id="243" name="Google Shape;243;p42"/>
          <p:cNvPicPr preferRelativeResize="0"/>
          <p:nvPr/>
        </p:nvPicPr>
        <p:blipFill>
          <a:blip r:embed="rId3">
            <a:alphaModFix/>
          </a:blip>
          <a:stretch>
            <a:fillRect/>
          </a:stretch>
        </p:blipFill>
        <p:spPr>
          <a:xfrm>
            <a:off x="5911000" y="1749125"/>
            <a:ext cx="2676675" cy="26766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Distribuzione dei punteggi	</a:t>
            </a:r>
            <a:endParaRPr/>
          </a:p>
        </p:txBody>
      </p:sp>
      <p:sp>
        <p:nvSpPr>
          <p:cNvPr id="249" name="Google Shape;249;p43"/>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800"/>
              <a:t>Come primo grafico, osserviamo come si distribuisce l’insieme dei punteggi, che in questo sistema di scoring ricadono nell'intervallo [80, 100].</a:t>
            </a:r>
            <a:endParaRPr sz="1800"/>
          </a:p>
          <a:p>
            <a:pPr indent="0" lvl="0" marL="0" rtl="0" algn="just">
              <a:spcBef>
                <a:spcPts val="1200"/>
              </a:spcBef>
              <a:spcAft>
                <a:spcPts val="1200"/>
              </a:spcAft>
              <a:buNone/>
            </a:pPr>
            <a:r>
              <a:rPr lang="it" sz="1800"/>
              <a:t>Il profilo disegnato si avvicina a quello di una curva Gaussiana con la media coincidente con la mediana.</a:t>
            </a:r>
            <a:endParaRPr sz="1800"/>
          </a:p>
        </p:txBody>
      </p:sp>
      <p:pic>
        <p:nvPicPr>
          <p:cNvPr id="250" name="Google Shape;250;p43"/>
          <p:cNvPicPr preferRelativeResize="0"/>
          <p:nvPr/>
        </p:nvPicPr>
        <p:blipFill>
          <a:blip r:embed="rId3">
            <a:alphaModFix/>
          </a:blip>
          <a:stretch>
            <a:fillRect/>
          </a:stretch>
        </p:blipFill>
        <p:spPr>
          <a:xfrm>
            <a:off x="5101800" y="446088"/>
            <a:ext cx="3800475" cy="2543175"/>
          </a:xfrm>
          <a:prstGeom prst="rect">
            <a:avLst/>
          </a:prstGeom>
          <a:noFill/>
          <a:ln>
            <a:noFill/>
          </a:ln>
        </p:spPr>
      </p:pic>
      <p:pic>
        <p:nvPicPr>
          <p:cNvPr id="251" name="Google Shape;251;p43"/>
          <p:cNvPicPr preferRelativeResize="0"/>
          <p:nvPr/>
        </p:nvPicPr>
        <p:blipFill>
          <a:blip r:embed="rId4">
            <a:alphaModFix/>
          </a:blip>
          <a:stretch>
            <a:fillRect/>
          </a:stretch>
        </p:blipFill>
        <p:spPr>
          <a:xfrm>
            <a:off x="5926250" y="3118613"/>
            <a:ext cx="2151573" cy="18494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730"/>
              <a:t>Introduzione</a:t>
            </a:r>
            <a:endParaRPr sz="2730"/>
          </a:p>
        </p:txBody>
      </p:sp>
      <p:sp>
        <p:nvSpPr>
          <p:cNvPr id="119" name="Google Shape;119;p26"/>
          <p:cNvSpPr txBox="1"/>
          <p:nvPr>
            <p:ph idx="1" type="body"/>
          </p:nvPr>
        </p:nvSpPr>
        <p:spPr>
          <a:xfrm>
            <a:off x="311700" y="1152475"/>
            <a:ext cx="3934200" cy="3416400"/>
          </a:xfrm>
          <a:prstGeom prst="rect">
            <a:avLst/>
          </a:prstGeom>
        </p:spPr>
        <p:txBody>
          <a:bodyPr anchorCtr="0" anchor="t" bIns="91425" lIns="91425" spcFirstLastPara="1" rIns="91425" wrap="square" tIns="91425">
            <a:normAutofit fontScale="92500" lnSpcReduction="20000"/>
          </a:bodyPr>
          <a:lstStyle/>
          <a:p>
            <a:pPr indent="-316706" lvl="0" marL="457200" rtl="0" algn="just">
              <a:spcBef>
                <a:spcPts val="0"/>
              </a:spcBef>
              <a:spcAft>
                <a:spcPts val="0"/>
              </a:spcAft>
              <a:buSzPct val="100000"/>
              <a:buChar char="●"/>
            </a:pPr>
            <a:r>
              <a:rPr lang="it"/>
              <a:t>Il vino è un prodotto molto apprezzato in Italia e all’estero ed è un ottimo investimento per chi vuole fare business.</a:t>
            </a:r>
            <a:endParaRPr/>
          </a:p>
          <a:p>
            <a:pPr indent="-316706" lvl="0" marL="457200" rtl="0" algn="just">
              <a:spcBef>
                <a:spcPts val="0"/>
              </a:spcBef>
              <a:spcAft>
                <a:spcPts val="0"/>
              </a:spcAft>
              <a:buSzPct val="100000"/>
              <a:buChar char="●"/>
            </a:pPr>
            <a:r>
              <a:rPr lang="it"/>
              <a:t>Per avviare un e-commerce occorre avere una lista di vini accuratamente selezionata tra le decine di migliaia tipologie esistenti.</a:t>
            </a:r>
            <a:endParaRPr/>
          </a:p>
          <a:p>
            <a:pPr indent="-316706" lvl="0" marL="457200" rtl="0" algn="just">
              <a:spcBef>
                <a:spcPts val="0"/>
              </a:spcBef>
              <a:spcAft>
                <a:spcPts val="0"/>
              </a:spcAft>
              <a:buSzPct val="100000"/>
              <a:buChar char="●"/>
            </a:pPr>
            <a:r>
              <a:rPr lang="it"/>
              <a:t>Concentrarsi su un numero finito di tipologie di vino può assicurare  un elevato turnover in magazzino e brevi tempi di rientro del capitale investito.</a:t>
            </a:r>
            <a:endParaRPr/>
          </a:p>
          <a:p>
            <a:pPr indent="-316706" lvl="0" marL="457200" rtl="0" algn="just">
              <a:spcBef>
                <a:spcPts val="0"/>
              </a:spcBef>
              <a:spcAft>
                <a:spcPts val="0"/>
              </a:spcAft>
              <a:buSzPct val="100000"/>
              <a:buChar char="●"/>
            </a:pPr>
            <a:r>
              <a:rPr lang="it"/>
              <a:t>Lo scopo di questo progetto è quello di produrre un catalogo di vini di piccoli produttori a partire da un dataset di circa 130000 vini.</a:t>
            </a:r>
            <a:endParaRPr/>
          </a:p>
        </p:txBody>
      </p:sp>
      <p:pic>
        <p:nvPicPr>
          <p:cNvPr id="120" name="Google Shape;120;p26"/>
          <p:cNvPicPr preferRelativeResize="0"/>
          <p:nvPr/>
        </p:nvPicPr>
        <p:blipFill rotWithShape="1">
          <a:blip r:embed="rId3">
            <a:alphaModFix/>
          </a:blip>
          <a:srcRect b="0" l="17724" r="19132" t="0"/>
          <a:stretch/>
        </p:blipFill>
        <p:spPr>
          <a:xfrm>
            <a:off x="5354775" y="737400"/>
            <a:ext cx="969147" cy="2012175"/>
          </a:xfrm>
          <a:prstGeom prst="rect">
            <a:avLst/>
          </a:prstGeom>
          <a:noFill/>
          <a:ln>
            <a:noFill/>
          </a:ln>
        </p:spPr>
      </p:pic>
      <p:pic>
        <p:nvPicPr>
          <p:cNvPr id="121" name="Google Shape;121;p26"/>
          <p:cNvPicPr preferRelativeResize="0"/>
          <p:nvPr/>
        </p:nvPicPr>
        <p:blipFill>
          <a:blip r:embed="rId4">
            <a:alphaModFix/>
          </a:blip>
          <a:stretch>
            <a:fillRect/>
          </a:stretch>
        </p:blipFill>
        <p:spPr>
          <a:xfrm>
            <a:off x="5882815" y="2182661"/>
            <a:ext cx="2358487" cy="1837553"/>
          </a:xfrm>
          <a:prstGeom prst="rect">
            <a:avLst/>
          </a:prstGeom>
          <a:noFill/>
          <a:ln>
            <a:noFill/>
          </a:ln>
        </p:spPr>
      </p:pic>
      <p:pic>
        <p:nvPicPr>
          <p:cNvPr id="122" name="Google Shape;122;p26"/>
          <p:cNvPicPr preferRelativeResize="0"/>
          <p:nvPr/>
        </p:nvPicPr>
        <p:blipFill>
          <a:blip r:embed="rId5">
            <a:alphaModFix/>
          </a:blip>
          <a:stretch>
            <a:fillRect/>
          </a:stretch>
        </p:blipFill>
        <p:spPr>
          <a:xfrm>
            <a:off x="7424013" y="3288668"/>
            <a:ext cx="1112587" cy="173365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Distribuzione dei prezzi - 1</a:t>
            </a:r>
            <a:endParaRPr/>
          </a:p>
        </p:txBody>
      </p:sp>
      <p:sp>
        <p:nvSpPr>
          <p:cNvPr id="257" name="Google Shape;257;p44"/>
          <p:cNvSpPr txBox="1"/>
          <p:nvPr>
            <p:ph idx="1" type="body"/>
          </p:nvPr>
        </p:nvSpPr>
        <p:spPr>
          <a:xfrm>
            <a:off x="311700" y="1152475"/>
            <a:ext cx="393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800"/>
              <a:t>A differenza dei punteggi, i prezzi si distribuiscono in </a:t>
            </a:r>
            <a:r>
              <a:rPr lang="it" sz="1800"/>
              <a:t>un intervallo</a:t>
            </a:r>
            <a:r>
              <a:rPr lang="it" sz="1800"/>
              <a:t> molto più ampio. Si può osservare un picco di densità ma in questa rappresentazione non si può apprezzare molto.</a:t>
            </a:r>
            <a:endParaRPr sz="1800"/>
          </a:p>
          <a:p>
            <a:pPr indent="0" lvl="0" marL="0" rtl="0" algn="just">
              <a:spcBef>
                <a:spcPts val="1200"/>
              </a:spcBef>
              <a:spcAft>
                <a:spcPts val="1200"/>
              </a:spcAft>
              <a:buNone/>
            </a:pPr>
            <a:r>
              <a:rPr lang="it" sz="1800"/>
              <a:t>Il metodo describe ci suggerisce la presenza di outlier, infatti il prezzo più elevato è di 3300 €, ben lontano dal valore medio di 35 €.</a:t>
            </a:r>
            <a:endParaRPr sz="1800"/>
          </a:p>
        </p:txBody>
      </p:sp>
      <p:pic>
        <p:nvPicPr>
          <p:cNvPr id="258" name="Google Shape;258;p44"/>
          <p:cNvPicPr preferRelativeResize="0"/>
          <p:nvPr/>
        </p:nvPicPr>
        <p:blipFill>
          <a:blip r:embed="rId3">
            <a:alphaModFix/>
          </a:blip>
          <a:stretch>
            <a:fillRect/>
          </a:stretch>
        </p:blipFill>
        <p:spPr>
          <a:xfrm>
            <a:off x="5968525" y="3107062"/>
            <a:ext cx="2067018" cy="1849437"/>
          </a:xfrm>
          <a:prstGeom prst="rect">
            <a:avLst/>
          </a:prstGeom>
          <a:noFill/>
          <a:ln>
            <a:noFill/>
          </a:ln>
        </p:spPr>
      </p:pic>
      <p:pic>
        <p:nvPicPr>
          <p:cNvPr id="259" name="Google Shape;259;p44"/>
          <p:cNvPicPr preferRelativeResize="0"/>
          <p:nvPr/>
        </p:nvPicPr>
        <p:blipFill>
          <a:blip r:embed="rId4">
            <a:alphaModFix/>
          </a:blip>
          <a:stretch>
            <a:fillRect/>
          </a:stretch>
        </p:blipFill>
        <p:spPr>
          <a:xfrm>
            <a:off x="5300527" y="787200"/>
            <a:ext cx="3403025" cy="2153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Distribuzione dei prezzi - 2	</a:t>
            </a:r>
            <a:endParaRPr/>
          </a:p>
        </p:txBody>
      </p:sp>
      <p:sp>
        <p:nvSpPr>
          <p:cNvPr id="265" name="Google Shape;265;p45"/>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700"/>
              <a:t>Calcoliamo la posizione del 90° percentile, ovvero il valore di </a:t>
            </a:r>
            <a:r>
              <a:rPr i="1" lang="it" sz="1700"/>
              <a:t>price</a:t>
            </a:r>
            <a:r>
              <a:rPr lang="it" sz="1700"/>
              <a:t> entro cui sono compresi il 90% del prodotti, e ridisegniamo il grafico considerando questo limite superiore.</a:t>
            </a:r>
            <a:endParaRPr sz="1700"/>
          </a:p>
          <a:p>
            <a:pPr indent="0" lvl="0" marL="0" rtl="0" algn="just">
              <a:spcBef>
                <a:spcPts val="1200"/>
              </a:spcBef>
              <a:spcAft>
                <a:spcPts val="1200"/>
              </a:spcAft>
              <a:buNone/>
            </a:pPr>
            <a:r>
              <a:rPr lang="it" sz="1700"/>
              <a:t>Il 90° percentile è 65 € e la media risulta di poco superiore al valore mediano, definendo una distribuzione con leggera asimmetria positiva.</a:t>
            </a:r>
            <a:endParaRPr sz="1700"/>
          </a:p>
        </p:txBody>
      </p:sp>
      <p:pic>
        <p:nvPicPr>
          <p:cNvPr id="266" name="Google Shape;266;p45"/>
          <p:cNvPicPr preferRelativeResize="0"/>
          <p:nvPr/>
        </p:nvPicPr>
        <p:blipFill>
          <a:blip r:embed="rId3">
            <a:alphaModFix/>
          </a:blip>
          <a:stretch>
            <a:fillRect/>
          </a:stretch>
        </p:blipFill>
        <p:spPr>
          <a:xfrm>
            <a:off x="5312075" y="537300"/>
            <a:ext cx="3379931" cy="2242050"/>
          </a:xfrm>
          <a:prstGeom prst="rect">
            <a:avLst/>
          </a:prstGeom>
          <a:noFill/>
          <a:ln>
            <a:noFill/>
          </a:ln>
        </p:spPr>
      </p:pic>
      <p:pic>
        <p:nvPicPr>
          <p:cNvPr id="267" name="Google Shape;267;p45"/>
          <p:cNvPicPr preferRelativeResize="0"/>
          <p:nvPr/>
        </p:nvPicPr>
        <p:blipFill>
          <a:blip r:embed="rId4">
            <a:alphaModFix/>
          </a:blip>
          <a:stretch>
            <a:fillRect/>
          </a:stretch>
        </p:blipFill>
        <p:spPr>
          <a:xfrm>
            <a:off x="5949525" y="3093200"/>
            <a:ext cx="2105025" cy="1562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dei vini per Paese</a:t>
            </a:r>
            <a:endParaRPr/>
          </a:p>
        </p:txBody>
      </p:sp>
      <p:sp>
        <p:nvSpPr>
          <p:cNvPr id="273" name="Google Shape;273;p46"/>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700"/>
              <a:t>Raggruppando il dataset in base al campo </a:t>
            </a:r>
            <a:r>
              <a:rPr i="1" lang="it" sz="1700"/>
              <a:t>country</a:t>
            </a:r>
            <a:r>
              <a:rPr lang="it" sz="1700"/>
              <a:t> si osserva che il Paese più rappresentato nel dataset solo gli Stati Uniti. Questo vuol dire che sono disponibili sul mercato numerosi prodotti commerciali diversi di provenienza US, più del triplo dei prodotti francesi o italiani.</a:t>
            </a:r>
            <a:endParaRPr sz="1700"/>
          </a:p>
        </p:txBody>
      </p:sp>
      <p:pic>
        <p:nvPicPr>
          <p:cNvPr id="274" name="Google Shape;274;p46"/>
          <p:cNvPicPr preferRelativeResize="0"/>
          <p:nvPr/>
        </p:nvPicPr>
        <p:blipFill>
          <a:blip r:embed="rId3">
            <a:alphaModFix/>
          </a:blip>
          <a:stretch>
            <a:fillRect/>
          </a:stretch>
        </p:blipFill>
        <p:spPr>
          <a:xfrm>
            <a:off x="4398300" y="1170125"/>
            <a:ext cx="4593300" cy="30791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delle varietà vinicole per nazione</a:t>
            </a:r>
            <a:endParaRPr/>
          </a:p>
        </p:txBody>
      </p:sp>
      <p:sp>
        <p:nvSpPr>
          <p:cNvPr id="280" name="Google Shape;280;p47"/>
          <p:cNvSpPr txBox="1"/>
          <p:nvPr>
            <p:ph idx="1" type="body"/>
          </p:nvPr>
        </p:nvSpPr>
        <p:spPr>
          <a:xfrm>
            <a:off x="311700" y="1152475"/>
            <a:ext cx="3934200" cy="399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800"/>
              <a:t>Raggruppando il dataset in base al campo </a:t>
            </a:r>
            <a:r>
              <a:rPr i="1" lang="it" sz="1800"/>
              <a:t>country</a:t>
            </a:r>
            <a:r>
              <a:rPr lang="it" sz="1800"/>
              <a:t> si osserva che la </a:t>
            </a:r>
            <a:r>
              <a:rPr lang="it" sz="1800"/>
              <a:t>varietà più rappresentata nel dataset sia </a:t>
            </a:r>
            <a:r>
              <a:rPr lang="it" sz="1800"/>
              <a:t>ancora gli Stati Uniti ma con uno scarto inferiore rispetto ai paesi che la seguono.</a:t>
            </a:r>
            <a:endParaRPr sz="1800"/>
          </a:p>
          <a:p>
            <a:pPr indent="0" lvl="0" marL="0" rtl="0" algn="just">
              <a:spcBef>
                <a:spcPts val="1200"/>
              </a:spcBef>
              <a:spcAft>
                <a:spcPts val="1200"/>
              </a:spcAft>
              <a:buNone/>
            </a:pPr>
            <a:r>
              <a:rPr lang="it" sz="1800"/>
              <a:t>Integrando le informazioni di questo grafico con il precedente, capiamo che Stati Uniti vendono con nomi commerciali differenti i loro vini, più di quanto non lo facciano gli altri Paesi.</a:t>
            </a:r>
            <a:endParaRPr sz="1800"/>
          </a:p>
        </p:txBody>
      </p:sp>
      <p:pic>
        <p:nvPicPr>
          <p:cNvPr id="281" name="Google Shape;281;p47"/>
          <p:cNvPicPr preferRelativeResize="0"/>
          <p:nvPr/>
        </p:nvPicPr>
        <p:blipFill>
          <a:blip r:embed="rId3">
            <a:alphaModFix/>
          </a:blip>
          <a:stretch>
            <a:fillRect/>
          </a:stretch>
        </p:blipFill>
        <p:spPr>
          <a:xfrm>
            <a:off x="4398300" y="1170125"/>
            <a:ext cx="4593301" cy="268203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dei vini in base alla media punteggi</a:t>
            </a:r>
            <a:endParaRPr/>
          </a:p>
        </p:txBody>
      </p:sp>
      <p:sp>
        <p:nvSpPr>
          <p:cNvPr id="287" name="Google Shape;287;p48"/>
          <p:cNvSpPr txBox="1"/>
          <p:nvPr>
            <p:ph idx="1" type="body"/>
          </p:nvPr>
        </p:nvSpPr>
        <p:spPr>
          <a:xfrm>
            <a:off x="311700" y="1152475"/>
            <a:ext cx="393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800"/>
              <a:t>Possiamo riordinare</a:t>
            </a:r>
            <a:r>
              <a:rPr lang="it" sz="1800"/>
              <a:t> i vini in base alla media di </a:t>
            </a:r>
            <a:r>
              <a:rPr i="1" lang="it" sz="1800"/>
              <a:t>points</a:t>
            </a:r>
            <a:r>
              <a:rPr lang="it" sz="1800"/>
              <a:t>. </a:t>
            </a:r>
            <a:r>
              <a:rPr lang="it" sz="1800"/>
              <a:t>il primo in classifica risulta l’Austria seguita da Germania e Francia. </a:t>
            </a:r>
            <a:endParaRPr sz="1800"/>
          </a:p>
          <a:p>
            <a:pPr indent="0" lvl="0" marL="0" rtl="0" algn="just">
              <a:spcBef>
                <a:spcPts val="1200"/>
              </a:spcBef>
              <a:spcAft>
                <a:spcPts val="1200"/>
              </a:spcAft>
              <a:buNone/>
            </a:pPr>
            <a:r>
              <a:rPr lang="it" sz="1800"/>
              <a:t>Questo dato ad ogni modo non ci permette di discriminare in modo significativo i Paesi </a:t>
            </a:r>
            <a:r>
              <a:rPr lang="it" sz="1800"/>
              <a:t>perché</a:t>
            </a:r>
            <a:r>
              <a:rPr lang="it" sz="1800"/>
              <a:t> gli scarti tra le posizioni sono dell’ordine dei decimi.</a:t>
            </a:r>
            <a:endParaRPr sz="1800"/>
          </a:p>
        </p:txBody>
      </p:sp>
      <p:pic>
        <p:nvPicPr>
          <p:cNvPr id="288" name="Google Shape;288;p48"/>
          <p:cNvPicPr preferRelativeResize="0"/>
          <p:nvPr/>
        </p:nvPicPr>
        <p:blipFill>
          <a:blip r:embed="rId3">
            <a:alphaModFix/>
          </a:blip>
          <a:stretch>
            <a:fillRect/>
          </a:stretch>
        </p:blipFill>
        <p:spPr>
          <a:xfrm>
            <a:off x="6105100" y="1203325"/>
            <a:ext cx="2181225" cy="33147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dei vini in base alla media prezzi</a:t>
            </a:r>
            <a:endParaRPr/>
          </a:p>
        </p:txBody>
      </p:sp>
      <p:sp>
        <p:nvSpPr>
          <p:cNvPr id="294" name="Google Shape;294;p49"/>
          <p:cNvSpPr txBox="1"/>
          <p:nvPr>
            <p:ph idx="1" type="body"/>
          </p:nvPr>
        </p:nvSpPr>
        <p:spPr>
          <a:xfrm>
            <a:off x="311700" y="1152475"/>
            <a:ext cx="3934200" cy="3990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700"/>
              <a:t>In preparazione ad un’analisi di correlazione prezzi-punteggio, osserviamo come le due classifiche presentano gli stessi Paesi ma in un ordine diverso.</a:t>
            </a:r>
            <a:endParaRPr sz="1700"/>
          </a:p>
          <a:p>
            <a:pPr indent="0" lvl="0" marL="0" rtl="0" algn="just">
              <a:spcBef>
                <a:spcPts val="1200"/>
              </a:spcBef>
              <a:spcAft>
                <a:spcPts val="0"/>
              </a:spcAft>
              <a:buNone/>
            </a:pPr>
            <a:r>
              <a:rPr lang="it" sz="1700"/>
              <a:t>Esiste uno scarto più significativo ta la prima e la decima posizione, che </a:t>
            </a:r>
            <a:r>
              <a:rPr lang="it" sz="1700"/>
              <a:t>risulta</a:t>
            </a:r>
            <a:r>
              <a:rPr lang="it" sz="1700"/>
              <a:t> avere una media prezzi più </a:t>
            </a:r>
            <a:r>
              <a:rPr lang="it" sz="1700"/>
              <a:t>della</a:t>
            </a:r>
            <a:r>
              <a:rPr lang="it" sz="1700"/>
              <a:t> metà inferiore al primo in classifica.</a:t>
            </a:r>
            <a:endParaRPr sz="1700"/>
          </a:p>
          <a:p>
            <a:pPr indent="0" lvl="0" marL="0" rtl="0" algn="just">
              <a:spcBef>
                <a:spcPts val="1200"/>
              </a:spcBef>
              <a:spcAft>
                <a:spcPts val="1200"/>
              </a:spcAft>
              <a:buNone/>
            </a:pPr>
            <a:r>
              <a:rPr lang="it" sz="1700"/>
              <a:t>La </a:t>
            </a:r>
            <a:r>
              <a:rPr lang="it" sz="1700"/>
              <a:t>ricerca è stata limitata ai Paesi di cui sono presenti almeno 1000 vini.</a:t>
            </a:r>
            <a:endParaRPr sz="1700"/>
          </a:p>
        </p:txBody>
      </p:sp>
      <p:pic>
        <p:nvPicPr>
          <p:cNvPr id="295" name="Google Shape;295;p49"/>
          <p:cNvPicPr preferRelativeResize="0"/>
          <p:nvPr/>
        </p:nvPicPr>
        <p:blipFill>
          <a:blip r:embed="rId3">
            <a:alphaModFix/>
          </a:blip>
          <a:stretch>
            <a:fillRect/>
          </a:stretch>
        </p:blipFill>
        <p:spPr>
          <a:xfrm>
            <a:off x="5960200" y="1152475"/>
            <a:ext cx="2279818"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p:nvPr/>
        </p:nvSpPr>
        <p:spPr>
          <a:xfrm>
            <a:off x="5328025" y="472825"/>
            <a:ext cx="3540600" cy="2749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Correlazione prezzo-qualità</a:t>
            </a:r>
            <a:endParaRPr/>
          </a:p>
        </p:txBody>
      </p:sp>
      <p:sp>
        <p:nvSpPr>
          <p:cNvPr id="302" name="Google Shape;302;p50"/>
          <p:cNvSpPr txBox="1"/>
          <p:nvPr>
            <p:ph idx="1" type="body"/>
          </p:nvPr>
        </p:nvSpPr>
        <p:spPr>
          <a:xfrm>
            <a:off x="311700" y="1152475"/>
            <a:ext cx="393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800"/>
              <a:t>Usando il punteggio del vino come indicatore di qualità, e rappresentando graficamente l’andamento dei prezzi all’aumentare del punteggio, si osserva una moderata correlazione positiva (0.42 in una scala da -1 a 1).</a:t>
            </a:r>
            <a:endParaRPr sz="1800"/>
          </a:p>
          <a:p>
            <a:pPr indent="0" lvl="0" marL="0" rtl="0" algn="just">
              <a:spcBef>
                <a:spcPts val="1200"/>
              </a:spcBef>
              <a:spcAft>
                <a:spcPts val="1200"/>
              </a:spcAft>
              <a:buNone/>
            </a:pPr>
            <a:r>
              <a:rPr lang="it" sz="1800"/>
              <a:t>Si può notare dal grafico la scarsità di vini costosi per qualità basse e la scarsità di vini economici per qualità elevate.</a:t>
            </a:r>
            <a:endParaRPr sz="1800"/>
          </a:p>
        </p:txBody>
      </p:sp>
      <p:pic>
        <p:nvPicPr>
          <p:cNvPr id="303" name="Google Shape;303;p50"/>
          <p:cNvPicPr preferRelativeResize="0"/>
          <p:nvPr/>
        </p:nvPicPr>
        <p:blipFill>
          <a:blip r:embed="rId3">
            <a:alphaModFix/>
          </a:blip>
          <a:stretch>
            <a:fillRect/>
          </a:stretch>
        </p:blipFill>
        <p:spPr>
          <a:xfrm>
            <a:off x="6105100" y="3261600"/>
            <a:ext cx="2002250" cy="1656875"/>
          </a:xfrm>
          <a:prstGeom prst="rect">
            <a:avLst/>
          </a:prstGeom>
          <a:noFill/>
          <a:ln>
            <a:noFill/>
          </a:ln>
        </p:spPr>
      </p:pic>
      <p:pic>
        <p:nvPicPr>
          <p:cNvPr id="304" name="Google Shape;304;p50"/>
          <p:cNvPicPr preferRelativeResize="0"/>
          <p:nvPr/>
        </p:nvPicPr>
        <p:blipFill>
          <a:blip r:embed="rId4">
            <a:alphaModFix/>
          </a:blip>
          <a:stretch>
            <a:fillRect/>
          </a:stretch>
        </p:blipFill>
        <p:spPr>
          <a:xfrm>
            <a:off x="5382914" y="445025"/>
            <a:ext cx="3446625" cy="27495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dei vini più costosi</a:t>
            </a:r>
            <a:endParaRPr/>
          </a:p>
        </p:txBody>
      </p:sp>
      <p:sp>
        <p:nvSpPr>
          <p:cNvPr id="310" name="Google Shape;310;p51"/>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sz="1800"/>
              <a:t>Molto interessante ai fini commerciali è comprendere quali i vini più costosi in vendita.</a:t>
            </a:r>
            <a:endParaRPr sz="1800"/>
          </a:p>
          <a:p>
            <a:pPr indent="0" lvl="0" marL="0" rtl="0" algn="just">
              <a:spcBef>
                <a:spcPts val="1200"/>
              </a:spcBef>
              <a:spcAft>
                <a:spcPts val="0"/>
              </a:spcAft>
              <a:buNone/>
            </a:pPr>
            <a:r>
              <a:rPr lang="it" sz="1800"/>
              <a:t>Tra i 10 vini più costosi, 9 sono francesi tra cui quello più costoso, di 3300 €, di ben 800 € in più </a:t>
            </a:r>
            <a:r>
              <a:rPr lang="it" sz="1800"/>
              <a:t>rispetto</a:t>
            </a:r>
            <a:r>
              <a:rPr lang="it" sz="1800"/>
              <a:t> al secondo.</a:t>
            </a:r>
            <a:endParaRPr sz="1800"/>
          </a:p>
          <a:p>
            <a:pPr indent="0" lvl="0" marL="0" rtl="0" algn="just">
              <a:spcBef>
                <a:spcPts val="1200"/>
              </a:spcBef>
              <a:spcAft>
                <a:spcPts val="1200"/>
              </a:spcAft>
              <a:buNone/>
            </a:pPr>
            <a:r>
              <a:rPr lang="it" sz="1800"/>
              <a:t>Inoltre tra i primi 10 vini, 7 sono della varietà Bordeaux.</a:t>
            </a:r>
            <a:endParaRPr sz="1800"/>
          </a:p>
        </p:txBody>
      </p:sp>
      <p:pic>
        <p:nvPicPr>
          <p:cNvPr id="311" name="Google Shape;311;p51"/>
          <p:cNvPicPr preferRelativeResize="0"/>
          <p:nvPr/>
        </p:nvPicPr>
        <p:blipFill>
          <a:blip r:embed="rId3">
            <a:alphaModFix/>
          </a:blip>
          <a:stretch>
            <a:fillRect/>
          </a:stretch>
        </p:blipFill>
        <p:spPr>
          <a:xfrm>
            <a:off x="5689950" y="1474788"/>
            <a:ext cx="2743200" cy="2771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delle eccellenze</a:t>
            </a:r>
            <a:endParaRPr/>
          </a:p>
        </p:txBody>
      </p:sp>
      <p:sp>
        <p:nvSpPr>
          <p:cNvPr id="317" name="Google Shape;317;p52"/>
          <p:cNvSpPr txBox="1"/>
          <p:nvPr>
            <p:ph idx="1" type="body"/>
          </p:nvPr>
        </p:nvSpPr>
        <p:spPr>
          <a:xfrm>
            <a:off x="311700" y="1152475"/>
            <a:ext cx="39342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it" sz="1800"/>
              <a:t>Un’informazione nettamente più interessante la possiamo ricavare ricercando le eccellenze.</a:t>
            </a:r>
            <a:endParaRPr sz="1800"/>
          </a:p>
          <a:p>
            <a:pPr indent="0" lvl="0" marL="0" rtl="0" algn="just">
              <a:spcBef>
                <a:spcPts val="1200"/>
              </a:spcBef>
              <a:spcAft>
                <a:spcPts val="0"/>
              </a:spcAft>
              <a:buNone/>
            </a:pPr>
            <a:r>
              <a:rPr lang="it" sz="1800"/>
              <a:t>Filtrando i dati in base ai soli vini con punteggi compresi tra 98 e 100, osserviamo nuovamente la presenza di </a:t>
            </a:r>
            <a:r>
              <a:rPr b="1" lang="it" sz="1800"/>
              <a:t>Stati Uniti, Francia e Italia.</a:t>
            </a:r>
            <a:endParaRPr b="1" sz="1800"/>
          </a:p>
          <a:p>
            <a:pPr indent="0" lvl="0" marL="0" rtl="0" algn="just">
              <a:spcBef>
                <a:spcPts val="1200"/>
              </a:spcBef>
              <a:spcAft>
                <a:spcPts val="1200"/>
              </a:spcAft>
              <a:buNone/>
            </a:pPr>
            <a:r>
              <a:rPr lang="it" sz="1800"/>
              <a:t>Questa </a:t>
            </a:r>
            <a:r>
              <a:rPr lang="it" sz="1800"/>
              <a:t>classifica</a:t>
            </a:r>
            <a:r>
              <a:rPr lang="it" sz="1800"/>
              <a:t> risponde meglio alla domanda sui Paesi produttori dei migliori vini.</a:t>
            </a:r>
            <a:endParaRPr sz="1800"/>
          </a:p>
        </p:txBody>
      </p:sp>
      <p:pic>
        <p:nvPicPr>
          <p:cNvPr id="318" name="Google Shape;318;p52"/>
          <p:cNvPicPr preferRelativeResize="0"/>
          <p:nvPr/>
        </p:nvPicPr>
        <p:blipFill>
          <a:blip r:embed="rId3">
            <a:alphaModFix/>
          </a:blip>
          <a:stretch>
            <a:fillRect/>
          </a:stretch>
        </p:blipFill>
        <p:spPr>
          <a:xfrm>
            <a:off x="4398300" y="1170125"/>
            <a:ext cx="4593299" cy="317653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p:nvPr/>
        </p:nvSpPr>
        <p:spPr>
          <a:xfrm>
            <a:off x="4398300" y="1197000"/>
            <a:ext cx="4593300" cy="35478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vini per varietà</a:t>
            </a:r>
            <a:endParaRPr/>
          </a:p>
        </p:txBody>
      </p:sp>
      <p:sp>
        <p:nvSpPr>
          <p:cNvPr id="325" name="Google Shape;325;p53"/>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800"/>
              <a:t>Le varietà più rappresentate, e verosimilmente più vendute sono i vini Pinot Noir, Chardonnay e Cabernet Sauvignon. </a:t>
            </a:r>
            <a:endParaRPr sz="1800"/>
          </a:p>
        </p:txBody>
      </p:sp>
      <p:pic>
        <p:nvPicPr>
          <p:cNvPr id="326" name="Google Shape;326;p53"/>
          <p:cNvPicPr preferRelativeResize="0"/>
          <p:nvPr/>
        </p:nvPicPr>
        <p:blipFill>
          <a:blip r:embed="rId3">
            <a:alphaModFix/>
          </a:blip>
          <a:stretch>
            <a:fillRect/>
          </a:stretch>
        </p:blipFill>
        <p:spPr>
          <a:xfrm>
            <a:off x="4398300" y="1170125"/>
            <a:ext cx="4593300" cy="35476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7"/>
          <p:cNvSpPr/>
          <p:nvPr/>
        </p:nvSpPr>
        <p:spPr>
          <a:xfrm>
            <a:off x="5179075" y="4058625"/>
            <a:ext cx="2824500" cy="6780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8" name="Google Shape;128;p27"/>
          <p:cNvSpPr/>
          <p:nvPr/>
        </p:nvSpPr>
        <p:spPr>
          <a:xfrm>
            <a:off x="5887666" y="1934305"/>
            <a:ext cx="1407300" cy="9213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9" name="Google Shape;129;p27"/>
          <p:cNvSpPr/>
          <p:nvPr/>
        </p:nvSpPr>
        <p:spPr>
          <a:xfrm>
            <a:off x="5179050" y="3068267"/>
            <a:ext cx="2824500" cy="7665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Introduzione</a:t>
            </a:r>
            <a:endParaRPr/>
          </a:p>
        </p:txBody>
      </p:sp>
      <p:sp>
        <p:nvSpPr>
          <p:cNvPr id="131" name="Google Shape;131;p27"/>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Il dataset pubblico dei vini, in formato csv, è disponibile su Kaggle.</a:t>
            </a:r>
            <a:endParaRPr/>
          </a:p>
          <a:p>
            <a:pPr indent="0" lvl="0" marL="0" rtl="0" algn="just">
              <a:spcBef>
                <a:spcPts val="1200"/>
              </a:spcBef>
              <a:spcAft>
                <a:spcPts val="0"/>
              </a:spcAft>
              <a:buNone/>
            </a:pPr>
            <a:r>
              <a:rPr lang="it"/>
              <a:t>Ho utilizzato Jupyter come ambiente di sviluppo e le librerie Pandas, SeaBorn, Matlplotlib.</a:t>
            </a:r>
            <a:endParaRPr/>
          </a:p>
          <a:p>
            <a:pPr indent="0" lvl="0" marL="0" rtl="0" algn="just">
              <a:spcBef>
                <a:spcPts val="1200"/>
              </a:spcBef>
              <a:spcAft>
                <a:spcPts val="0"/>
              </a:spcAft>
              <a:buNone/>
            </a:pPr>
            <a:r>
              <a:rPr lang="it"/>
              <a:t>Ho suddiviso il </a:t>
            </a:r>
            <a:r>
              <a:rPr lang="it"/>
              <a:t>lavoro in tre fasi:</a:t>
            </a:r>
            <a:endParaRPr/>
          </a:p>
          <a:p>
            <a:pPr indent="-323850" lvl="0" marL="457200" rtl="0" algn="just">
              <a:spcBef>
                <a:spcPts val="1200"/>
              </a:spcBef>
              <a:spcAft>
                <a:spcPts val="0"/>
              </a:spcAft>
              <a:buSzPts val="1500"/>
              <a:buChar char="●"/>
            </a:pPr>
            <a:r>
              <a:rPr lang="it"/>
              <a:t>Data Cleaning</a:t>
            </a:r>
            <a:endParaRPr/>
          </a:p>
          <a:p>
            <a:pPr indent="-323850" lvl="0" marL="457200" rtl="0" algn="just">
              <a:spcBef>
                <a:spcPts val="0"/>
              </a:spcBef>
              <a:spcAft>
                <a:spcPts val="0"/>
              </a:spcAft>
              <a:buSzPts val="1500"/>
              <a:buChar char="●"/>
            </a:pPr>
            <a:r>
              <a:rPr lang="it"/>
              <a:t>Data Analysis e Visualisation</a:t>
            </a:r>
            <a:endParaRPr/>
          </a:p>
          <a:p>
            <a:pPr indent="-323850" lvl="0" marL="457200" rtl="0" algn="just">
              <a:spcBef>
                <a:spcPts val="0"/>
              </a:spcBef>
              <a:spcAft>
                <a:spcPts val="0"/>
              </a:spcAft>
              <a:buSzPts val="1500"/>
              <a:buChar char="●"/>
            </a:pPr>
            <a:r>
              <a:rPr lang="it"/>
              <a:t>Creazione del Catalogo</a:t>
            </a:r>
            <a:endParaRPr/>
          </a:p>
        </p:txBody>
      </p:sp>
      <p:pic>
        <p:nvPicPr>
          <p:cNvPr id="132" name="Google Shape;132;p27"/>
          <p:cNvPicPr preferRelativeResize="0"/>
          <p:nvPr/>
        </p:nvPicPr>
        <p:blipFill rotWithShape="1">
          <a:blip r:embed="rId3">
            <a:alphaModFix/>
          </a:blip>
          <a:srcRect b="20823" l="8638" r="6167" t="20864"/>
          <a:stretch/>
        </p:blipFill>
        <p:spPr>
          <a:xfrm>
            <a:off x="5237557" y="557378"/>
            <a:ext cx="1272452" cy="1129168"/>
          </a:xfrm>
          <a:prstGeom prst="rect">
            <a:avLst/>
          </a:prstGeom>
          <a:noFill/>
          <a:ln>
            <a:noFill/>
          </a:ln>
        </p:spPr>
      </p:pic>
      <p:pic>
        <p:nvPicPr>
          <p:cNvPr id="133" name="Google Shape;133;p27"/>
          <p:cNvPicPr preferRelativeResize="0"/>
          <p:nvPr/>
        </p:nvPicPr>
        <p:blipFill>
          <a:blip r:embed="rId4">
            <a:alphaModFix/>
          </a:blip>
          <a:stretch>
            <a:fillRect/>
          </a:stretch>
        </p:blipFill>
        <p:spPr>
          <a:xfrm>
            <a:off x="5813581" y="1686548"/>
            <a:ext cx="1511798" cy="1470012"/>
          </a:xfrm>
          <a:prstGeom prst="rect">
            <a:avLst/>
          </a:prstGeom>
          <a:noFill/>
          <a:ln>
            <a:noFill/>
          </a:ln>
        </p:spPr>
      </p:pic>
      <p:pic>
        <p:nvPicPr>
          <p:cNvPr id="134" name="Google Shape;134;p27"/>
          <p:cNvPicPr preferRelativeResize="0"/>
          <p:nvPr/>
        </p:nvPicPr>
        <p:blipFill rotWithShape="1">
          <a:blip r:embed="rId5">
            <a:alphaModFix/>
          </a:blip>
          <a:srcRect b="0" l="21565" r="18711" t="0"/>
          <a:stretch/>
        </p:blipFill>
        <p:spPr>
          <a:xfrm>
            <a:off x="6718378" y="557379"/>
            <a:ext cx="1238486" cy="1129168"/>
          </a:xfrm>
          <a:prstGeom prst="rect">
            <a:avLst/>
          </a:prstGeom>
          <a:noFill/>
          <a:ln>
            <a:noFill/>
          </a:ln>
        </p:spPr>
      </p:pic>
      <p:pic>
        <p:nvPicPr>
          <p:cNvPr id="135" name="Google Shape;135;p27"/>
          <p:cNvPicPr preferRelativeResize="0"/>
          <p:nvPr/>
        </p:nvPicPr>
        <p:blipFill>
          <a:blip r:embed="rId6">
            <a:alphaModFix/>
          </a:blip>
          <a:stretch>
            <a:fillRect/>
          </a:stretch>
        </p:blipFill>
        <p:spPr>
          <a:xfrm>
            <a:off x="5195303" y="3073904"/>
            <a:ext cx="2748355" cy="766424"/>
          </a:xfrm>
          <a:prstGeom prst="rect">
            <a:avLst/>
          </a:prstGeom>
          <a:noFill/>
          <a:ln>
            <a:noFill/>
          </a:ln>
        </p:spPr>
      </p:pic>
      <p:pic>
        <p:nvPicPr>
          <p:cNvPr id="136" name="Google Shape;136;p27"/>
          <p:cNvPicPr preferRelativeResize="0"/>
          <p:nvPr/>
        </p:nvPicPr>
        <p:blipFill>
          <a:blip r:embed="rId7">
            <a:alphaModFix/>
          </a:blip>
          <a:stretch>
            <a:fillRect/>
          </a:stretch>
        </p:blipFill>
        <p:spPr>
          <a:xfrm>
            <a:off x="5179075" y="4058687"/>
            <a:ext cx="2824500" cy="6778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4"/>
          <p:cNvSpPr/>
          <p:nvPr/>
        </p:nvSpPr>
        <p:spPr>
          <a:xfrm>
            <a:off x="4398300" y="1337775"/>
            <a:ext cx="4593300" cy="31599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Classifica varietà del vini per Paese</a:t>
            </a:r>
            <a:endParaRPr/>
          </a:p>
        </p:txBody>
      </p:sp>
      <p:sp>
        <p:nvSpPr>
          <p:cNvPr id="333" name="Google Shape;333;p54"/>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sz="1800"/>
              <a:t>Le varietà più rappresentate, e verosimilmente più vendute sono vini statunitensi, italiani e francesi, con il podio che vede solo gli Stati Uniti.</a:t>
            </a:r>
            <a:endParaRPr sz="1800"/>
          </a:p>
        </p:txBody>
      </p:sp>
      <p:pic>
        <p:nvPicPr>
          <p:cNvPr id="334" name="Google Shape;334;p54"/>
          <p:cNvPicPr preferRelativeResize="0"/>
          <p:nvPr/>
        </p:nvPicPr>
        <p:blipFill>
          <a:blip r:embed="rId3">
            <a:alphaModFix/>
          </a:blip>
          <a:stretch>
            <a:fillRect/>
          </a:stretch>
        </p:blipFill>
        <p:spPr>
          <a:xfrm>
            <a:off x="4398300" y="1398350"/>
            <a:ext cx="4593301" cy="304078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41B47"/>
            </a:gs>
            <a:gs pos="20000">
              <a:srgbClr val="70476F"/>
            </a:gs>
            <a:gs pos="100000">
              <a:srgbClr val="000000"/>
            </a:gs>
          </a:gsLst>
          <a:lin ang="10800025" scaled="0"/>
        </a:gradFill>
      </p:bgPr>
    </p:bg>
    <p:spTree>
      <p:nvGrpSpPr>
        <p:cNvPr id="338" name="Shape 338"/>
        <p:cNvGrpSpPr/>
        <p:nvPr/>
      </p:nvGrpSpPr>
      <p:grpSpPr>
        <a:xfrm>
          <a:off x="0" y="0"/>
          <a:ext cx="0" cy="0"/>
          <a:chOff x="0" y="0"/>
          <a:chExt cx="0" cy="0"/>
        </a:xfrm>
      </p:grpSpPr>
      <p:sp>
        <p:nvSpPr>
          <p:cNvPr id="339" name="Google Shape;339;p5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solidFill>
                  <a:srgbClr val="FBFBFB"/>
                </a:solidFill>
                <a:latin typeface="Oswald"/>
                <a:ea typeface="Oswald"/>
                <a:cs typeface="Oswald"/>
                <a:sym typeface="Oswald"/>
              </a:rPr>
              <a:t>Creazione del Catalogo</a:t>
            </a:r>
            <a:endParaRPr>
              <a:solidFill>
                <a:srgbClr val="FBFBFB"/>
              </a:solidFill>
              <a:latin typeface="Oswald"/>
              <a:ea typeface="Oswald"/>
              <a:cs typeface="Oswald"/>
              <a:sym typeface="Oswa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Creazione del catalogo</a:t>
            </a:r>
            <a:endParaRPr/>
          </a:p>
        </p:txBody>
      </p:sp>
      <p:sp>
        <p:nvSpPr>
          <p:cNvPr id="345" name="Google Shape;345;p56"/>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Alla luce di quanto analizzato creiamo il catalogo selezionando i 50 vini con qualità maggiore con un prezzo entro i 100 €.</a:t>
            </a:r>
            <a:endParaRPr/>
          </a:p>
          <a:p>
            <a:pPr indent="0" lvl="0" marL="0" rtl="0" algn="just">
              <a:spcBef>
                <a:spcPts val="1200"/>
              </a:spcBef>
              <a:spcAft>
                <a:spcPts val="0"/>
              </a:spcAft>
              <a:buNone/>
            </a:pPr>
            <a:r>
              <a:rPr lang="it"/>
              <a:t>La </a:t>
            </a:r>
            <a:r>
              <a:rPr lang="it"/>
              <a:t>strategia</a:t>
            </a:r>
            <a:r>
              <a:rPr lang="it"/>
              <a:t> scelta punta a coniugare vini di qualità elevata a prezzi che in linea al potere d’acquisto di una larga fetta di potenziali clienti.</a:t>
            </a:r>
            <a:endParaRPr/>
          </a:p>
          <a:p>
            <a:pPr indent="0" lvl="0" marL="0" rtl="0" algn="just">
              <a:spcBef>
                <a:spcPts val="1200"/>
              </a:spcBef>
              <a:spcAft>
                <a:spcPts val="1200"/>
              </a:spcAft>
              <a:buNone/>
            </a:pPr>
            <a:r>
              <a:rPr lang="it"/>
              <a:t>Il catalogo è visionabile nel notebook Jupyter catalogie.csv</a:t>
            </a:r>
            <a:endParaRPr/>
          </a:p>
        </p:txBody>
      </p:sp>
      <p:pic>
        <p:nvPicPr>
          <p:cNvPr id="346" name="Google Shape;346;p56"/>
          <p:cNvPicPr preferRelativeResize="0"/>
          <p:nvPr/>
        </p:nvPicPr>
        <p:blipFill>
          <a:blip r:embed="rId3">
            <a:alphaModFix/>
          </a:blip>
          <a:stretch>
            <a:fillRect/>
          </a:stretch>
        </p:blipFill>
        <p:spPr>
          <a:xfrm>
            <a:off x="4778875" y="950188"/>
            <a:ext cx="382097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41B47"/>
            </a:gs>
            <a:gs pos="20000">
              <a:srgbClr val="70476F"/>
            </a:gs>
            <a:gs pos="100000">
              <a:srgbClr val="000000"/>
            </a:gs>
          </a:gsLst>
          <a:lin ang="10800025" scaled="0"/>
        </a:gradFill>
      </p:bgPr>
    </p:bg>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solidFill>
                  <a:srgbClr val="FBFBFB"/>
                </a:solidFill>
                <a:latin typeface="Oswald"/>
                <a:ea typeface="Oswald"/>
                <a:cs typeface="Oswald"/>
                <a:sym typeface="Oswald"/>
              </a:rPr>
              <a:t>Data Cleaning</a:t>
            </a:r>
            <a:endParaRPr>
              <a:solidFill>
                <a:srgbClr val="FBFBFB"/>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Studio del dataset - metodo head</a:t>
            </a:r>
            <a:endParaRPr/>
          </a:p>
        </p:txBody>
      </p:sp>
      <p:pic>
        <p:nvPicPr>
          <p:cNvPr id="147" name="Google Shape;147;p29"/>
          <p:cNvPicPr preferRelativeResize="0"/>
          <p:nvPr/>
        </p:nvPicPr>
        <p:blipFill>
          <a:blip r:embed="rId3">
            <a:alphaModFix/>
          </a:blip>
          <a:stretch>
            <a:fillRect/>
          </a:stretch>
        </p:blipFill>
        <p:spPr>
          <a:xfrm>
            <a:off x="1232550" y="1465200"/>
            <a:ext cx="7225651" cy="3602100"/>
          </a:xfrm>
          <a:prstGeom prst="rect">
            <a:avLst/>
          </a:prstGeom>
          <a:noFill/>
          <a:ln>
            <a:noFill/>
          </a:ln>
        </p:spPr>
      </p:pic>
      <p:pic>
        <p:nvPicPr>
          <p:cNvPr id="148" name="Google Shape;148;p29"/>
          <p:cNvPicPr preferRelativeResize="0"/>
          <p:nvPr/>
        </p:nvPicPr>
        <p:blipFill rotWithShape="1">
          <a:blip r:embed="rId4">
            <a:alphaModFix/>
          </a:blip>
          <a:srcRect b="0" l="0" r="20979" t="0"/>
          <a:stretch/>
        </p:blipFill>
        <p:spPr>
          <a:xfrm>
            <a:off x="1232550" y="941525"/>
            <a:ext cx="7225650" cy="492800"/>
          </a:xfrm>
          <a:prstGeom prst="rect">
            <a:avLst/>
          </a:prstGeom>
          <a:noFill/>
          <a:ln>
            <a:noFill/>
          </a:ln>
        </p:spPr>
      </p:pic>
      <p:pic>
        <p:nvPicPr>
          <p:cNvPr id="149" name="Google Shape;149;p29"/>
          <p:cNvPicPr preferRelativeResize="0"/>
          <p:nvPr/>
        </p:nvPicPr>
        <p:blipFill>
          <a:blip r:embed="rId5">
            <a:alphaModFix/>
          </a:blip>
          <a:stretch>
            <a:fillRect/>
          </a:stretch>
        </p:blipFill>
        <p:spPr>
          <a:xfrm>
            <a:off x="1270650" y="1727175"/>
            <a:ext cx="253825" cy="3306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La Data Cleaning richiede innanzitutto la comprensione del contenuto dei campi presenti.</a:t>
            </a:r>
            <a:endParaRPr/>
          </a:p>
          <a:p>
            <a:pPr indent="0" lvl="0" marL="0" rtl="0" algn="just">
              <a:spcBef>
                <a:spcPts val="1200"/>
              </a:spcBef>
              <a:spcAft>
                <a:spcPts val="1200"/>
              </a:spcAft>
              <a:buNone/>
            </a:pPr>
            <a:r>
              <a:rPr lang="it"/>
              <a:t>Possiamo osservare la presenza di colonne ridondanti (</a:t>
            </a:r>
            <a:r>
              <a:rPr i="1" lang="it"/>
              <a:t>Unnamed: 0, region_2</a:t>
            </a:r>
            <a:r>
              <a:rPr lang="it"/>
              <a:t>) o non essenziali ai fini del catalogo (</a:t>
            </a:r>
            <a:r>
              <a:rPr i="1" lang="it"/>
              <a:t>taster_name, taster_twitter_handle</a:t>
            </a:r>
            <a:r>
              <a:rPr lang="it"/>
              <a:t>) e possiamo osservare già valori nulli del campo </a:t>
            </a:r>
            <a:r>
              <a:rPr i="1" lang="it"/>
              <a:t>price</a:t>
            </a:r>
            <a:r>
              <a:rPr lang="it"/>
              <a:t> che è un campo fondamentale ai fini della creazione del catalogo.</a:t>
            </a:r>
            <a:endParaRPr/>
          </a:p>
        </p:txBody>
      </p:sp>
      <p:pic>
        <p:nvPicPr>
          <p:cNvPr id="155" name="Google Shape;155;p30"/>
          <p:cNvPicPr preferRelativeResize="0"/>
          <p:nvPr/>
        </p:nvPicPr>
        <p:blipFill>
          <a:blip r:embed="rId3">
            <a:alphaModFix/>
          </a:blip>
          <a:stretch>
            <a:fillRect/>
          </a:stretch>
        </p:blipFill>
        <p:spPr>
          <a:xfrm>
            <a:off x="4479850" y="1609675"/>
            <a:ext cx="4278349" cy="2151850"/>
          </a:xfrm>
          <a:prstGeom prst="rect">
            <a:avLst/>
          </a:prstGeom>
          <a:noFill/>
          <a:ln>
            <a:noFill/>
          </a:ln>
        </p:spPr>
      </p:pic>
      <p:pic>
        <p:nvPicPr>
          <p:cNvPr id="156" name="Google Shape;156;p30"/>
          <p:cNvPicPr preferRelativeResize="0"/>
          <p:nvPr/>
        </p:nvPicPr>
        <p:blipFill>
          <a:blip r:embed="rId4">
            <a:alphaModFix/>
          </a:blip>
          <a:stretch>
            <a:fillRect/>
          </a:stretch>
        </p:blipFill>
        <p:spPr>
          <a:xfrm>
            <a:off x="4502409" y="1766176"/>
            <a:ext cx="150291" cy="1975442"/>
          </a:xfrm>
          <a:prstGeom prst="rect">
            <a:avLst/>
          </a:prstGeom>
          <a:noFill/>
          <a:ln>
            <a:noFill/>
          </a:ln>
        </p:spPr>
      </p:pic>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Studio del dataset - metodo head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Studio del dataset - metodo info</a:t>
            </a:r>
            <a:endParaRPr/>
          </a:p>
        </p:txBody>
      </p:sp>
      <p:sp>
        <p:nvSpPr>
          <p:cNvPr id="163" name="Google Shape;163;p31"/>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Il metodo info ci da una lista delle etichette dei campi che si integra con l’osservazione che si può fare con il metodo head.</a:t>
            </a:r>
            <a:endParaRPr/>
          </a:p>
          <a:p>
            <a:pPr indent="0" lvl="0" marL="0" rtl="0" algn="just">
              <a:spcBef>
                <a:spcPts val="1200"/>
              </a:spcBef>
              <a:spcAft>
                <a:spcPts val="1200"/>
              </a:spcAft>
              <a:buNone/>
            </a:pPr>
            <a:r>
              <a:rPr lang="it"/>
              <a:t>Possiamo osservare che le 129971 righe presentano più campi vuoti, di cui andiamo a calcolare la percentuale.</a:t>
            </a:r>
            <a:endParaRPr/>
          </a:p>
        </p:txBody>
      </p:sp>
      <p:pic>
        <p:nvPicPr>
          <p:cNvPr id="164" name="Google Shape;164;p31"/>
          <p:cNvPicPr preferRelativeResize="0"/>
          <p:nvPr/>
        </p:nvPicPr>
        <p:blipFill>
          <a:blip r:embed="rId3">
            <a:alphaModFix/>
          </a:blip>
          <a:stretch>
            <a:fillRect/>
          </a:stretch>
        </p:blipFill>
        <p:spPr>
          <a:xfrm>
            <a:off x="4359600" y="1170125"/>
            <a:ext cx="3866790" cy="3820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Studio del dataset - percentuale di valori nulli</a:t>
            </a:r>
            <a:endParaRPr/>
          </a:p>
        </p:txBody>
      </p:sp>
      <p:sp>
        <p:nvSpPr>
          <p:cNvPr id="170" name="Google Shape;170;p32"/>
          <p:cNvSpPr txBox="1"/>
          <p:nvPr>
            <p:ph idx="1" type="body"/>
          </p:nvPr>
        </p:nvSpPr>
        <p:spPr>
          <a:xfrm>
            <a:off x="311700" y="1152475"/>
            <a:ext cx="39342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it"/>
              <a:t>Dal momento che i campi </a:t>
            </a:r>
            <a:r>
              <a:rPr i="1" lang="it"/>
              <a:t>country</a:t>
            </a:r>
            <a:r>
              <a:rPr lang="it"/>
              <a:t> e </a:t>
            </a:r>
            <a:r>
              <a:rPr i="1" lang="it"/>
              <a:t>price</a:t>
            </a:r>
            <a:r>
              <a:rPr lang="it"/>
              <a:t> sono fondamentali per l’allestimento di un catalogo, dovrò eliminare tutti i record privi di questi campi.</a:t>
            </a:r>
            <a:endParaRPr/>
          </a:p>
          <a:p>
            <a:pPr indent="0" lvl="0" marL="0" rtl="0" algn="just">
              <a:spcBef>
                <a:spcPts val="1200"/>
              </a:spcBef>
              <a:spcAft>
                <a:spcPts val="0"/>
              </a:spcAft>
              <a:buNone/>
            </a:pPr>
            <a:r>
              <a:rPr lang="it"/>
              <a:t>Il campo </a:t>
            </a:r>
            <a:r>
              <a:rPr i="1" lang="it"/>
              <a:t>designation</a:t>
            </a:r>
            <a:r>
              <a:rPr lang="it"/>
              <a:t> è il nome commerciale dei vini stessi mentre il campo title è composto dalla combinazione di </a:t>
            </a:r>
            <a:r>
              <a:rPr i="1" lang="it"/>
              <a:t>winery + year + designation + region 1 o province. </a:t>
            </a:r>
            <a:endParaRPr/>
          </a:p>
          <a:p>
            <a:pPr indent="0" lvl="0" marL="0" rtl="0" algn="just">
              <a:spcBef>
                <a:spcPts val="1200"/>
              </a:spcBef>
              <a:spcAft>
                <a:spcPts val="1200"/>
              </a:spcAft>
              <a:buNone/>
            </a:pPr>
            <a:r>
              <a:rPr lang="it"/>
              <a:t>Per evitare ridondanza e mantenere consistenza estraggo i valori mancanti di </a:t>
            </a:r>
            <a:r>
              <a:rPr i="1" lang="it"/>
              <a:t>designation</a:t>
            </a:r>
            <a:r>
              <a:rPr lang="it"/>
              <a:t> da </a:t>
            </a:r>
            <a:r>
              <a:rPr i="1" lang="it"/>
              <a:t>title</a:t>
            </a:r>
            <a:r>
              <a:rPr lang="it"/>
              <a:t> ed estraggo l’anno che inserisco in un campo nuovo, </a:t>
            </a:r>
            <a:r>
              <a:rPr i="1" lang="it"/>
              <a:t>year</a:t>
            </a:r>
            <a:r>
              <a:rPr lang="it"/>
              <a:t>. Infine eliminerò il campo </a:t>
            </a:r>
            <a:r>
              <a:rPr i="1" lang="it"/>
              <a:t>title.</a:t>
            </a:r>
            <a:endParaRPr i="1"/>
          </a:p>
        </p:txBody>
      </p:sp>
      <p:pic>
        <p:nvPicPr>
          <p:cNvPr id="171" name="Google Shape;171;p32"/>
          <p:cNvPicPr preferRelativeResize="0"/>
          <p:nvPr/>
        </p:nvPicPr>
        <p:blipFill>
          <a:blip r:embed="rId3">
            <a:alphaModFix/>
          </a:blip>
          <a:stretch>
            <a:fillRect/>
          </a:stretch>
        </p:blipFill>
        <p:spPr>
          <a:xfrm>
            <a:off x="5046738" y="1093925"/>
            <a:ext cx="3622174" cy="1630250"/>
          </a:xfrm>
          <a:prstGeom prst="rect">
            <a:avLst/>
          </a:prstGeom>
          <a:noFill/>
          <a:ln>
            <a:noFill/>
          </a:ln>
        </p:spPr>
      </p:pic>
      <p:pic>
        <p:nvPicPr>
          <p:cNvPr id="172" name="Google Shape;172;p32"/>
          <p:cNvPicPr preferRelativeResize="0"/>
          <p:nvPr/>
        </p:nvPicPr>
        <p:blipFill>
          <a:blip r:embed="rId4">
            <a:alphaModFix/>
          </a:blip>
          <a:stretch>
            <a:fillRect/>
          </a:stretch>
        </p:blipFill>
        <p:spPr>
          <a:xfrm>
            <a:off x="5514500" y="2805725"/>
            <a:ext cx="2686650" cy="2280625"/>
          </a:xfrm>
          <a:prstGeom prst="rect">
            <a:avLst/>
          </a:prstGeom>
          <a:noFill/>
          <a:ln>
            <a:noFill/>
          </a:ln>
        </p:spPr>
      </p:pic>
      <p:sp>
        <p:nvSpPr>
          <p:cNvPr id="173" name="Google Shape;173;p32"/>
          <p:cNvSpPr/>
          <p:nvPr/>
        </p:nvSpPr>
        <p:spPr>
          <a:xfrm>
            <a:off x="7525625" y="3353925"/>
            <a:ext cx="948000" cy="272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32"/>
          <p:cNvSpPr/>
          <p:nvPr/>
        </p:nvSpPr>
        <p:spPr>
          <a:xfrm>
            <a:off x="7525625" y="4492675"/>
            <a:ext cx="948000" cy="272700"/>
          </a:xfrm>
          <a:prstGeom prst="ellipse">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t>Estrazione dell’anno da </a:t>
            </a:r>
            <a:r>
              <a:rPr i="1" lang="it"/>
              <a:t>title</a:t>
            </a:r>
            <a:endParaRPr i="1"/>
          </a:p>
        </p:txBody>
      </p:sp>
      <p:sp>
        <p:nvSpPr>
          <p:cNvPr id="180" name="Google Shape;180;p33"/>
          <p:cNvSpPr txBox="1"/>
          <p:nvPr>
            <p:ph idx="1" type="body"/>
          </p:nvPr>
        </p:nvSpPr>
        <p:spPr>
          <a:xfrm>
            <a:off x="311700" y="1152475"/>
            <a:ext cx="39342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it"/>
              <a:t>Estraggo l’anno usando le regular expression e lo inserisco in un nuovo campo, </a:t>
            </a:r>
            <a:r>
              <a:rPr i="1" lang="it"/>
              <a:t>year</a:t>
            </a:r>
            <a:r>
              <a:rPr lang="it"/>
              <a:t>.</a:t>
            </a:r>
            <a:endParaRPr/>
          </a:p>
        </p:txBody>
      </p:sp>
      <p:pic>
        <p:nvPicPr>
          <p:cNvPr id="181" name="Google Shape;181;p33"/>
          <p:cNvPicPr preferRelativeResize="0"/>
          <p:nvPr/>
        </p:nvPicPr>
        <p:blipFill rotWithShape="1">
          <a:blip r:embed="rId3">
            <a:alphaModFix/>
          </a:blip>
          <a:srcRect b="-9" l="0" r="0" t="2827"/>
          <a:stretch/>
        </p:blipFill>
        <p:spPr>
          <a:xfrm>
            <a:off x="4245900" y="1320082"/>
            <a:ext cx="4515300" cy="199144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