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Average" panose="020B0604020202020204" charset="0"/>
      <p:regular r:id="rId36"/>
    </p:embeddedFont>
    <p:embeddedFont>
      <p:font typeface="Bree Serif" panose="020B0604020202020204" charset="0"/>
      <p:regular r:id="rId37"/>
    </p:embeddedFont>
    <p:embeddedFont>
      <p:font typeface="Oswald" panose="00000500000000000000"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K8De2imwYD2ffk/z85hd/Ajj8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654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34"/>
          <p:cNvGrpSpPr/>
          <p:nvPr/>
        </p:nvGrpSpPr>
        <p:grpSpPr>
          <a:xfrm>
            <a:off x="4350279" y="2855377"/>
            <a:ext cx="443589" cy="105632"/>
            <a:chOff x="4137525" y="2915950"/>
            <a:chExt cx="869100" cy="207000"/>
          </a:xfrm>
        </p:grpSpPr>
        <p:sp>
          <p:nvSpPr>
            <p:cNvPr id="11" name="Google Shape;11;p3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34"/>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34"/>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43"/>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4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4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4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rgbClr val="4E29AA"/>
            </a:gs>
            <a:gs pos="100000">
              <a:srgbClr val="1E123D"/>
            </a:gs>
          </a:gsLst>
          <a:path path="circle">
            <a:fillToRect l="50000" t="50000" r="50000" b="50000"/>
          </a:path>
          <a:tileRect/>
        </a:gradFill>
        <a:effectLst/>
      </p:bgPr>
    </p:bg>
    <p:spTree>
      <p:nvGrpSpPr>
        <p:cNvPr id="1" name="Shape 17"/>
        <p:cNvGrpSpPr/>
        <p:nvPr/>
      </p:nvGrpSpPr>
      <p:grpSpPr>
        <a:xfrm>
          <a:off x="0" y="0"/>
          <a:ext cx="0" cy="0"/>
          <a:chOff x="0" y="0"/>
          <a:chExt cx="0" cy="0"/>
        </a:xfrm>
      </p:grpSpPr>
      <p:sp>
        <p:nvSpPr>
          <p:cNvPr id="18" name="Google Shape;18;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Font typeface="Bree Serif"/>
              <a:buNone/>
              <a:defRPr>
                <a:latin typeface="Bree Serif"/>
                <a:ea typeface="Bree Serif"/>
                <a:cs typeface="Bree Serif"/>
                <a:sym typeface="Bree Serif"/>
              </a:defRPr>
            </a:lvl1pPr>
            <a:lvl2pPr lvl="1" algn="l">
              <a:lnSpc>
                <a:spcPct val="100000"/>
              </a:lnSpc>
              <a:spcBef>
                <a:spcPts val="0"/>
              </a:spcBef>
              <a:spcAft>
                <a:spcPts val="0"/>
              </a:spcAft>
              <a:buSzPts val="3000"/>
              <a:buFont typeface="Arial"/>
              <a:buNone/>
              <a:defRPr>
                <a:latin typeface="Arial"/>
                <a:ea typeface="Arial"/>
                <a:cs typeface="Arial"/>
                <a:sym typeface="Arial"/>
              </a:defRPr>
            </a:lvl2pPr>
            <a:lvl3pPr lvl="2" algn="l">
              <a:lnSpc>
                <a:spcPct val="100000"/>
              </a:lnSpc>
              <a:spcBef>
                <a:spcPts val="0"/>
              </a:spcBef>
              <a:spcAft>
                <a:spcPts val="0"/>
              </a:spcAft>
              <a:buSzPts val="3000"/>
              <a:buFont typeface="Arial"/>
              <a:buNone/>
              <a:defRPr>
                <a:latin typeface="Arial"/>
                <a:ea typeface="Arial"/>
                <a:cs typeface="Arial"/>
                <a:sym typeface="Arial"/>
              </a:defRPr>
            </a:lvl3pPr>
            <a:lvl4pPr lvl="3" algn="l">
              <a:lnSpc>
                <a:spcPct val="100000"/>
              </a:lnSpc>
              <a:spcBef>
                <a:spcPts val="0"/>
              </a:spcBef>
              <a:spcAft>
                <a:spcPts val="0"/>
              </a:spcAft>
              <a:buSzPts val="3000"/>
              <a:buFont typeface="Arial"/>
              <a:buNone/>
              <a:defRPr>
                <a:latin typeface="Arial"/>
                <a:ea typeface="Arial"/>
                <a:cs typeface="Arial"/>
                <a:sym typeface="Arial"/>
              </a:defRPr>
            </a:lvl4pPr>
            <a:lvl5pPr lvl="4" algn="l">
              <a:lnSpc>
                <a:spcPct val="100000"/>
              </a:lnSpc>
              <a:spcBef>
                <a:spcPts val="0"/>
              </a:spcBef>
              <a:spcAft>
                <a:spcPts val="0"/>
              </a:spcAft>
              <a:buSzPts val="3000"/>
              <a:buFont typeface="Arial"/>
              <a:buNone/>
              <a:defRPr>
                <a:latin typeface="Arial"/>
                <a:ea typeface="Arial"/>
                <a:cs typeface="Arial"/>
                <a:sym typeface="Arial"/>
              </a:defRPr>
            </a:lvl5pPr>
            <a:lvl6pPr lvl="5" algn="l">
              <a:lnSpc>
                <a:spcPct val="100000"/>
              </a:lnSpc>
              <a:spcBef>
                <a:spcPts val="0"/>
              </a:spcBef>
              <a:spcAft>
                <a:spcPts val="0"/>
              </a:spcAft>
              <a:buSzPts val="3000"/>
              <a:buFont typeface="Arial"/>
              <a:buNone/>
              <a:defRPr>
                <a:latin typeface="Arial"/>
                <a:ea typeface="Arial"/>
                <a:cs typeface="Arial"/>
                <a:sym typeface="Arial"/>
              </a:defRPr>
            </a:lvl6pPr>
            <a:lvl7pPr lvl="6" algn="l">
              <a:lnSpc>
                <a:spcPct val="100000"/>
              </a:lnSpc>
              <a:spcBef>
                <a:spcPts val="0"/>
              </a:spcBef>
              <a:spcAft>
                <a:spcPts val="0"/>
              </a:spcAft>
              <a:buSzPts val="3000"/>
              <a:buFont typeface="Arial"/>
              <a:buNone/>
              <a:defRPr>
                <a:latin typeface="Arial"/>
                <a:ea typeface="Arial"/>
                <a:cs typeface="Arial"/>
                <a:sym typeface="Arial"/>
              </a:defRPr>
            </a:lvl7pPr>
            <a:lvl8pPr lvl="7" algn="l">
              <a:lnSpc>
                <a:spcPct val="100000"/>
              </a:lnSpc>
              <a:spcBef>
                <a:spcPts val="0"/>
              </a:spcBef>
              <a:spcAft>
                <a:spcPts val="0"/>
              </a:spcAft>
              <a:buSzPts val="3000"/>
              <a:buFont typeface="Arial"/>
              <a:buNone/>
              <a:defRPr>
                <a:latin typeface="Arial"/>
                <a:ea typeface="Arial"/>
                <a:cs typeface="Arial"/>
                <a:sym typeface="Arial"/>
              </a:defRPr>
            </a:lvl8pPr>
            <a:lvl9pPr lvl="8" algn="l">
              <a:lnSpc>
                <a:spcPct val="100000"/>
              </a:lnSpc>
              <a:spcBef>
                <a:spcPts val="0"/>
              </a:spcBef>
              <a:spcAft>
                <a:spcPts val="0"/>
              </a:spcAft>
              <a:buSzPts val="3000"/>
              <a:buFont typeface="Arial"/>
              <a:buNone/>
              <a:defRPr>
                <a:latin typeface="Arial"/>
                <a:ea typeface="Arial"/>
                <a:cs typeface="Arial"/>
                <a:sym typeface="Arial"/>
              </a:defRPr>
            </a:lvl9pPr>
          </a:lstStyle>
          <a:p>
            <a:endParaRPr/>
          </a:p>
        </p:txBody>
      </p:sp>
      <p:sp>
        <p:nvSpPr>
          <p:cNvPr id="19" name="Google Shape;19;p35"/>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dk1"/>
              </a:buClr>
              <a:buSzPts val="1800"/>
              <a:buFont typeface="Arial"/>
              <a:buChar char="●"/>
              <a:defRPr>
                <a:solidFill>
                  <a:schemeClr val="dk1"/>
                </a:solidFill>
                <a:latin typeface="Arial"/>
                <a:ea typeface="Arial"/>
                <a:cs typeface="Arial"/>
                <a:sym typeface="Arial"/>
              </a:defRPr>
            </a:lvl1pPr>
            <a:lvl2pPr marL="914400" lvl="1"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2pPr>
            <a:lvl3pPr marL="1371600" lvl="2"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3pPr>
            <a:lvl4pPr marL="1828800" lvl="3"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4pPr>
            <a:lvl5pPr marL="2286000" lvl="4"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5pPr>
            <a:lvl6pPr marL="2743200" lvl="5"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6pPr>
            <a:lvl7pPr marL="3200400" lvl="6"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7pPr>
            <a:lvl8pPr marL="3657600" lvl="7"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8pPr>
            <a:lvl9pPr marL="4114800" lvl="8"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9pPr>
          </a:lstStyle>
          <a:p>
            <a:endParaRPr/>
          </a:p>
        </p:txBody>
      </p:sp>
      <p:sp>
        <p:nvSpPr>
          <p:cNvPr id="20" name="Google Shape;20;p3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3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3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3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3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3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3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3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3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4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8" name="Google Shape;38;p4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4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4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4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4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4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5" name="Google Shape;45;p4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4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4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gradFill>
          <a:gsLst>
            <a:gs pos="0">
              <a:srgbClr val="1077D2"/>
            </a:gs>
            <a:gs pos="100000">
              <a:srgbClr val="09315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linkedin.com/in/mrmirkoross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travelwarnings/travel-dang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mrmirkorossi/SQL/blob/852559b7f87c8877f9547792eb821217278d84e0/Travel%20Project"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671258" y="990800"/>
            <a:ext cx="7801500" cy="1730100"/>
          </a:xfrm>
          <a:prstGeom prst="rect">
            <a:avLst/>
          </a:prstGeom>
          <a:noFill/>
          <a:ln>
            <a:noFill/>
          </a:ln>
          <a:effectLst>
            <a:outerShdw blurRad="57150" dist="76200" dir="5400000" algn="bl" rotWithShape="0">
              <a:srgbClr val="000000">
                <a:alpha val="49803"/>
              </a:srgbClr>
            </a:outerShdw>
          </a:effectLst>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800"/>
              <a:buNone/>
            </a:pPr>
            <a:r>
              <a:rPr lang="en" dirty="0">
                <a:latin typeface="Bree Serif"/>
                <a:ea typeface="Bree Serif"/>
                <a:cs typeface="Bree Serif"/>
                <a:sym typeface="Bree Serif"/>
              </a:rPr>
              <a:t>Project SQL - Travel v.3</a:t>
            </a:r>
            <a:endParaRPr dirty="0">
              <a:latin typeface="Bree Serif"/>
              <a:ea typeface="Bree Serif"/>
              <a:cs typeface="Bree Serif"/>
              <a:sym typeface="Bree Serif"/>
            </a:endParaRPr>
          </a:p>
        </p:txBody>
      </p:sp>
      <p:sp>
        <p:nvSpPr>
          <p:cNvPr id="60" name="Google Shape;60;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n" b="1" dirty="0">
                <a:solidFill>
                  <a:schemeClr val="dk1"/>
                </a:solidFill>
                <a:hlinkClick r:id="rId4"/>
              </a:rPr>
              <a:t>Mirko Rossi</a:t>
            </a:r>
            <a:endParaRPr b="1" dirty="0">
              <a:solidFill>
                <a:schemeClr val="dk1"/>
              </a:solidFill>
            </a:endParaRPr>
          </a:p>
        </p:txBody>
      </p:sp>
      <p:pic>
        <p:nvPicPr>
          <p:cNvPr id="61" name="Google Shape;61;p1"/>
          <p:cNvPicPr preferRelativeResize="0"/>
          <p:nvPr/>
        </p:nvPicPr>
        <p:blipFill rotWithShape="1">
          <a:blip r:embed="rId5">
            <a:alphaModFix/>
          </a:blip>
          <a:srcRect/>
          <a:stretch/>
        </p:blipFill>
        <p:spPr>
          <a:xfrm>
            <a:off x="3609975" y="4421451"/>
            <a:ext cx="1924200" cy="466800"/>
          </a:xfrm>
          <a:prstGeom prst="roundRect">
            <a:avLst>
              <a:gd name="adj" fmla="val 16667"/>
            </a:avLst>
          </a:prstGeom>
          <a:noFill/>
          <a:ln>
            <a:noFill/>
          </a:ln>
        </p:spPr>
      </p:pic>
      <p:sp>
        <p:nvSpPr>
          <p:cNvPr id="62" name="Google Shape;62;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Table#3 warnings-3</a:t>
            </a:r>
            <a:endParaRPr/>
          </a:p>
        </p:txBody>
      </p:sp>
      <p:sp>
        <p:nvSpPr>
          <p:cNvPr id="147" name="Google Shape;147;p10"/>
          <p:cNvSpPr txBox="1">
            <a:spLocks noGrp="1"/>
          </p:cNvSpPr>
          <p:nvPr>
            <p:ph type="body" idx="1"/>
          </p:nvPr>
        </p:nvSpPr>
        <p:spPr>
          <a:xfrm>
            <a:off x="311700" y="1152475"/>
            <a:ext cx="33108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n" dirty="0"/>
              <a:t>Preliminary operation to the previous block was to standardize the data of the </a:t>
            </a:r>
            <a:r>
              <a:rPr lang="en" i="1" dirty="0"/>
              <a:t>country_name field, </a:t>
            </a:r>
            <a:r>
              <a:rPr lang="en" dirty="0"/>
              <a:t>searching and updating typos or different denominations (tot. 10 updates) and eliminating numerical values and other words that generated redundancy.</a:t>
            </a:r>
            <a:endParaRPr dirty="0"/>
          </a:p>
        </p:txBody>
      </p:sp>
      <p:pic>
        <p:nvPicPr>
          <p:cNvPr id="148" name="Google Shape;148;p10"/>
          <p:cNvPicPr preferRelativeResize="0"/>
          <p:nvPr/>
        </p:nvPicPr>
        <p:blipFill rotWithShape="1">
          <a:blip r:embed="rId3">
            <a:alphaModFix/>
          </a:blip>
          <a:srcRect/>
          <a:stretch/>
        </p:blipFill>
        <p:spPr>
          <a:xfrm>
            <a:off x="5234200" y="3826775"/>
            <a:ext cx="800100" cy="1171575"/>
          </a:xfrm>
          <a:prstGeom prst="rect">
            <a:avLst/>
          </a:prstGeom>
          <a:noFill/>
          <a:ln>
            <a:noFill/>
          </a:ln>
        </p:spPr>
      </p:pic>
      <p:pic>
        <p:nvPicPr>
          <p:cNvPr id="149" name="Google Shape;149;p10"/>
          <p:cNvPicPr preferRelativeResize="0"/>
          <p:nvPr/>
        </p:nvPicPr>
        <p:blipFill rotWithShape="1">
          <a:blip r:embed="rId4">
            <a:alphaModFix/>
          </a:blip>
          <a:srcRect/>
          <a:stretch/>
        </p:blipFill>
        <p:spPr>
          <a:xfrm>
            <a:off x="7251638" y="3983950"/>
            <a:ext cx="1095375" cy="857250"/>
          </a:xfrm>
          <a:prstGeom prst="rect">
            <a:avLst/>
          </a:prstGeom>
          <a:noFill/>
          <a:ln>
            <a:noFill/>
          </a:ln>
        </p:spPr>
      </p:pic>
      <p:cxnSp>
        <p:nvCxnSpPr>
          <p:cNvPr id="150" name="Google Shape;150;p10"/>
          <p:cNvCxnSpPr>
            <a:stCxn id="148" idx="3"/>
            <a:endCxn id="149" idx="1"/>
          </p:cNvCxnSpPr>
          <p:nvPr/>
        </p:nvCxnSpPr>
        <p:spPr>
          <a:xfrm>
            <a:off x="6034300" y="4412563"/>
            <a:ext cx="1217400" cy="0"/>
          </a:xfrm>
          <a:prstGeom prst="straightConnector1">
            <a:avLst/>
          </a:prstGeom>
          <a:noFill/>
          <a:ln w="38100" cap="flat" cmpd="sng">
            <a:solidFill>
              <a:schemeClr val="dk1"/>
            </a:solidFill>
            <a:prstDash val="solid"/>
            <a:round/>
            <a:headEnd type="none" w="sm" len="sm"/>
            <a:tailEnd type="triangle" w="med" len="med"/>
          </a:ln>
        </p:spPr>
      </p:cxnSp>
      <p:pic>
        <p:nvPicPr>
          <p:cNvPr id="151" name="Google Shape;151;p10"/>
          <p:cNvPicPr preferRelativeResize="0"/>
          <p:nvPr/>
        </p:nvPicPr>
        <p:blipFill rotWithShape="1">
          <a:blip r:embed="rId5">
            <a:alphaModFix/>
          </a:blip>
          <a:srcRect/>
          <a:stretch/>
        </p:blipFill>
        <p:spPr>
          <a:xfrm>
            <a:off x="3622500" y="1170125"/>
            <a:ext cx="5248275" cy="1485900"/>
          </a:xfrm>
          <a:prstGeom prst="rect">
            <a:avLst/>
          </a:prstGeom>
          <a:noFill/>
          <a:ln>
            <a:noFill/>
          </a:ln>
        </p:spPr>
      </p:pic>
      <p:sp>
        <p:nvSpPr>
          <p:cNvPr id="152" name="Google Shape;152;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Table#4 deaths_abroad</a:t>
            </a:r>
            <a:endParaRPr/>
          </a:p>
        </p:txBody>
      </p:sp>
      <p:sp>
        <p:nvSpPr>
          <p:cNvPr id="158" name="Google Shape;158;p11"/>
          <p:cNvSpPr txBox="1">
            <a:spLocks noGrp="1"/>
          </p:cNvSpPr>
          <p:nvPr>
            <p:ph type="body" idx="1"/>
          </p:nvPr>
        </p:nvSpPr>
        <p:spPr>
          <a:xfrm>
            <a:off x="311700" y="1152475"/>
            <a:ext cx="3543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dirty="0"/>
              <a:t>The </a:t>
            </a:r>
            <a:r>
              <a:rPr lang="en" sz="1400" dirty="0">
                <a:solidFill>
                  <a:srgbClr val="FFFF00"/>
                </a:solidFill>
              </a:rPr>
              <a:t>deaths_abroad table </a:t>
            </a:r>
            <a:r>
              <a:rPr lang="en" sz="1400" dirty="0"/>
              <a:t>is a registry of American casualties abroad containing date, location, cause of death, and country of death. I changed the data type of the </a:t>
            </a:r>
            <a:r>
              <a:rPr lang="en" sz="1400" i="1" dirty="0"/>
              <a:t>date field </a:t>
            </a:r>
            <a:r>
              <a:rPr lang="en" sz="1400" dirty="0"/>
              <a:t>and created a unique primary key field, </a:t>
            </a:r>
            <a:r>
              <a:rPr lang="en" sz="1400" i="1" dirty="0"/>
              <a:t>death_record </a:t>
            </a:r>
            <a:r>
              <a:rPr lang="en" sz="1400" dirty="0"/>
              <a:t>.</a:t>
            </a:r>
            <a:endParaRPr sz="1400" dirty="0"/>
          </a:p>
          <a:p>
            <a:pPr marL="0" lvl="0" indent="0" algn="l" rtl="0">
              <a:lnSpc>
                <a:spcPct val="115000"/>
              </a:lnSpc>
              <a:spcBef>
                <a:spcPts val="1200"/>
              </a:spcBef>
              <a:spcAft>
                <a:spcPts val="0"/>
              </a:spcAft>
              <a:buSzPts val="1800"/>
              <a:buNone/>
            </a:pPr>
            <a:r>
              <a:rPr lang="en" sz="1400" dirty="0"/>
              <a:t>I applied the block described in the "Table of warnings-2" slide by selecting </a:t>
            </a:r>
            <a:r>
              <a:rPr lang="en" sz="1400" i="1" dirty="0"/>
              <a:t>country_id </a:t>
            </a:r>
            <a:r>
              <a:rPr lang="en" sz="1400" dirty="0"/>
              <a:t>with a foreign key.</a:t>
            </a:r>
            <a:endParaRPr sz="1400" dirty="0"/>
          </a:p>
          <a:p>
            <a:pPr marL="0" lvl="0" indent="0" algn="l" rtl="0">
              <a:lnSpc>
                <a:spcPct val="115000"/>
              </a:lnSpc>
              <a:spcBef>
                <a:spcPts val="1200"/>
              </a:spcBef>
              <a:spcAft>
                <a:spcPts val="1200"/>
              </a:spcAft>
              <a:buSzPts val="1800"/>
              <a:buNone/>
            </a:pPr>
            <a:r>
              <a:rPr lang="en" sz="1400" dirty="0"/>
              <a:t>Each record corresponds to a single death. Similar to </a:t>
            </a:r>
            <a:r>
              <a:rPr lang="en" sz="1400" dirty="0">
                <a:solidFill>
                  <a:srgbClr val="FFFF00"/>
                </a:solidFill>
              </a:rPr>
              <a:t>warnings, </a:t>
            </a:r>
            <a:r>
              <a:rPr lang="en" sz="1400" dirty="0"/>
              <a:t>a lot of standardization work has been done in the </a:t>
            </a:r>
            <a:r>
              <a:rPr lang="en" sz="1400" i="1" dirty="0"/>
              <a:t>cause_of_deat </a:t>
            </a:r>
            <a:r>
              <a:rPr lang="en" sz="1400" dirty="0"/>
              <a:t>h field, with 15 total updates.</a:t>
            </a:r>
            <a:endParaRPr sz="1400" dirty="0"/>
          </a:p>
        </p:txBody>
      </p:sp>
      <p:cxnSp>
        <p:nvCxnSpPr>
          <p:cNvPr id="159" name="Google Shape;159;p11"/>
          <p:cNvCxnSpPr/>
          <p:nvPr/>
        </p:nvCxnSpPr>
        <p:spPr>
          <a:xfrm>
            <a:off x="5834700" y="4397025"/>
            <a:ext cx="1471800" cy="0"/>
          </a:xfrm>
          <a:prstGeom prst="straightConnector1">
            <a:avLst/>
          </a:prstGeom>
          <a:noFill/>
          <a:ln w="38100" cap="flat" cmpd="sng">
            <a:solidFill>
              <a:schemeClr val="dk1"/>
            </a:solidFill>
            <a:prstDash val="solid"/>
            <a:round/>
            <a:headEnd type="none" w="sm" len="sm"/>
            <a:tailEnd type="triangle" w="med" len="med"/>
          </a:ln>
        </p:spPr>
      </p:cxnSp>
      <p:pic>
        <p:nvPicPr>
          <p:cNvPr id="160" name="Google Shape;160;p11"/>
          <p:cNvPicPr preferRelativeResize="0"/>
          <p:nvPr/>
        </p:nvPicPr>
        <p:blipFill rotWithShape="1">
          <a:blip r:embed="rId3">
            <a:alphaModFix/>
          </a:blip>
          <a:srcRect/>
          <a:stretch/>
        </p:blipFill>
        <p:spPr>
          <a:xfrm>
            <a:off x="7306500" y="3792188"/>
            <a:ext cx="1019175" cy="1209675"/>
          </a:xfrm>
          <a:prstGeom prst="rect">
            <a:avLst/>
          </a:prstGeom>
          <a:noFill/>
          <a:ln>
            <a:noFill/>
          </a:ln>
        </p:spPr>
      </p:pic>
      <p:pic>
        <p:nvPicPr>
          <p:cNvPr id="161" name="Google Shape;161;p11"/>
          <p:cNvPicPr preferRelativeResize="0"/>
          <p:nvPr/>
        </p:nvPicPr>
        <p:blipFill rotWithShape="1">
          <a:blip r:embed="rId4">
            <a:alphaModFix/>
          </a:blip>
          <a:srcRect/>
          <a:stretch/>
        </p:blipFill>
        <p:spPr>
          <a:xfrm>
            <a:off x="4301175" y="3966475"/>
            <a:ext cx="1533525" cy="962025"/>
          </a:xfrm>
          <a:prstGeom prst="rect">
            <a:avLst/>
          </a:prstGeom>
          <a:noFill/>
          <a:ln>
            <a:noFill/>
          </a:ln>
        </p:spPr>
      </p:pic>
      <p:pic>
        <p:nvPicPr>
          <p:cNvPr id="162" name="Google Shape;162;p11"/>
          <p:cNvPicPr preferRelativeResize="0"/>
          <p:nvPr/>
        </p:nvPicPr>
        <p:blipFill rotWithShape="1">
          <a:blip r:embed="rId5">
            <a:alphaModFix/>
          </a:blip>
          <a:srcRect/>
          <a:stretch/>
        </p:blipFill>
        <p:spPr>
          <a:xfrm>
            <a:off x="3855300" y="1152475"/>
            <a:ext cx="4976999" cy="1518396"/>
          </a:xfrm>
          <a:prstGeom prst="rect">
            <a:avLst/>
          </a:prstGeom>
          <a:noFill/>
          <a:ln>
            <a:noFill/>
          </a:ln>
        </p:spPr>
      </p:pic>
      <p:sp>
        <p:nvSpPr>
          <p:cNvPr id="163" name="Google Shape;163;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700"/>
              <a:t>Removing useless tables</a:t>
            </a:r>
            <a:endParaRPr sz="2700"/>
          </a:p>
        </p:txBody>
      </p:sp>
      <p:sp>
        <p:nvSpPr>
          <p:cNvPr id="169" name="Google Shape;169;p12"/>
          <p:cNvSpPr txBox="1">
            <a:spLocks noGrp="1"/>
          </p:cNvSpPr>
          <p:nvPr>
            <p:ph type="body" idx="1"/>
          </p:nvPr>
        </p:nvSpPr>
        <p:spPr>
          <a:xfrm>
            <a:off x="311700" y="1152475"/>
            <a:ext cx="35562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 inserted a block for removing tables containing raw or processed data present in other tables, for a total of 6 removals.</a:t>
            </a:r>
            <a:endParaRPr/>
          </a:p>
        </p:txBody>
      </p:sp>
      <p:sp>
        <p:nvSpPr>
          <p:cNvPr id="170" name="Google Shape;170;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pic>
        <p:nvPicPr>
          <p:cNvPr id="171" name="Google Shape;171;p12"/>
          <p:cNvPicPr preferRelativeResize="0"/>
          <p:nvPr/>
        </p:nvPicPr>
        <p:blipFill rotWithShape="1">
          <a:blip r:embed="rId3">
            <a:alphaModFix/>
          </a:blip>
          <a:srcRect/>
          <a:stretch/>
        </p:blipFill>
        <p:spPr>
          <a:xfrm>
            <a:off x="3867975" y="1265150"/>
            <a:ext cx="5026826" cy="170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838025" y="1257975"/>
            <a:ext cx="7224300" cy="3423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Data Cleaning diagram</a:t>
            </a:r>
            <a:endParaRPr/>
          </a:p>
        </p:txBody>
      </p:sp>
      <p:sp>
        <p:nvSpPr>
          <p:cNvPr id="178" name="Google Shape;178;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179" name="Google Shape;179;p13"/>
          <p:cNvPicPr preferRelativeResize="0"/>
          <p:nvPr/>
        </p:nvPicPr>
        <p:blipFill rotWithShape="1">
          <a:blip r:embed="rId3">
            <a:alphaModFix/>
          </a:blip>
          <a:srcRect/>
          <a:stretch/>
        </p:blipFill>
        <p:spPr>
          <a:xfrm>
            <a:off x="7019862" y="3344851"/>
            <a:ext cx="717200" cy="784059"/>
          </a:xfrm>
          <a:prstGeom prst="rect">
            <a:avLst/>
          </a:prstGeom>
          <a:noFill/>
          <a:ln>
            <a:noFill/>
          </a:ln>
        </p:spPr>
      </p:pic>
      <p:pic>
        <p:nvPicPr>
          <p:cNvPr id="180" name="Google Shape;180;p13"/>
          <p:cNvPicPr preferRelativeResize="0"/>
          <p:nvPr/>
        </p:nvPicPr>
        <p:blipFill rotWithShape="1">
          <a:blip r:embed="rId4">
            <a:alphaModFix/>
          </a:blip>
          <a:srcRect/>
          <a:stretch/>
        </p:blipFill>
        <p:spPr>
          <a:xfrm>
            <a:off x="4040798" y="3855101"/>
            <a:ext cx="818691" cy="651049"/>
          </a:xfrm>
          <a:prstGeom prst="rect">
            <a:avLst/>
          </a:prstGeom>
          <a:noFill/>
          <a:ln>
            <a:noFill/>
          </a:ln>
        </p:spPr>
      </p:pic>
      <p:pic>
        <p:nvPicPr>
          <p:cNvPr id="181" name="Google Shape;181;p13"/>
          <p:cNvPicPr preferRelativeResize="0"/>
          <p:nvPr/>
        </p:nvPicPr>
        <p:blipFill rotWithShape="1">
          <a:blip r:embed="rId5">
            <a:alphaModFix/>
          </a:blip>
          <a:srcRect/>
          <a:stretch/>
        </p:blipFill>
        <p:spPr>
          <a:xfrm>
            <a:off x="4047555" y="1785100"/>
            <a:ext cx="805159" cy="917069"/>
          </a:xfrm>
          <a:prstGeom prst="rect">
            <a:avLst/>
          </a:prstGeom>
          <a:noFill/>
          <a:ln>
            <a:noFill/>
          </a:ln>
        </p:spPr>
      </p:pic>
      <p:pic>
        <p:nvPicPr>
          <p:cNvPr id="182" name="Google Shape;182;p13"/>
          <p:cNvPicPr preferRelativeResize="0"/>
          <p:nvPr/>
        </p:nvPicPr>
        <p:blipFill rotWithShape="1">
          <a:blip r:embed="rId6">
            <a:alphaModFix/>
          </a:blip>
          <a:srcRect/>
          <a:stretch/>
        </p:blipFill>
        <p:spPr>
          <a:xfrm>
            <a:off x="1406937" y="3278348"/>
            <a:ext cx="778095" cy="917069"/>
          </a:xfrm>
          <a:prstGeom prst="rect">
            <a:avLst/>
          </a:prstGeom>
          <a:noFill/>
          <a:ln>
            <a:noFill/>
          </a:ln>
        </p:spPr>
      </p:pic>
      <p:sp>
        <p:nvSpPr>
          <p:cNvPr id="183" name="Google Shape;183;p13"/>
          <p:cNvSpPr/>
          <p:nvPr/>
        </p:nvSpPr>
        <p:spPr>
          <a:xfrm>
            <a:off x="2444078" y="2440091"/>
            <a:ext cx="1329900" cy="442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Arial"/>
                <a:ea typeface="Arial"/>
                <a:cs typeface="Arial"/>
                <a:sym typeface="Arial"/>
              </a:rPr>
              <a:t>are place of</a:t>
            </a:r>
            <a:endParaRPr sz="800" b="1" i="0" u="none" strike="noStrike" cap="none">
              <a:solidFill>
                <a:srgbClr val="000000"/>
              </a:solidFill>
              <a:latin typeface="Arial"/>
              <a:ea typeface="Arial"/>
              <a:cs typeface="Arial"/>
              <a:sym typeface="Arial"/>
            </a:endParaRPr>
          </a:p>
        </p:txBody>
      </p:sp>
      <p:sp>
        <p:nvSpPr>
          <p:cNvPr id="184" name="Google Shape;184;p13"/>
          <p:cNvSpPr/>
          <p:nvPr/>
        </p:nvSpPr>
        <p:spPr>
          <a:xfrm>
            <a:off x="5265094" y="2440091"/>
            <a:ext cx="1246200" cy="442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Arial"/>
                <a:ea typeface="Arial"/>
                <a:cs typeface="Arial"/>
                <a:sym typeface="Arial"/>
              </a:rPr>
              <a:t>are reached by</a:t>
            </a:r>
            <a:endParaRPr sz="800" b="1" i="0" u="none" strike="noStrike" cap="none">
              <a:solidFill>
                <a:srgbClr val="000000"/>
              </a:solidFill>
              <a:latin typeface="Arial"/>
              <a:ea typeface="Arial"/>
              <a:cs typeface="Arial"/>
              <a:sym typeface="Arial"/>
            </a:endParaRPr>
          </a:p>
        </p:txBody>
      </p:sp>
      <p:sp>
        <p:nvSpPr>
          <p:cNvPr id="185" name="Google Shape;185;p13"/>
          <p:cNvSpPr/>
          <p:nvPr/>
        </p:nvSpPr>
        <p:spPr>
          <a:xfrm>
            <a:off x="3826636" y="3057213"/>
            <a:ext cx="1247100" cy="4428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Arial"/>
                <a:ea typeface="Arial"/>
                <a:cs typeface="Arial"/>
                <a:sym typeface="Arial"/>
              </a:rPr>
              <a:t>are targeted by</a:t>
            </a:r>
            <a:endParaRPr sz="800" b="1" i="0" u="none" strike="noStrike" cap="none">
              <a:solidFill>
                <a:srgbClr val="000000"/>
              </a:solidFill>
              <a:latin typeface="Arial"/>
              <a:ea typeface="Arial"/>
              <a:cs typeface="Arial"/>
              <a:sym typeface="Arial"/>
            </a:endParaRPr>
          </a:p>
        </p:txBody>
      </p:sp>
      <p:cxnSp>
        <p:nvCxnSpPr>
          <p:cNvPr id="186" name="Google Shape;186;p13"/>
          <p:cNvCxnSpPr>
            <a:stCxn id="181" idx="3"/>
          </p:cNvCxnSpPr>
          <p:nvPr/>
        </p:nvCxnSpPr>
        <p:spPr>
          <a:xfrm>
            <a:off x="4852714" y="2243635"/>
            <a:ext cx="747000" cy="292200"/>
          </a:xfrm>
          <a:prstGeom prst="straightConnector1">
            <a:avLst/>
          </a:prstGeom>
          <a:noFill/>
          <a:ln w="28575" cap="flat" cmpd="sng">
            <a:solidFill>
              <a:srgbClr val="000000"/>
            </a:solidFill>
            <a:prstDash val="solid"/>
            <a:round/>
            <a:headEnd type="none" w="sm" len="sm"/>
            <a:tailEnd type="none" w="sm" len="sm"/>
          </a:ln>
        </p:spPr>
      </p:cxnSp>
      <p:cxnSp>
        <p:nvCxnSpPr>
          <p:cNvPr id="187" name="Google Shape;187;p13"/>
          <p:cNvCxnSpPr>
            <a:stCxn id="181" idx="1"/>
          </p:cNvCxnSpPr>
          <p:nvPr/>
        </p:nvCxnSpPr>
        <p:spPr>
          <a:xfrm flipH="1">
            <a:off x="3419055" y="2243635"/>
            <a:ext cx="628500" cy="292200"/>
          </a:xfrm>
          <a:prstGeom prst="straightConnector1">
            <a:avLst/>
          </a:prstGeom>
          <a:noFill/>
          <a:ln w="28575" cap="flat" cmpd="sng">
            <a:solidFill>
              <a:srgbClr val="000000"/>
            </a:solidFill>
            <a:prstDash val="solid"/>
            <a:round/>
            <a:headEnd type="none" w="sm" len="sm"/>
            <a:tailEnd type="none" w="sm" len="sm"/>
          </a:ln>
        </p:spPr>
      </p:cxnSp>
      <p:cxnSp>
        <p:nvCxnSpPr>
          <p:cNvPr id="188" name="Google Shape;188;p13"/>
          <p:cNvCxnSpPr>
            <a:endCxn id="182" idx="0"/>
          </p:cNvCxnSpPr>
          <p:nvPr/>
        </p:nvCxnSpPr>
        <p:spPr>
          <a:xfrm flipH="1">
            <a:off x="1795985" y="2784548"/>
            <a:ext cx="1004100" cy="493800"/>
          </a:xfrm>
          <a:prstGeom prst="straightConnector1">
            <a:avLst/>
          </a:prstGeom>
          <a:noFill/>
          <a:ln w="28575" cap="flat" cmpd="sng">
            <a:solidFill>
              <a:srgbClr val="000000"/>
            </a:solidFill>
            <a:prstDash val="solid"/>
            <a:round/>
            <a:headEnd type="none" w="sm" len="sm"/>
            <a:tailEnd type="triangle" w="med" len="med"/>
          </a:ln>
        </p:spPr>
      </p:cxnSp>
      <p:cxnSp>
        <p:nvCxnSpPr>
          <p:cNvPr id="189" name="Google Shape;189;p13"/>
          <p:cNvCxnSpPr>
            <a:endCxn id="179" idx="0"/>
          </p:cNvCxnSpPr>
          <p:nvPr/>
        </p:nvCxnSpPr>
        <p:spPr>
          <a:xfrm>
            <a:off x="6191062" y="2784451"/>
            <a:ext cx="1187400" cy="560400"/>
          </a:xfrm>
          <a:prstGeom prst="straightConnector1">
            <a:avLst/>
          </a:prstGeom>
          <a:noFill/>
          <a:ln w="28575" cap="flat" cmpd="sng">
            <a:solidFill>
              <a:srgbClr val="000000"/>
            </a:solidFill>
            <a:prstDash val="solid"/>
            <a:round/>
            <a:headEnd type="none" w="sm" len="sm"/>
            <a:tailEnd type="triangle" w="med" len="med"/>
          </a:ln>
        </p:spPr>
      </p:cxnSp>
      <p:cxnSp>
        <p:nvCxnSpPr>
          <p:cNvPr id="190" name="Google Shape;190;p13"/>
          <p:cNvCxnSpPr>
            <a:stCxn id="185" idx="2"/>
            <a:endCxn id="180" idx="0"/>
          </p:cNvCxnSpPr>
          <p:nvPr/>
        </p:nvCxnSpPr>
        <p:spPr>
          <a:xfrm>
            <a:off x="4450186" y="3500013"/>
            <a:ext cx="0" cy="355200"/>
          </a:xfrm>
          <a:prstGeom prst="straightConnector1">
            <a:avLst/>
          </a:prstGeom>
          <a:noFill/>
          <a:ln w="28575" cap="flat" cmpd="sng">
            <a:solidFill>
              <a:srgbClr val="000000"/>
            </a:solidFill>
            <a:prstDash val="solid"/>
            <a:round/>
            <a:headEnd type="none" w="sm" len="sm"/>
            <a:tailEnd type="triangle" w="med" len="med"/>
          </a:ln>
        </p:spPr>
      </p:cxnSp>
      <p:cxnSp>
        <p:nvCxnSpPr>
          <p:cNvPr id="191" name="Google Shape;191;p13"/>
          <p:cNvCxnSpPr>
            <a:stCxn id="181" idx="2"/>
            <a:endCxn id="185" idx="0"/>
          </p:cNvCxnSpPr>
          <p:nvPr/>
        </p:nvCxnSpPr>
        <p:spPr>
          <a:xfrm>
            <a:off x="4450135" y="2702169"/>
            <a:ext cx="0" cy="354900"/>
          </a:xfrm>
          <a:prstGeom prst="straightConnector1">
            <a:avLst/>
          </a:prstGeom>
          <a:noFill/>
          <a:ln w="28575" cap="flat" cmpd="sng">
            <a:solidFill>
              <a:srgbClr val="000000"/>
            </a:solidFill>
            <a:prstDash val="solid"/>
            <a:round/>
            <a:headEnd type="none" w="sm" len="sm"/>
            <a:tailEnd type="triangle" w="med" len="med"/>
          </a:ln>
        </p:spPr>
      </p:cxnSp>
      <p:sp>
        <p:nvSpPr>
          <p:cNvPr id="192" name="Google Shape;192;p13"/>
          <p:cNvSpPr txBox="1"/>
          <p:nvPr/>
        </p:nvSpPr>
        <p:spPr>
          <a:xfrm>
            <a:off x="3584090" y="2054441"/>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1</a:t>
            </a:r>
            <a:endParaRPr sz="1400" b="1" i="0" u="none" strike="noStrike" cap="none">
              <a:solidFill>
                <a:srgbClr val="000000"/>
              </a:solidFill>
              <a:latin typeface="Average"/>
              <a:ea typeface="Average"/>
              <a:cs typeface="Average"/>
              <a:sym typeface="Average"/>
            </a:endParaRPr>
          </a:p>
        </p:txBody>
      </p:sp>
      <p:sp>
        <p:nvSpPr>
          <p:cNvPr id="193" name="Google Shape;193;p13"/>
          <p:cNvSpPr txBox="1"/>
          <p:nvPr/>
        </p:nvSpPr>
        <p:spPr>
          <a:xfrm>
            <a:off x="5073628" y="2027552"/>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1</a:t>
            </a:r>
            <a:endParaRPr sz="1400" b="1" i="0" u="none" strike="noStrike" cap="none">
              <a:solidFill>
                <a:srgbClr val="000000"/>
              </a:solidFill>
              <a:latin typeface="Average"/>
              <a:ea typeface="Average"/>
              <a:cs typeface="Average"/>
              <a:sym typeface="Average"/>
            </a:endParaRPr>
          </a:p>
        </p:txBody>
      </p:sp>
      <p:sp>
        <p:nvSpPr>
          <p:cNvPr id="194" name="Google Shape;194;p13"/>
          <p:cNvSpPr txBox="1"/>
          <p:nvPr/>
        </p:nvSpPr>
        <p:spPr>
          <a:xfrm>
            <a:off x="4450132" y="2643240"/>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1</a:t>
            </a:r>
            <a:endParaRPr sz="1400" b="1" i="0" u="none" strike="noStrike" cap="none">
              <a:solidFill>
                <a:srgbClr val="000000"/>
              </a:solidFill>
              <a:latin typeface="Average"/>
              <a:ea typeface="Average"/>
              <a:cs typeface="Average"/>
              <a:sym typeface="Average"/>
            </a:endParaRPr>
          </a:p>
        </p:txBody>
      </p:sp>
      <p:sp>
        <p:nvSpPr>
          <p:cNvPr id="195" name="Google Shape;195;p13"/>
          <p:cNvSpPr txBox="1"/>
          <p:nvPr/>
        </p:nvSpPr>
        <p:spPr>
          <a:xfrm>
            <a:off x="2152370" y="2707731"/>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no</a:t>
            </a:r>
            <a:endParaRPr sz="1400" b="1" i="0" u="none" strike="noStrike" cap="none">
              <a:solidFill>
                <a:srgbClr val="000000"/>
              </a:solidFill>
              <a:latin typeface="Average"/>
              <a:ea typeface="Average"/>
              <a:cs typeface="Average"/>
              <a:sym typeface="Average"/>
            </a:endParaRPr>
          </a:p>
        </p:txBody>
      </p:sp>
      <p:sp>
        <p:nvSpPr>
          <p:cNvPr id="196" name="Google Shape;196;p13"/>
          <p:cNvSpPr txBox="1"/>
          <p:nvPr/>
        </p:nvSpPr>
        <p:spPr>
          <a:xfrm>
            <a:off x="4450132" y="3441126"/>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no</a:t>
            </a:r>
            <a:endParaRPr sz="1400" b="1" i="0" u="none" strike="noStrike" cap="none">
              <a:solidFill>
                <a:srgbClr val="000000"/>
              </a:solidFill>
              <a:latin typeface="Average"/>
              <a:ea typeface="Average"/>
              <a:cs typeface="Average"/>
              <a:sym typeface="Average"/>
            </a:endParaRPr>
          </a:p>
        </p:txBody>
      </p:sp>
      <p:sp>
        <p:nvSpPr>
          <p:cNvPr id="197" name="Google Shape;197;p13"/>
          <p:cNvSpPr txBox="1"/>
          <p:nvPr/>
        </p:nvSpPr>
        <p:spPr>
          <a:xfrm>
            <a:off x="6747893" y="2766652"/>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no</a:t>
            </a:r>
            <a:endParaRPr sz="1400" b="1" i="0" u="none" strike="noStrike" cap="none">
              <a:solidFill>
                <a:srgbClr val="000000"/>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Data Analysis</a:t>
            </a:r>
            <a:endParaRPr/>
          </a:p>
        </p:txBody>
      </p:sp>
      <p:sp>
        <p:nvSpPr>
          <p:cNvPr id="203" name="Google Shape;20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Queries</a:t>
            </a:r>
            <a:endParaRPr/>
          </a:p>
        </p:txBody>
      </p:sp>
      <p:sp>
        <p:nvSpPr>
          <p:cNvPr id="210" name="Google Shape;210;p15"/>
          <p:cNvSpPr txBox="1">
            <a:spLocks noGrp="1"/>
          </p:cNvSpPr>
          <p:nvPr>
            <p:ph type="body" idx="1"/>
          </p:nvPr>
        </p:nvSpPr>
        <p:spPr>
          <a:xfrm>
            <a:off x="311700" y="1152475"/>
            <a:ext cx="7370100" cy="341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AutoNum type="arabicPeriod"/>
            </a:pPr>
            <a:r>
              <a:rPr lang="en" sz="1500" dirty="0"/>
              <a:t>Most visited countries</a:t>
            </a:r>
            <a:endParaRPr sz="1500" dirty="0"/>
          </a:p>
          <a:p>
            <a:pPr marL="457200" lvl="0" indent="-323850" algn="l" rtl="0">
              <a:lnSpc>
                <a:spcPct val="115000"/>
              </a:lnSpc>
              <a:spcBef>
                <a:spcPts val="0"/>
              </a:spcBef>
              <a:spcAft>
                <a:spcPts val="0"/>
              </a:spcAft>
              <a:buSzPts val="1500"/>
              <a:buAutoNum type="arabicPeriod"/>
            </a:pPr>
            <a:r>
              <a:rPr lang="en" sz="1500" dirty="0"/>
              <a:t>Most dangerous nations according to DOS</a:t>
            </a:r>
            <a:endParaRPr sz="1500" dirty="0"/>
          </a:p>
          <a:p>
            <a:pPr marL="457200" lvl="0" indent="-323850" algn="l" rtl="0">
              <a:lnSpc>
                <a:spcPct val="115000"/>
              </a:lnSpc>
              <a:spcBef>
                <a:spcPts val="0"/>
              </a:spcBef>
              <a:spcAft>
                <a:spcPts val="0"/>
              </a:spcAft>
              <a:buSzPts val="1500"/>
              <a:buAutoNum type="arabicPeriod"/>
            </a:pPr>
            <a:r>
              <a:rPr lang="en" sz="1500" dirty="0"/>
              <a:t>Safest countries according to DOS</a:t>
            </a:r>
            <a:endParaRPr sz="1500" dirty="0"/>
          </a:p>
          <a:p>
            <a:pPr marL="457200" lvl="0" indent="-323850" algn="l" rtl="0">
              <a:lnSpc>
                <a:spcPct val="115000"/>
              </a:lnSpc>
              <a:spcBef>
                <a:spcPts val="0"/>
              </a:spcBef>
              <a:spcAft>
                <a:spcPts val="0"/>
              </a:spcAft>
              <a:buSzPts val="1500"/>
              <a:buAutoNum type="arabicPeriod"/>
            </a:pPr>
            <a:r>
              <a:rPr lang="en" sz="1500" dirty="0"/>
              <a:t>Mortality ranking</a:t>
            </a:r>
            <a:endParaRPr sz="1500" dirty="0"/>
          </a:p>
          <a:p>
            <a:pPr marL="457200" lvl="0" indent="-323850" algn="l" rtl="0">
              <a:lnSpc>
                <a:spcPct val="115000"/>
              </a:lnSpc>
              <a:spcBef>
                <a:spcPts val="0"/>
              </a:spcBef>
              <a:spcAft>
                <a:spcPts val="0"/>
              </a:spcAft>
              <a:buSzPts val="1500"/>
              <a:buAutoNum type="arabicPeriod"/>
            </a:pPr>
            <a:r>
              <a:rPr lang="en" sz="1500" dirty="0"/>
              <a:t>Comparison of mortality - warnings by country</a:t>
            </a:r>
            <a:endParaRPr sz="1500" dirty="0"/>
          </a:p>
          <a:p>
            <a:pPr marL="457200" lvl="0" indent="-323850" algn="l" rtl="0">
              <a:lnSpc>
                <a:spcPct val="115000"/>
              </a:lnSpc>
              <a:spcBef>
                <a:spcPts val="0"/>
              </a:spcBef>
              <a:spcAft>
                <a:spcPts val="0"/>
              </a:spcAft>
              <a:buSzPts val="1500"/>
              <a:buAutoNum type="arabicPeriod"/>
            </a:pPr>
            <a:r>
              <a:rPr lang="en" sz="1500" dirty="0"/>
              <a:t>Comparison dead - warnings by season</a:t>
            </a:r>
            <a:endParaRPr sz="1500" dirty="0"/>
          </a:p>
          <a:p>
            <a:pPr marL="457200" lvl="0" indent="-323850" algn="l" rtl="0">
              <a:lnSpc>
                <a:spcPct val="115000"/>
              </a:lnSpc>
              <a:spcBef>
                <a:spcPts val="0"/>
              </a:spcBef>
              <a:spcAft>
                <a:spcPts val="0"/>
              </a:spcAft>
              <a:buSzPts val="1500"/>
              <a:buAutoNum type="arabicPeriod"/>
            </a:pPr>
            <a:r>
              <a:rPr lang="en" sz="1500" dirty="0"/>
              <a:t>Causes of death</a:t>
            </a:r>
            <a:endParaRPr sz="1500" dirty="0"/>
          </a:p>
          <a:p>
            <a:pPr marL="457200" lvl="0" indent="-323850" algn="l" rtl="0">
              <a:lnSpc>
                <a:spcPct val="115000"/>
              </a:lnSpc>
              <a:spcBef>
                <a:spcPts val="0"/>
              </a:spcBef>
              <a:spcAft>
                <a:spcPts val="0"/>
              </a:spcAft>
              <a:buSzPts val="1500"/>
              <a:buAutoNum type="arabicPeriod"/>
            </a:pPr>
            <a:r>
              <a:rPr lang="en" sz="1500" dirty="0"/>
              <a:t>Comparison terrorism - warnings by country</a:t>
            </a:r>
            <a:endParaRPr sz="1500" dirty="0"/>
          </a:p>
          <a:p>
            <a:pPr marL="457200" lvl="0" indent="-323850" algn="l" rtl="0">
              <a:lnSpc>
                <a:spcPct val="115000"/>
              </a:lnSpc>
              <a:spcBef>
                <a:spcPts val="0"/>
              </a:spcBef>
              <a:spcAft>
                <a:spcPts val="0"/>
              </a:spcAft>
              <a:buSzPts val="1500"/>
              <a:buAutoNum type="arabicPeriod"/>
            </a:pPr>
            <a:r>
              <a:rPr lang="en" sz="1500" dirty="0"/>
              <a:t>Comparison terrorism - warnings by season</a:t>
            </a:r>
            <a:endParaRPr sz="1500" dirty="0"/>
          </a:p>
          <a:p>
            <a:pPr marL="457200" lvl="0" indent="-323850" algn="l" rtl="0">
              <a:lnSpc>
                <a:spcPct val="115000"/>
              </a:lnSpc>
              <a:spcBef>
                <a:spcPts val="0"/>
              </a:spcBef>
              <a:spcAft>
                <a:spcPts val="0"/>
              </a:spcAft>
              <a:buSzPts val="1500"/>
              <a:buAutoNum type="arabicPeriod"/>
            </a:pPr>
            <a:r>
              <a:rPr lang="en" sz="1500" dirty="0"/>
              <a:t>Multiple comparison in the historical series</a:t>
            </a:r>
            <a:endParaRPr sz="1500" dirty="0"/>
          </a:p>
        </p:txBody>
      </p:sp>
      <p:sp>
        <p:nvSpPr>
          <p:cNvPr id="211" name="Google Shape;211;p1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212" name="Google Shape;212;p15"/>
          <p:cNvPicPr preferRelativeResize="0"/>
          <p:nvPr/>
        </p:nvPicPr>
        <p:blipFill rotWithShape="1">
          <a:blip r:embed="rId3">
            <a:alphaModFix/>
          </a:blip>
          <a:srcRect/>
          <a:stretch/>
        </p:blipFill>
        <p:spPr>
          <a:xfrm>
            <a:off x="6629025" y="725551"/>
            <a:ext cx="1846200" cy="1846200"/>
          </a:xfrm>
          <a:prstGeom prst="rect">
            <a:avLst/>
          </a:prstGeom>
          <a:noFill/>
          <a:ln>
            <a:noFill/>
          </a:ln>
        </p:spPr>
      </p:pic>
      <p:pic>
        <p:nvPicPr>
          <p:cNvPr id="213" name="Google Shape;213;p15"/>
          <p:cNvPicPr preferRelativeResize="0"/>
          <p:nvPr/>
        </p:nvPicPr>
        <p:blipFill rotWithShape="1">
          <a:blip r:embed="rId4">
            <a:alphaModFix/>
          </a:blip>
          <a:srcRect/>
          <a:stretch/>
        </p:blipFill>
        <p:spPr>
          <a:xfrm>
            <a:off x="6798375" y="2873650"/>
            <a:ext cx="1507505" cy="1375185"/>
          </a:xfrm>
          <a:prstGeom prst="rect">
            <a:avLst/>
          </a:prstGeom>
          <a:noFill/>
          <a:ln>
            <a:noFill/>
          </a:ln>
        </p:spPr>
      </p:pic>
      <p:pic>
        <p:nvPicPr>
          <p:cNvPr id="214" name="Google Shape;214;p15"/>
          <p:cNvPicPr preferRelativeResize="0"/>
          <p:nvPr/>
        </p:nvPicPr>
        <p:blipFill rotWithShape="1">
          <a:blip r:embed="rId5">
            <a:alphaModFix/>
          </a:blip>
          <a:srcRect l="37248" t="53476"/>
          <a:stretch/>
        </p:blipFill>
        <p:spPr>
          <a:xfrm>
            <a:off x="7619698" y="3628160"/>
            <a:ext cx="1159402" cy="12917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Query 1 - Most visited countries</a:t>
            </a:r>
            <a:endParaRPr/>
          </a:p>
        </p:txBody>
      </p:sp>
      <p:sp>
        <p:nvSpPr>
          <p:cNvPr id="220" name="Google Shape;220;p1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pic>
        <p:nvPicPr>
          <p:cNvPr id="221" name="Google Shape;221;p16"/>
          <p:cNvPicPr preferRelativeResize="0"/>
          <p:nvPr/>
        </p:nvPicPr>
        <p:blipFill rotWithShape="1">
          <a:blip r:embed="rId3">
            <a:alphaModFix/>
          </a:blip>
          <a:srcRect t="20590" r="-2185"/>
          <a:stretch/>
        </p:blipFill>
        <p:spPr>
          <a:xfrm>
            <a:off x="4242375" y="3655576"/>
            <a:ext cx="4901625" cy="1025425"/>
          </a:xfrm>
          <a:prstGeom prst="rect">
            <a:avLst/>
          </a:prstGeom>
          <a:noFill/>
          <a:ln>
            <a:noFill/>
          </a:ln>
        </p:spPr>
      </p:pic>
      <p:pic>
        <p:nvPicPr>
          <p:cNvPr id="222" name="Google Shape;222;p16"/>
          <p:cNvPicPr preferRelativeResize="0"/>
          <p:nvPr/>
        </p:nvPicPr>
        <p:blipFill rotWithShape="1">
          <a:blip r:embed="rId4">
            <a:alphaModFix/>
          </a:blip>
          <a:srcRect l="-53310" t="149780" r="53310" b="-149779"/>
          <a:stretch/>
        </p:blipFill>
        <p:spPr>
          <a:xfrm>
            <a:off x="152400" y="3236875"/>
            <a:ext cx="3670875" cy="1754300"/>
          </a:xfrm>
          <a:prstGeom prst="rect">
            <a:avLst/>
          </a:prstGeom>
          <a:noFill/>
          <a:ln>
            <a:noFill/>
          </a:ln>
        </p:spPr>
      </p:pic>
      <p:pic>
        <p:nvPicPr>
          <p:cNvPr id="223" name="Google Shape;223;p16"/>
          <p:cNvPicPr preferRelativeResize="0"/>
          <p:nvPr/>
        </p:nvPicPr>
        <p:blipFill rotWithShape="1">
          <a:blip r:embed="rId4">
            <a:alphaModFix/>
          </a:blip>
          <a:srcRect b="1883"/>
          <a:stretch/>
        </p:blipFill>
        <p:spPr>
          <a:xfrm>
            <a:off x="4242374" y="1199780"/>
            <a:ext cx="4796575" cy="2249119"/>
          </a:xfrm>
          <a:prstGeom prst="rect">
            <a:avLst/>
          </a:prstGeom>
          <a:noFill/>
          <a:ln>
            <a:noFill/>
          </a:ln>
        </p:spPr>
      </p:pic>
      <p:sp>
        <p:nvSpPr>
          <p:cNvPr id="224" name="Google Shape;224;p16"/>
          <p:cNvSpPr txBox="1">
            <a:spLocks noGrp="1"/>
          </p:cNvSpPr>
          <p:nvPr>
            <p:ph type="body" idx="1"/>
          </p:nvPr>
        </p:nvSpPr>
        <p:spPr>
          <a:xfrm>
            <a:off x="311700" y="1152475"/>
            <a:ext cx="38367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The most visited nation is Canada with 13.78% followed by Mexico with 11.85%. Neighboring nations predictably represent destinations for </a:t>
            </a:r>
            <a:r>
              <a:rPr lang="en" dirty="0">
                <a:solidFill>
                  <a:schemeClr val="tx1"/>
                </a:solidFill>
                <a:highlight>
                  <a:srgbClr val="FF0000"/>
                </a:highlight>
              </a:rPr>
              <a:t>25.63%</a:t>
            </a:r>
            <a:r>
              <a:rPr lang="en" dirty="0">
                <a:solidFill>
                  <a:schemeClr val="tx1"/>
                </a:solidFill>
              </a:rPr>
              <a:t> </a:t>
            </a:r>
            <a:r>
              <a:rPr lang="en" dirty="0"/>
              <a:t>of US travelers.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Query 2 - Most dangerous countries according to DOS</a:t>
            </a:r>
            <a:endParaRPr/>
          </a:p>
        </p:txBody>
      </p:sp>
      <p:sp>
        <p:nvSpPr>
          <p:cNvPr id="230" name="Google Shape;230;p1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pic>
        <p:nvPicPr>
          <p:cNvPr id="231" name="Google Shape;231;p17"/>
          <p:cNvPicPr preferRelativeResize="0"/>
          <p:nvPr/>
        </p:nvPicPr>
        <p:blipFill rotWithShape="1">
          <a:blip r:embed="rId3">
            <a:alphaModFix/>
          </a:blip>
          <a:srcRect l="-53310" t="149780" r="53310" b="-149779"/>
          <a:stretch/>
        </p:blipFill>
        <p:spPr>
          <a:xfrm>
            <a:off x="152400" y="3236875"/>
            <a:ext cx="3670875" cy="1754300"/>
          </a:xfrm>
          <a:prstGeom prst="rect">
            <a:avLst/>
          </a:prstGeom>
          <a:noFill/>
          <a:ln>
            <a:noFill/>
          </a:ln>
        </p:spPr>
      </p:pic>
      <p:pic>
        <p:nvPicPr>
          <p:cNvPr id="232" name="Google Shape;232;p17"/>
          <p:cNvPicPr preferRelativeResize="0"/>
          <p:nvPr/>
        </p:nvPicPr>
        <p:blipFill rotWithShape="1">
          <a:blip r:embed="rId4">
            <a:alphaModFix/>
          </a:blip>
          <a:srcRect/>
          <a:stretch/>
        </p:blipFill>
        <p:spPr>
          <a:xfrm>
            <a:off x="4184575" y="1118338"/>
            <a:ext cx="4854375" cy="2330537"/>
          </a:xfrm>
          <a:prstGeom prst="rect">
            <a:avLst/>
          </a:prstGeom>
          <a:noFill/>
          <a:ln>
            <a:noFill/>
          </a:ln>
        </p:spPr>
      </p:pic>
      <p:pic>
        <p:nvPicPr>
          <p:cNvPr id="233" name="Google Shape;233;p17"/>
          <p:cNvPicPr preferRelativeResize="0"/>
          <p:nvPr/>
        </p:nvPicPr>
        <p:blipFill rotWithShape="1">
          <a:blip r:embed="rId5">
            <a:alphaModFix/>
          </a:blip>
          <a:srcRect/>
          <a:stretch/>
        </p:blipFill>
        <p:spPr>
          <a:xfrm>
            <a:off x="4184573" y="3741450"/>
            <a:ext cx="4854375" cy="939550"/>
          </a:xfrm>
          <a:prstGeom prst="rect">
            <a:avLst/>
          </a:prstGeom>
          <a:noFill/>
          <a:ln>
            <a:noFill/>
          </a:ln>
        </p:spPr>
      </p:pic>
      <p:sp>
        <p:nvSpPr>
          <p:cNvPr id="234" name="Google Shape;234;p17"/>
          <p:cNvSpPr txBox="1">
            <a:spLocks noGrp="1"/>
          </p:cNvSpPr>
          <p:nvPr>
            <p:ph type="body" idx="1"/>
          </p:nvPr>
        </p:nvSpPr>
        <p:spPr>
          <a:xfrm>
            <a:off x="311700" y="1152475"/>
            <a:ext cx="3951956"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Among the nations most subject to DOS warnings are African and Middle Eastern countries with no nation emerging in the top ten positions. These nations represent </a:t>
            </a:r>
            <a:r>
              <a:rPr lang="en" dirty="0">
                <a:solidFill>
                  <a:schemeClr val="tx1"/>
                </a:solidFill>
                <a:highlight>
                  <a:srgbClr val="FF0000"/>
                </a:highlight>
              </a:rPr>
              <a:t>31.49%</a:t>
            </a:r>
            <a:r>
              <a:rPr lang="en" dirty="0">
                <a:solidFill>
                  <a:schemeClr val="tx1"/>
                </a:solidFill>
              </a:rPr>
              <a:t> </a:t>
            </a:r>
            <a:r>
              <a:rPr lang="en" dirty="0"/>
              <a:t>of all warnings issued.</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Query 3 - Most secure countries according to DOS</a:t>
            </a:r>
            <a:endParaRPr/>
          </a:p>
        </p:txBody>
      </p:sp>
      <p:pic>
        <p:nvPicPr>
          <p:cNvPr id="240" name="Google Shape;240;p18"/>
          <p:cNvPicPr preferRelativeResize="0"/>
          <p:nvPr/>
        </p:nvPicPr>
        <p:blipFill rotWithShape="1">
          <a:blip r:embed="rId3">
            <a:alphaModFix/>
          </a:blip>
          <a:srcRect/>
          <a:stretch/>
        </p:blipFill>
        <p:spPr>
          <a:xfrm>
            <a:off x="4892046" y="1096025"/>
            <a:ext cx="3765704" cy="2616050"/>
          </a:xfrm>
          <a:prstGeom prst="rect">
            <a:avLst/>
          </a:prstGeom>
          <a:noFill/>
          <a:ln>
            <a:noFill/>
          </a:ln>
        </p:spPr>
      </p:pic>
      <p:pic>
        <p:nvPicPr>
          <p:cNvPr id="241" name="Google Shape;241;p18"/>
          <p:cNvPicPr preferRelativeResize="0"/>
          <p:nvPr/>
        </p:nvPicPr>
        <p:blipFill rotWithShape="1">
          <a:blip r:embed="rId4">
            <a:alphaModFix/>
          </a:blip>
          <a:srcRect/>
          <a:stretch/>
        </p:blipFill>
        <p:spPr>
          <a:xfrm>
            <a:off x="4717500" y="3790375"/>
            <a:ext cx="4114800" cy="962025"/>
          </a:xfrm>
          <a:prstGeom prst="rect">
            <a:avLst/>
          </a:prstGeom>
          <a:noFill/>
          <a:ln>
            <a:noFill/>
          </a:ln>
        </p:spPr>
      </p:pic>
      <p:sp>
        <p:nvSpPr>
          <p:cNvPr id="242" name="Google Shape;242;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
        <p:nvSpPr>
          <p:cNvPr id="243" name="Google Shape;243;p18"/>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ts val="1800"/>
              <a:buNone/>
            </a:pPr>
            <a:r>
              <a:rPr lang="en" dirty="0"/>
              <a:t>By ordering the previous ranking in reverse, we find that the safest country according to the ranking is </a:t>
            </a:r>
            <a:r>
              <a:rPr lang="en" dirty="0">
                <a:solidFill>
                  <a:schemeClr val="tx1"/>
                </a:solidFill>
                <a:highlight>
                  <a:srgbClr val="FF0000"/>
                </a:highlight>
              </a:rPr>
              <a:t>Madagascar</a:t>
            </a:r>
            <a:r>
              <a:rPr lang="en" dirty="0">
                <a:solidFill>
                  <a:srgbClr val="FF0000"/>
                </a:solidFill>
              </a:rPr>
              <a:t> </a:t>
            </a:r>
            <a:r>
              <a:rPr lang="en" dirty="0"/>
              <a:t>. Curiously among the safest nations there are also African and Middle Eastern nations, along with Kyrgyzstan in Central Asia and Sri Lanka in South Asia.</a:t>
            </a:r>
            <a:endParaRPr dirty="0"/>
          </a:p>
          <a:p>
            <a:pPr marL="0" lvl="0" indent="0" algn="l" rtl="0">
              <a:lnSpc>
                <a:spcPct val="115000"/>
              </a:lnSpc>
              <a:spcBef>
                <a:spcPts val="1200"/>
              </a:spcBef>
              <a:spcAft>
                <a:spcPts val="1200"/>
              </a:spcAft>
              <a:buSzPts val="1800"/>
              <a:buNone/>
            </a:pPr>
            <a:r>
              <a:rPr lang="en" dirty="0"/>
              <a:t>The list also carries special hazard warnings for worldwide and for cyclones in the South Pacific that aren’t relatable to a specific countries.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Query 4 - Mortality ranking</a:t>
            </a:r>
            <a:endParaRPr/>
          </a:p>
        </p:txBody>
      </p:sp>
      <p:sp>
        <p:nvSpPr>
          <p:cNvPr id="249" name="Google Shape;249;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pic>
        <p:nvPicPr>
          <p:cNvPr id="250" name="Google Shape;250;p19"/>
          <p:cNvPicPr preferRelativeResize="0"/>
          <p:nvPr/>
        </p:nvPicPr>
        <p:blipFill rotWithShape="1">
          <a:blip r:embed="rId3">
            <a:alphaModFix/>
          </a:blip>
          <a:srcRect/>
          <a:stretch/>
        </p:blipFill>
        <p:spPr>
          <a:xfrm>
            <a:off x="4755337" y="1017726"/>
            <a:ext cx="4128950" cy="1684500"/>
          </a:xfrm>
          <a:prstGeom prst="rect">
            <a:avLst/>
          </a:prstGeom>
          <a:noFill/>
          <a:ln>
            <a:noFill/>
          </a:ln>
        </p:spPr>
      </p:pic>
      <p:pic>
        <p:nvPicPr>
          <p:cNvPr id="251" name="Google Shape;251;p19"/>
          <p:cNvPicPr preferRelativeResize="0"/>
          <p:nvPr/>
        </p:nvPicPr>
        <p:blipFill rotWithShape="1">
          <a:blip r:embed="rId4">
            <a:alphaModFix/>
          </a:blip>
          <a:srcRect t="3287"/>
          <a:stretch/>
        </p:blipFill>
        <p:spPr>
          <a:xfrm>
            <a:off x="5229375" y="2828925"/>
            <a:ext cx="3180876" cy="1852075"/>
          </a:xfrm>
          <a:prstGeom prst="rect">
            <a:avLst/>
          </a:prstGeom>
          <a:noFill/>
          <a:ln>
            <a:noFill/>
          </a:ln>
        </p:spPr>
      </p:pic>
      <p:sp>
        <p:nvSpPr>
          <p:cNvPr id="252" name="Google Shape;252;p19"/>
          <p:cNvSpPr txBox="1">
            <a:spLocks noGrp="1"/>
          </p:cNvSpPr>
          <p:nvPr>
            <p:ph type="body" idx="1"/>
          </p:nvPr>
        </p:nvSpPr>
        <p:spPr>
          <a:xfrm>
            <a:off x="311700" y="1152475"/>
            <a:ext cx="4100400" cy="3922134"/>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17647"/>
              <a:buNone/>
            </a:pPr>
            <a:r>
              <a:rPr lang="en" sz="1600" dirty="0"/>
              <a:t>The country with the highest mortality is </a:t>
            </a:r>
            <a:r>
              <a:rPr lang="en" sz="1600" dirty="0">
                <a:solidFill>
                  <a:schemeClr val="tx1"/>
                </a:solidFill>
                <a:highlight>
                  <a:srgbClr val="FF0000"/>
                </a:highlight>
              </a:rPr>
              <a:t>Thailand</a:t>
            </a:r>
            <a:r>
              <a:rPr lang="en" sz="1600" dirty="0">
                <a:solidFill>
                  <a:srgbClr val="FFFF00"/>
                </a:solidFill>
              </a:rPr>
              <a:t>, </a:t>
            </a:r>
            <a:r>
              <a:rPr lang="en" sz="1600" dirty="0"/>
              <a:t>almost 8 times the mortality of Haiti, which is in second place, while having about 8 times fewer passengers. Thailand is also the country with the highest absolute death toll.</a:t>
            </a:r>
            <a:endParaRPr sz="1600" dirty="0"/>
          </a:p>
          <a:p>
            <a:pPr marL="0" lvl="0" indent="0" algn="l" rtl="0">
              <a:lnSpc>
                <a:spcPct val="115000"/>
              </a:lnSpc>
              <a:spcBef>
                <a:spcPts val="1200"/>
              </a:spcBef>
              <a:spcAft>
                <a:spcPts val="0"/>
              </a:spcAft>
              <a:buSzPct val="117647"/>
              <a:buNone/>
            </a:pPr>
            <a:r>
              <a:rPr lang="en" sz="1600" dirty="0"/>
              <a:t>I used CTE (Common Table Expression) to pull data from the </a:t>
            </a:r>
            <a:r>
              <a:rPr lang="en" sz="1600" dirty="0">
                <a:solidFill>
                  <a:srgbClr val="FFFF00"/>
                </a:solidFill>
              </a:rPr>
              <a:t>deaths_abroad </a:t>
            </a:r>
            <a:r>
              <a:rPr lang="en" sz="1600" dirty="0"/>
              <a:t>and </a:t>
            </a:r>
            <a:r>
              <a:rPr lang="en" sz="1600" dirty="0">
                <a:solidFill>
                  <a:srgbClr val="FFFF00"/>
                </a:solidFill>
              </a:rPr>
              <a:t>flights tables </a:t>
            </a:r>
            <a:r>
              <a:rPr lang="en" sz="1600" dirty="0"/>
              <a:t>and then join them into the final table.</a:t>
            </a:r>
            <a:endParaRPr sz="1600" dirty="0"/>
          </a:p>
          <a:p>
            <a:pPr marL="0" lvl="0" indent="0" algn="l" rtl="0">
              <a:lnSpc>
                <a:spcPct val="115000"/>
              </a:lnSpc>
              <a:spcBef>
                <a:spcPts val="1200"/>
              </a:spcBef>
              <a:spcAft>
                <a:spcPts val="1200"/>
              </a:spcAft>
              <a:buSzPct val="117647"/>
              <a:buNone/>
            </a:pPr>
            <a:r>
              <a:rPr lang="en" sz="1600" dirty="0"/>
              <a:t>The list is filtered by countries visited by more than 300,000 US passengers.</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a:t>
            </a:r>
            <a:endParaRPr/>
          </a:p>
        </p:txBody>
      </p:sp>
      <p:sp>
        <p:nvSpPr>
          <p:cNvPr id="68" name="Google Shape;68;p2"/>
          <p:cNvSpPr txBox="1">
            <a:spLocks noGrp="1"/>
          </p:cNvSpPr>
          <p:nvPr>
            <p:ph type="body" idx="1"/>
          </p:nvPr>
        </p:nvSpPr>
        <p:spPr>
          <a:xfrm>
            <a:off x="311700" y="1152475"/>
            <a:ext cx="5256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Every year tens of thousands of people travel to other countries for business or pleasure trips, or to return to their country of origin</a:t>
            </a:r>
            <a:endParaRPr dirty="0"/>
          </a:p>
          <a:p>
            <a:pPr marL="457200" lvl="0" indent="-342900" algn="l" rtl="0">
              <a:lnSpc>
                <a:spcPct val="115000"/>
              </a:lnSpc>
              <a:spcBef>
                <a:spcPts val="0"/>
              </a:spcBef>
              <a:spcAft>
                <a:spcPts val="0"/>
              </a:spcAft>
              <a:buSzPts val="1800"/>
              <a:buChar char="●"/>
            </a:pPr>
            <a:r>
              <a:rPr lang="en" dirty="0"/>
              <a:t>The US Department of State (DOS) issues, in case of emergencies, danger notices in order to alert anyone who has to physically travel abroad</a:t>
            </a:r>
            <a:endParaRPr dirty="0"/>
          </a:p>
          <a:p>
            <a:pPr marL="457200" lvl="0" indent="-342900" algn="l" rtl="0">
              <a:lnSpc>
                <a:spcPct val="115000"/>
              </a:lnSpc>
              <a:spcBef>
                <a:spcPts val="0"/>
              </a:spcBef>
              <a:spcAft>
                <a:spcPts val="0"/>
              </a:spcAft>
              <a:buSzPts val="1800"/>
              <a:buChar char="●"/>
            </a:pPr>
            <a:r>
              <a:rPr lang="en" dirty="0"/>
              <a:t>The goal of this project is to extract interesting </a:t>
            </a:r>
            <a:r>
              <a:rPr lang="en" u="sng" dirty="0"/>
              <a:t>information </a:t>
            </a:r>
            <a:r>
              <a:rPr lang="en" dirty="0"/>
              <a:t>from data for the years 2008-2016</a:t>
            </a:r>
            <a:endParaRPr dirty="0"/>
          </a:p>
        </p:txBody>
      </p:sp>
      <p:pic>
        <p:nvPicPr>
          <p:cNvPr id="69" name="Google Shape;69;p2"/>
          <p:cNvPicPr preferRelativeResize="0"/>
          <p:nvPr/>
        </p:nvPicPr>
        <p:blipFill rotWithShape="1">
          <a:blip r:embed="rId3">
            <a:alphaModFix/>
          </a:blip>
          <a:srcRect/>
          <a:stretch/>
        </p:blipFill>
        <p:spPr>
          <a:xfrm>
            <a:off x="6629025" y="725551"/>
            <a:ext cx="1846200" cy="1846200"/>
          </a:xfrm>
          <a:prstGeom prst="rect">
            <a:avLst/>
          </a:prstGeom>
          <a:noFill/>
          <a:ln>
            <a:noFill/>
          </a:ln>
        </p:spPr>
      </p:pic>
      <p:pic>
        <p:nvPicPr>
          <p:cNvPr id="70" name="Google Shape;70;p2"/>
          <p:cNvPicPr preferRelativeResize="0"/>
          <p:nvPr/>
        </p:nvPicPr>
        <p:blipFill rotWithShape="1">
          <a:blip r:embed="rId4">
            <a:alphaModFix/>
          </a:blip>
          <a:srcRect/>
          <a:stretch/>
        </p:blipFill>
        <p:spPr>
          <a:xfrm>
            <a:off x="6798375" y="2873650"/>
            <a:ext cx="1507505" cy="1375185"/>
          </a:xfrm>
          <a:prstGeom prst="rect">
            <a:avLst/>
          </a:prstGeom>
          <a:noFill/>
          <a:ln>
            <a:noFill/>
          </a:ln>
        </p:spPr>
      </p:pic>
      <p:pic>
        <p:nvPicPr>
          <p:cNvPr id="71" name="Google Shape;71;p2"/>
          <p:cNvPicPr preferRelativeResize="0"/>
          <p:nvPr/>
        </p:nvPicPr>
        <p:blipFill rotWithShape="1">
          <a:blip r:embed="rId5">
            <a:alphaModFix/>
          </a:blip>
          <a:srcRect l="37248" t="53476"/>
          <a:stretch/>
        </p:blipFill>
        <p:spPr>
          <a:xfrm>
            <a:off x="7619698" y="3628160"/>
            <a:ext cx="1159402" cy="1291714"/>
          </a:xfrm>
          <a:prstGeom prst="rect">
            <a:avLst/>
          </a:prstGeom>
          <a:noFill/>
          <a:ln>
            <a:noFill/>
          </a:ln>
        </p:spPr>
      </p:pic>
      <p:sp>
        <p:nvSpPr>
          <p:cNvPr id="72" name="Google Shape;72;p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5420"/>
              <a:buNone/>
            </a:pPr>
            <a:r>
              <a:rPr lang="en" sz="2400" dirty="0"/>
              <a:t>Query 5 - Comparison of mortality-warnings by country</a:t>
            </a:r>
            <a:endParaRPr sz="2400" dirty="0"/>
          </a:p>
        </p:txBody>
      </p:sp>
      <p:sp>
        <p:nvSpPr>
          <p:cNvPr id="258" name="Google Shape;258;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
        <p:nvSpPr>
          <p:cNvPr id="259" name="Google Shape;259;p20"/>
          <p:cNvSpPr txBox="1">
            <a:spLocks noGrp="1"/>
          </p:cNvSpPr>
          <p:nvPr>
            <p:ph type="body" idx="1"/>
          </p:nvPr>
        </p:nvSpPr>
        <p:spPr>
          <a:xfrm>
            <a:off x="311700" y="1152473"/>
            <a:ext cx="4100400" cy="4153173"/>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17647"/>
              <a:buNone/>
            </a:pPr>
            <a:r>
              <a:rPr lang="en" sz="1600" dirty="0"/>
              <a:t>Comparing the ranking of warnings with that of mortality, it is noted that Haiti, Nigeria, Saudi Arabia, the Philippines, Egypt and the Ukraine appear in both rankings. This indicates that </a:t>
            </a:r>
            <a:r>
              <a:rPr lang="en" sz="1600" dirty="0">
                <a:solidFill>
                  <a:schemeClr val="tx1"/>
                </a:solidFill>
                <a:highlight>
                  <a:srgbClr val="FF0000"/>
                </a:highlight>
              </a:rPr>
              <a:t>warnings have been issued to some of the countries that are actually more dangerous.</a:t>
            </a:r>
            <a:endParaRPr sz="1600" dirty="0">
              <a:solidFill>
                <a:schemeClr val="tx1"/>
              </a:solidFill>
              <a:highlight>
                <a:srgbClr val="FF0000"/>
              </a:highlight>
            </a:endParaRPr>
          </a:p>
          <a:p>
            <a:pPr marL="0" lvl="0" indent="0" algn="l" rtl="0">
              <a:lnSpc>
                <a:spcPct val="115000"/>
              </a:lnSpc>
              <a:spcBef>
                <a:spcPts val="1200"/>
              </a:spcBef>
              <a:spcAft>
                <a:spcPts val="0"/>
              </a:spcAft>
              <a:buSzPct val="117647"/>
              <a:buNone/>
            </a:pPr>
            <a:r>
              <a:rPr lang="en" sz="1600" dirty="0"/>
              <a:t>Again I used CTE (Common Table Expression) to extract data from the </a:t>
            </a:r>
            <a:r>
              <a:rPr lang="en" sz="1600" dirty="0">
                <a:solidFill>
                  <a:srgbClr val="FFFF00"/>
                </a:solidFill>
              </a:rPr>
              <a:t>deaths_abroad </a:t>
            </a:r>
            <a:r>
              <a:rPr lang="en" sz="1600" dirty="0"/>
              <a:t>and </a:t>
            </a:r>
            <a:r>
              <a:rPr lang="en" sz="1600" dirty="0">
                <a:solidFill>
                  <a:srgbClr val="FFFF00"/>
                </a:solidFill>
              </a:rPr>
              <a:t>flights tables </a:t>
            </a:r>
            <a:r>
              <a:rPr lang="en" sz="1600" dirty="0"/>
              <a:t>and then link them into the final table.</a:t>
            </a:r>
            <a:endParaRPr sz="1600" dirty="0"/>
          </a:p>
          <a:p>
            <a:pPr marL="0" lvl="0" indent="0" algn="l" rtl="0">
              <a:lnSpc>
                <a:spcPct val="115000"/>
              </a:lnSpc>
              <a:spcBef>
                <a:spcPts val="1200"/>
              </a:spcBef>
              <a:spcAft>
                <a:spcPts val="1200"/>
              </a:spcAft>
              <a:buSzPct val="117647"/>
              <a:buNone/>
            </a:pPr>
            <a:r>
              <a:rPr lang="en" sz="1600" dirty="0"/>
              <a:t>The list is filtered by countries visited by more than 300,000 US passengers.</a:t>
            </a:r>
            <a:endParaRPr sz="1600" dirty="0"/>
          </a:p>
        </p:txBody>
      </p:sp>
      <p:pic>
        <p:nvPicPr>
          <p:cNvPr id="260" name="Google Shape;260;p20"/>
          <p:cNvPicPr preferRelativeResize="0"/>
          <p:nvPr/>
        </p:nvPicPr>
        <p:blipFill rotWithShape="1">
          <a:blip r:embed="rId3">
            <a:alphaModFix/>
          </a:blip>
          <a:srcRect/>
          <a:stretch/>
        </p:blipFill>
        <p:spPr>
          <a:xfrm>
            <a:off x="4862100" y="1170125"/>
            <a:ext cx="3607884" cy="1756050"/>
          </a:xfrm>
          <a:prstGeom prst="rect">
            <a:avLst/>
          </a:prstGeom>
          <a:noFill/>
          <a:ln>
            <a:noFill/>
          </a:ln>
        </p:spPr>
      </p:pic>
      <p:pic>
        <p:nvPicPr>
          <p:cNvPr id="261" name="Google Shape;261;p20"/>
          <p:cNvPicPr preferRelativeResize="0"/>
          <p:nvPr/>
        </p:nvPicPr>
        <p:blipFill rotWithShape="1">
          <a:blip r:embed="rId4">
            <a:alphaModFix/>
          </a:blip>
          <a:srcRect/>
          <a:stretch/>
        </p:blipFill>
        <p:spPr>
          <a:xfrm>
            <a:off x="5633125" y="3078575"/>
            <a:ext cx="2065819" cy="1912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a:t>Query 6 -</a:t>
            </a:r>
            <a:r>
              <a:rPr lang="en" sz="2666"/>
              <a:t> </a:t>
            </a:r>
            <a:r>
              <a:rPr lang="en" sz="2444"/>
              <a:t>Comparison dead - warnings by season (1/3)</a:t>
            </a:r>
            <a:endParaRPr sz="2444"/>
          </a:p>
        </p:txBody>
      </p:sp>
      <p:sp>
        <p:nvSpPr>
          <p:cNvPr id="267" name="Google Shape;267;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pic>
        <p:nvPicPr>
          <p:cNvPr id="268" name="Google Shape;268;p21"/>
          <p:cNvPicPr preferRelativeResize="0"/>
          <p:nvPr/>
        </p:nvPicPr>
        <p:blipFill rotWithShape="1">
          <a:blip r:embed="rId3">
            <a:alphaModFix/>
          </a:blip>
          <a:srcRect/>
          <a:stretch/>
        </p:blipFill>
        <p:spPr>
          <a:xfrm>
            <a:off x="5173750" y="1293088"/>
            <a:ext cx="3238500" cy="962025"/>
          </a:xfrm>
          <a:prstGeom prst="rect">
            <a:avLst/>
          </a:prstGeom>
          <a:noFill/>
          <a:ln>
            <a:noFill/>
          </a:ln>
        </p:spPr>
      </p:pic>
      <p:sp>
        <p:nvSpPr>
          <p:cNvPr id="269" name="Google Shape;269;p21"/>
          <p:cNvSpPr txBox="1">
            <a:spLocks noGrp="1"/>
          </p:cNvSpPr>
          <p:nvPr>
            <p:ph type="body" idx="1"/>
          </p:nvPr>
        </p:nvSpPr>
        <p:spPr>
          <a:xfrm>
            <a:off x="311700" y="1152475"/>
            <a:ext cx="4100400" cy="427013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08108"/>
              <a:buNone/>
            </a:pPr>
            <a:r>
              <a:rPr lang="en" dirty="0"/>
              <a:t>Cumulative data relating to the number of deaths per season</a:t>
            </a:r>
            <a:r>
              <a:rPr lang="en" baseline="30000" dirty="0"/>
              <a:t>1</a:t>
            </a:r>
            <a:r>
              <a:rPr lang="en" dirty="0"/>
              <a:t>, show a clear </a:t>
            </a:r>
            <a:r>
              <a:rPr lang="en" dirty="0">
                <a:solidFill>
                  <a:schemeClr val="tx1"/>
                </a:solidFill>
                <a:highlight>
                  <a:srgbClr val="FF0000"/>
                </a:highlight>
              </a:rPr>
              <a:t>increase in deaths in the winter months</a:t>
            </a:r>
            <a:r>
              <a:rPr lang="en" dirty="0"/>
              <a:t>, approximately 4-5 times compared to the other months.</a:t>
            </a:r>
            <a:endParaRPr dirty="0"/>
          </a:p>
          <a:p>
            <a:pPr marL="0" lvl="0" indent="0" algn="l" rtl="0">
              <a:lnSpc>
                <a:spcPct val="115000"/>
              </a:lnSpc>
              <a:spcBef>
                <a:spcPts val="1200"/>
              </a:spcBef>
              <a:spcAft>
                <a:spcPts val="1200"/>
              </a:spcAft>
              <a:buSzPct val="108108"/>
              <a:buNone/>
            </a:pPr>
            <a:r>
              <a:rPr lang="en" dirty="0"/>
              <a:t>Again I used CTE (Common Table Expression) to pull data from the </a:t>
            </a:r>
            <a:r>
              <a:rPr lang="en" dirty="0">
                <a:solidFill>
                  <a:srgbClr val="FFFF00"/>
                </a:solidFill>
              </a:rPr>
              <a:t>deaths_abroad </a:t>
            </a:r>
            <a:r>
              <a:rPr lang="en" dirty="0"/>
              <a:t>and </a:t>
            </a:r>
            <a:r>
              <a:rPr lang="en" dirty="0">
                <a:solidFill>
                  <a:srgbClr val="FFFF00"/>
                </a:solidFill>
              </a:rPr>
              <a:t>warnings tables </a:t>
            </a:r>
            <a:r>
              <a:rPr lang="en" dirty="0"/>
              <a:t>in </a:t>
            </a:r>
            <a:r>
              <a:rPr lang="en" dirty="0">
                <a:solidFill>
                  <a:srgbClr val="FFFF00"/>
                </a:solidFill>
              </a:rPr>
              <a:t>d1 </a:t>
            </a:r>
            <a:r>
              <a:rPr lang="en" dirty="0"/>
              <a:t>and </a:t>
            </a:r>
            <a:r>
              <a:rPr lang="en" dirty="0">
                <a:solidFill>
                  <a:srgbClr val="FFFF00"/>
                </a:solidFill>
              </a:rPr>
              <a:t>w1</a:t>
            </a:r>
            <a:r>
              <a:rPr lang="en" dirty="0"/>
              <a:t>, then aggregating each table by season and finally merging the two tables into a unique table.</a:t>
            </a:r>
          </a:p>
          <a:p>
            <a:pPr marL="0" indent="0">
              <a:spcBef>
                <a:spcPts val="1200"/>
              </a:spcBef>
              <a:spcAft>
                <a:spcPts val="1200"/>
              </a:spcAft>
              <a:buSzPct val="108108"/>
              <a:buNone/>
            </a:pPr>
            <a:r>
              <a:rPr lang="en-US" sz="1100" baseline="30000" dirty="0"/>
              <a:t>1</a:t>
            </a:r>
            <a:r>
              <a:rPr lang="en-US" sz="1100" i="1" dirty="0"/>
              <a:t>Season are described according to boreal hemisphere</a:t>
            </a:r>
          </a:p>
          <a:p>
            <a:pPr marL="0" lvl="0" indent="0" algn="l" rtl="0">
              <a:lnSpc>
                <a:spcPct val="115000"/>
              </a:lnSpc>
              <a:spcBef>
                <a:spcPts val="1200"/>
              </a:spcBef>
              <a:spcAft>
                <a:spcPts val="1200"/>
              </a:spcAft>
              <a:buSzPct val="108108"/>
              <a:buNone/>
            </a:pPr>
            <a:endParaRPr lang="en" dirty="0"/>
          </a:p>
          <a:p>
            <a:pPr marL="0" lvl="0" indent="0" algn="l" rtl="0">
              <a:lnSpc>
                <a:spcPct val="115000"/>
              </a:lnSpc>
              <a:spcBef>
                <a:spcPts val="1200"/>
              </a:spcBef>
              <a:spcAft>
                <a:spcPts val="1200"/>
              </a:spcAft>
              <a:buSzPct val="108108"/>
              <a:buNone/>
            </a:pPr>
            <a:endParaRPr lang="it-IT" dirty="0"/>
          </a:p>
        </p:txBody>
      </p:sp>
      <p:pic>
        <p:nvPicPr>
          <p:cNvPr id="270" name="Google Shape;270;p21"/>
          <p:cNvPicPr preferRelativeResize="0"/>
          <p:nvPr/>
        </p:nvPicPr>
        <p:blipFill rotWithShape="1">
          <a:blip r:embed="rId4">
            <a:alphaModFix/>
          </a:blip>
          <a:srcRect/>
          <a:stretch/>
        </p:blipFill>
        <p:spPr>
          <a:xfrm>
            <a:off x="4970850" y="2396338"/>
            <a:ext cx="3644298" cy="25835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a:t>Query 6 -</a:t>
            </a:r>
            <a:r>
              <a:rPr lang="en" sz="2666"/>
              <a:t> </a:t>
            </a:r>
            <a:r>
              <a:rPr lang="en" sz="2444"/>
              <a:t>Comparison dead - warnings by season (2/3)</a:t>
            </a:r>
            <a:endParaRPr sz="2444"/>
          </a:p>
        </p:txBody>
      </p:sp>
      <p:sp>
        <p:nvSpPr>
          <p:cNvPr id="276" name="Google Shape;276;p2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pic>
        <p:nvPicPr>
          <p:cNvPr id="277" name="Google Shape;277;p22"/>
          <p:cNvPicPr preferRelativeResize="0"/>
          <p:nvPr/>
        </p:nvPicPr>
        <p:blipFill rotWithShape="1">
          <a:blip r:embed="rId3">
            <a:alphaModFix/>
          </a:blip>
          <a:srcRect/>
          <a:stretch/>
        </p:blipFill>
        <p:spPr>
          <a:xfrm>
            <a:off x="5173750" y="1293088"/>
            <a:ext cx="3238500" cy="962025"/>
          </a:xfrm>
          <a:prstGeom prst="rect">
            <a:avLst/>
          </a:prstGeom>
          <a:noFill/>
          <a:ln>
            <a:noFill/>
          </a:ln>
        </p:spPr>
      </p:pic>
      <p:pic>
        <p:nvPicPr>
          <p:cNvPr id="279" name="Google Shape;279;p22"/>
          <p:cNvPicPr preferRelativeResize="0"/>
          <p:nvPr/>
        </p:nvPicPr>
        <p:blipFill rotWithShape="1">
          <a:blip r:embed="rId4">
            <a:alphaModFix/>
          </a:blip>
          <a:srcRect/>
          <a:stretch/>
        </p:blipFill>
        <p:spPr>
          <a:xfrm>
            <a:off x="4813513" y="2385138"/>
            <a:ext cx="3958968" cy="2583588"/>
          </a:xfrm>
          <a:prstGeom prst="rect">
            <a:avLst/>
          </a:prstGeom>
          <a:noFill/>
          <a:ln>
            <a:noFill/>
          </a:ln>
        </p:spPr>
      </p:pic>
      <p:sp>
        <p:nvSpPr>
          <p:cNvPr id="4" name="Google Shape;269;p21">
            <a:extLst>
              <a:ext uri="{FF2B5EF4-FFF2-40B4-BE49-F238E27FC236}">
                <a16:creationId xmlns:a16="http://schemas.microsoft.com/office/drawing/2014/main" id="{048126D5-50DF-3693-9523-3A75A3781089}"/>
              </a:ext>
            </a:extLst>
          </p:cNvPr>
          <p:cNvSpPr txBox="1">
            <a:spLocks noGrp="1"/>
          </p:cNvSpPr>
          <p:nvPr>
            <p:ph type="body" idx="1"/>
          </p:nvPr>
        </p:nvSpPr>
        <p:spPr>
          <a:xfrm>
            <a:off x="311700" y="1152475"/>
            <a:ext cx="4100400" cy="427013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08108"/>
              <a:buNone/>
            </a:pPr>
            <a:r>
              <a:rPr lang="en-US" dirty="0"/>
              <a:t>Cumulative data relating to the number of deaths per season</a:t>
            </a:r>
            <a:r>
              <a:rPr lang="en-US" baseline="30000" dirty="0"/>
              <a:t>1</a:t>
            </a:r>
            <a:r>
              <a:rPr lang="en-US" dirty="0"/>
              <a:t>, show a clear </a:t>
            </a:r>
            <a:r>
              <a:rPr lang="en-US" dirty="0">
                <a:solidFill>
                  <a:schemeClr val="tx1"/>
                </a:solidFill>
                <a:highlight>
                  <a:srgbClr val="FF0000"/>
                </a:highlight>
              </a:rPr>
              <a:t>increase in deaths in the winter months</a:t>
            </a:r>
            <a:r>
              <a:rPr lang="en-US" dirty="0"/>
              <a:t>, approximately 4-5 times compared to the other months.</a:t>
            </a:r>
          </a:p>
          <a:p>
            <a:pPr marL="0" lvl="0" indent="0" algn="l" rtl="0">
              <a:lnSpc>
                <a:spcPct val="115000"/>
              </a:lnSpc>
              <a:spcBef>
                <a:spcPts val="1200"/>
              </a:spcBef>
              <a:spcAft>
                <a:spcPts val="1200"/>
              </a:spcAft>
              <a:buSzPct val="108108"/>
              <a:buNone/>
            </a:pPr>
            <a:r>
              <a:rPr lang="en-US" dirty="0"/>
              <a:t>Again I used CTE (Common Table Expression) to pull data from the </a:t>
            </a:r>
            <a:r>
              <a:rPr lang="en-US" dirty="0" err="1">
                <a:solidFill>
                  <a:srgbClr val="FFFF00"/>
                </a:solidFill>
              </a:rPr>
              <a:t>deaths_abroad</a:t>
            </a:r>
            <a:r>
              <a:rPr lang="en-US" dirty="0">
                <a:solidFill>
                  <a:srgbClr val="FFFF00"/>
                </a:solidFill>
              </a:rPr>
              <a:t> </a:t>
            </a:r>
            <a:r>
              <a:rPr lang="en-US" dirty="0"/>
              <a:t>and </a:t>
            </a:r>
            <a:r>
              <a:rPr lang="en-US" dirty="0">
                <a:solidFill>
                  <a:srgbClr val="FFFF00"/>
                </a:solidFill>
              </a:rPr>
              <a:t>warnings tables </a:t>
            </a:r>
            <a:r>
              <a:rPr lang="en-US" dirty="0"/>
              <a:t>in </a:t>
            </a:r>
            <a:r>
              <a:rPr lang="en-US" dirty="0">
                <a:solidFill>
                  <a:srgbClr val="FFFF00"/>
                </a:solidFill>
              </a:rPr>
              <a:t>d1 </a:t>
            </a:r>
            <a:r>
              <a:rPr lang="en-US" dirty="0"/>
              <a:t>and </a:t>
            </a:r>
            <a:r>
              <a:rPr lang="en-US" dirty="0">
                <a:solidFill>
                  <a:srgbClr val="FFFF00"/>
                </a:solidFill>
              </a:rPr>
              <a:t>w1</a:t>
            </a:r>
            <a:r>
              <a:rPr lang="en-US" dirty="0"/>
              <a:t>, then aggregating each table by season and finally merging the two tables into a unique table.</a:t>
            </a:r>
          </a:p>
          <a:p>
            <a:pPr marL="0" indent="0">
              <a:spcBef>
                <a:spcPts val="1200"/>
              </a:spcBef>
              <a:spcAft>
                <a:spcPts val="1200"/>
              </a:spcAft>
              <a:buSzPct val="108108"/>
              <a:buNone/>
            </a:pPr>
            <a:r>
              <a:rPr lang="en-US" sz="1100" baseline="30000" dirty="0"/>
              <a:t>1</a:t>
            </a:r>
            <a:r>
              <a:rPr lang="en-US" sz="1100" i="1" dirty="0"/>
              <a:t>Season are described according to boreal hemisphere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a:t>Query 6 -</a:t>
            </a:r>
            <a:r>
              <a:rPr lang="en" sz="2666"/>
              <a:t> </a:t>
            </a:r>
            <a:r>
              <a:rPr lang="en" sz="2444"/>
              <a:t>Comparison dead - warnings by season (3/3)</a:t>
            </a:r>
            <a:endParaRPr sz="2444"/>
          </a:p>
        </p:txBody>
      </p:sp>
      <p:sp>
        <p:nvSpPr>
          <p:cNvPr id="285" name="Google Shape;285;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pic>
        <p:nvPicPr>
          <p:cNvPr id="286" name="Google Shape;286;p23"/>
          <p:cNvPicPr preferRelativeResize="0"/>
          <p:nvPr/>
        </p:nvPicPr>
        <p:blipFill rotWithShape="1">
          <a:blip r:embed="rId3">
            <a:alphaModFix/>
          </a:blip>
          <a:srcRect/>
          <a:stretch/>
        </p:blipFill>
        <p:spPr>
          <a:xfrm>
            <a:off x="5173750" y="1293088"/>
            <a:ext cx="3238500" cy="962025"/>
          </a:xfrm>
          <a:prstGeom prst="rect">
            <a:avLst/>
          </a:prstGeom>
          <a:noFill/>
          <a:ln>
            <a:noFill/>
          </a:ln>
        </p:spPr>
      </p:pic>
      <p:pic>
        <p:nvPicPr>
          <p:cNvPr id="288" name="Google Shape;288;p23"/>
          <p:cNvPicPr preferRelativeResize="0"/>
          <p:nvPr/>
        </p:nvPicPr>
        <p:blipFill rotWithShape="1">
          <a:blip r:embed="rId4">
            <a:alphaModFix/>
          </a:blip>
          <a:srcRect/>
          <a:stretch/>
        </p:blipFill>
        <p:spPr>
          <a:xfrm>
            <a:off x="4807663" y="2645450"/>
            <a:ext cx="3970675" cy="1497350"/>
          </a:xfrm>
          <a:prstGeom prst="rect">
            <a:avLst/>
          </a:prstGeom>
          <a:noFill/>
          <a:ln>
            <a:noFill/>
          </a:ln>
        </p:spPr>
      </p:pic>
      <p:sp>
        <p:nvSpPr>
          <p:cNvPr id="4" name="Google Shape;269;p21">
            <a:extLst>
              <a:ext uri="{FF2B5EF4-FFF2-40B4-BE49-F238E27FC236}">
                <a16:creationId xmlns:a16="http://schemas.microsoft.com/office/drawing/2014/main" id="{AD70C444-DCB5-6082-CABE-A24A3E73D2F9}"/>
              </a:ext>
            </a:extLst>
          </p:cNvPr>
          <p:cNvSpPr txBox="1">
            <a:spLocks noGrp="1"/>
          </p:cNvSpPr>
          <p:nvPr>
            <p:ph type="body" idx="1"/>
          </p:nvPr>
        </p:nvSpPr>
        <p:spPr>
          <a:xfrm>
            <a:off x="311700" y="1152475"/>
            <a:ext cx="4100400" cy="427013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08108"/>
              <a:buNone/>
            </a:pPr>
            <a:r>
              <a:rPr lang="en-US" dirty="0"/>
              <a:t>Cumulative data relating to the number of deaths per season</a:t>
            </a:r>
            <a:r>
              <a:rPr lang="en-US" baseline="30000" dirty="0"/>
              <a:t>1</a:t>
            </a:r>
            <a:r>
              <a:rPr lang="en-US" dirty="0"/>
              <a:t>, show a clear </a:t>
            </a:r>
            <a:r>
              <a:rPr lang="en-US" dirty="0">
                <a:solidFill>
                  <a:schemeClr val="tx1"/>
                </a:solidFill>
                <a:highlight>
                  <a:srgbClr val="FF0000"/>
                </a:highlight>
              </a:rPr>
              <a:t>increase in deaths in the winter months</a:t>
            </a:r>
            <a:r>
              <a:rPr lang="en-US" dirty="0"/>
              <a:t>, approximately 4-5 times compared to the other months.</a:t>
            </a:r>
          </a:p>
          <a:p>
            <a:pPr marL="0" lvl="0" indent="0" algn="l" rtl="0">
              <a:lnSpc>
                <a:spcPct val="115000"/>
              </a:lnSpc>
              <a:spcBef>
                <a:spcPts val="1200"/>
              </a:spcBef>
              <a:spcAft>
                <a:spcPts val="1200"/>
              </a:spcAft>
              <a:buSzPct val="108108"/>
              <a:buNone/>
            </a:pPr>
            <a:r>
              <a:rPr lang="en-US" dirty="0"/>
              <a:t>Again I used CTE (Common Table Expression) to pull data from the </a:t>
            </a:r>
            <a:r>
              <a:rPr lang="en-US" dirty="0" err="1">
                <a:solidFill>
                  <a:srgbClr val="FFFF00"/>
                </a:solidFill>
              </a:rPr>
              <a:t>deaths_abroad</a:t>
            </a:r>
            <a:r>
              <a:rPr lang="en-US" dirty="0">
                <a:solidFill>
                  <a:srgbClr val="FFFF00"/>
                </a:solidFill>
              </a:rPr>
              <a:t> </a:t>
            </a:r>
            <a:r>
              <a:rPr lang="en-US" dirty="0"/>
              <a:t>and </a:t>
            </a:r>
            <a:r>
              <a:rPr lang="en-US" dirty="0">
                <a:solidFill>
                  <a:srgbClr val="FFFF00"/>
                </a:solidFill>
              </a:rPr>
              <a:t>warnings tables </a:t>
            </a:r>
            <a:r>
              <a:rPr lang="en-US" dirty="0"/>
              <a:t>in </a:t>
            </a:r>
            <a:r>
              <a:rPr lang="en-US" dirty="0">
                <a:solidFill>
                  <a:srgbClr val="FFFF00"/>
                </a:solidFill>
              </a:rPr>
              <a:t>d1 </a:t>
            </a:r>
            <a:r>
              <a:rPr lang="en-US" dirty="0"/>
              <a:t>and </a:t>
            </a:r>
            <a:r>
              <a:rPr lang="en-US" dirty="0">
                <a:solidFill>
                  <a:srgbClr val="FFFF00"/>
                </a:solidFill>
              </a:rPr>
              <a:t>w1</a:t>
            </a:r>
            <a:r>
              <a:rPr lang="en-US" dirty="0"/>
              <a:t>, then aggregating each table by season and finally merging the two tables into a unique table.</a:t>
            </a:r>
          </a:p>
          <a:p>
            <a:pPr marL="0" indent="0">
              <a:spcBef>
                <a:spcPts val="1200"/>
              </a:spcBef>
              <a:spcAft>
                <a:spcPts val="1200"/>
              </a:spcAft>
              <a:buSzPct val="108108"/>
              <a:buNone/>
            </a:pPr>
            <a:r>
              <a:rPr lang="en-US" sz="1100" baseline="30000" dirty="0"/>
              <a:t>1</a:t>
            </a:r>
            <a:r>
              <a:rPr lang="en-US" sz="1100" i="1" dirty="0"/>
              <a:t>Season are described according to boreal hemisphere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5420"/>
              <a:buNone/>
            </a:pPr>
            <a:r>
              <a:rPr lang="en"/>
              <a:t>Query 7 - Causes of death</a:t>
            </a:r>
            <a:endParaRPr sz="2888"/>
          </a:p>
        </p:txBody>
      </p:sp>
      <p:sp>
        <p:nvSpPr>
          <p:cNvPr id="294" name="Google Shape;294;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pic>
        <p:nvPicPr>
          <p:cNvPr id="295" name="Google Shape;295;p24"/>
          <p:cNvPicPr preferRelativeResize="0"/>
          <p:nvPr/>
        </p:nvPicPr>
        <p:blipFill rotWithShape="1">
          <a:blip r:embed="rId3">
            <a:alphaModFix/>
          </a:blip>
          <a:srcRect/>
          <a:stretch/>
        </p:blipFill>
        <p:spPr>
          <a:xfrm>
            <a:off x="5144238" y="4080913"/>
            <a:ext cx="3600450" cy="600075"/>
          </a:xfrm>
          <a:prstGeom prst="rect">
            <a:avLst/>
          </a:prstGeom>
          <a:noFill/>
          <a:ln>
            <a:noFill/>
          </a:ln>
        </p:spPr>
      </p:pic>
      <p:pic>
        <p:nvPicPr>
          <p:cNvPr id="296" name="Google Shape;296;p24"/>
          <p:cNvPicPr preferRelativeResize="0"/>
          <p:nvPr/>
        </p:nvPicPr>
        <p:blipFill rotWithShape="1">
          <a:blip r:embed="rId4">
            <a:alphaModFix/>
          </a:blip>
          <a:srcRect/>
          <a:stretch/>
        </p:blipFill>
        <p:spPr>
          <a:xfrm>
            <a:off x="5705450" y="445025"/>
            <a:ext cx="2478017" cy="3358484"/>
          </a:xfrm>
          <a:prstGeom prst="rect">
            <a:avLst/>
          </a:prstGeom>
          <a:noFill/>
          <a:ln>
            <a:noFill/>
          </a:ln>
        </p:spPr>
      </p:pic>
      <p:sp>
        <p:nvSpPr>
          <p:cNvPr id="297" name="Google Shape;297;p24"/>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dirty="0"/>
              <a:t>Based on the data collected, the most common cause of death is homicide,</a:t>
            </a:r>
            <a:r>
              <a:rPr lang="en" dirty="0">
                <a:solidFill>
                  <a:srgbClr val="FF0000"/>
                </a:solidFill>
              </a:rPr>
              <a:t> </a:t>
            </a:r>
            <a:r>
              <a:rPr lang="en" dirty="0"/>
              <a:t>while as regards fatal accidents with vehicles, the most dangerous means is the </a:t>
            </a:r>
            <a:r>
              <a:rPr lang="en" dirty="0">
                <a:solidFill>
                  <a:srgbClr val="FF0000"/>
                </a:solidFill>
              </a:rPr>
              <a:t>automobile </a:t>
            </a:r>
            <a:r>
              <a:rPr lang="en" dirty="0"/>
              <a:t>.</a:t>
            </a:r>
            <a:endParaRPr dirty="0"/>
          </a:p>
          <a:p>
            <a:pPr marL="0" lvl="0" indent="0" algn="l" rtl="0">
              <a:lnSpc>
                <a:spcPct val="115000"/>
              </a:lnSpc>
              <a:spcBef>
                <a:spcPts val="1200"/>
              </a:spcBef>
              <a:spcAft>
                <a:spcPts val="1200"/>
              </a:spcAft>
              <a:buSzPts val="1800"/>
              <a:buNone/>
            </a:pPr>
            <a:r>
              <a:rPr lang="en" dirty="0"/>
              <a:t>A non-negligible number of deaths are attributed to suicides.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buSzPct val="125031"/>
            </a:pPr>
            <a:r>
              <a:rPr lang="it-IT" dirty="0"/>
              <a:t>Query 8 </a:t>
            </a:r>
            <a:r>
              <a:rPr lang="it-IT" sz="3100" dirty="0"/>
              <a:t>- </a:t>
            </a:r>
            <a:r>
              <a:rPr lang="en-US" sz="2700" dirty="0"/>
              <a:t>Comparison terrorism - warnings by country</a:t>
            </a:r>
            <a:r>
              <a:rPr lang="en" sz="2700" dirty="0"/>
              <a:t> </a:t>
            </a:r>
            <a:r>
              <a:rPr lang="it-IT" sz="2700" dirty="0"/>
              <a:t>1/2</a:t>
            </a:r>
            <a:endParaRPr lang="it-IT" sz="2666" dirty="0"/>
          </a:p>
        </p:txBody>
      </p:sp>
      <p:sp>
        <p:nvSpPr>
          <p:cNvPr id="303" name="Google Shape;303;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sp>
        <p:nvSpPr>
          <p:cNvPr id="304" name="Google Shape;304;p25"/>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The phenomenon of terrorism has been at the center of the international debate for more than 20 years. Including all the countries of the world, Afghanistan is found to be the country with the highest terrorist risk with </a:t>
            </a:r>
            <a:r>
              <a:rPr lang="en" dirty="0">
                <a:solidFill>
                  <a:schemeClr val="tx1"/>
                </a:solidFill>
                <a:highlight>
                  <a:srgbClr val="FF0000"/>
                </a:highlight>
              </a:rPr>
              <a:t>73 terrorist acts out of 107 recorded.</a:t>
            </a:r>
            <a:endParaRPr dirty="0">
              <a:solidFill>
                <a:schemeClr val="tx1"/>
              </a:solidFill>
              <a:highlight>
                <a:srgbClr val="FF0000"/>
              </a:highlight>
            </a:endParaRPr>
          </a:p>
        </p:txBody>
      </p:sp>
      <p:pic>
        <p:nvPicPr>
          <p:cNvPr id="305" name="Google Shape;305;p25"/>
          <p:cNvPicPr preferRelativeResize="0"/>
          <p:nvPr/>
        </p:nvPicPr>
        <p:blipFill rotWithShape="1">
          <a:blip r:embed="rId3">
            <a:alphaModFix/>
          </a:blip>
          <a:srcRect/>
          <a:stretch/>
        </p:blipFill>
        <p:spPr>
          <a:xfrm>
            <a:off x="4790299" y="1308250"/>
            <a:ext cx="3699950" cy="3260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p2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sp>
        <p:nvSpPr>
          <p:cNvPr id="312" name="Google Shape;312;p26"/>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Again I used CTE (Common Table Expression) to extract data from the </a:t>
            </a:r>
            <a:r>
              <a:rPr lang="en" dirty="0">
                <a:solidFill>
                  <a:srgbClr val="FFFF00"/>
                </a:solidFill>
              </a:rPr>
              <a:t>deaths_abroad </a:t>
            </a:r>
            <a:r>
              <a:rPr lang="en" dirty="0"/>
              <a:t>and </a:t>
            </a:r>
            <a:r>
              <a:rPr lang="en" dirty="0">
                <a:solidFill>
                  <a:srgbClr val="FFFF00"/>
                </a:solidFill>
              </a:rPr>
              <a:t>warnings tables,</a:t>
            </a:r>
            <a:r>
              <a:rPr lang="en" dirty="0"/>
              <a:t> filtering the results for the cause of death of interest, aggregating each table by country and finally merging the two tables.</a:t>
            </a:r>
            <a:endParaRPr dirty="0">
              <a:solidFill>
                <a:srgbClr val="FF0000"/>
              </a:solidFill>
            </a:endParaRPr>
          </a:p>
        </p:txBody>
      </p:sp>
      <p:pic>
        <p:nvPicPr>
          <p:cNvPr id="313" name="Google Shape;313;p26"/>
          <p:cNvPicPr preferRelativeResize="0"/>
          <p:nvPr/>
        </p:nvPicPr>
        <p:blipFill rotWithShape="1">
          <a:blip r:embed="rId3">
            <a:alphaModFix/>
          </a:blip>
          <a:srcRect/>
          <a:stretch/>
        </p:blipFill>
        <p:spPr>
          <a:xfrm>
            <a:off x="4463550" y="1322525"/>
            <a:ext cx="4026710" cy="3358485"/>
          </a:xfrm>
          <a:prstGeom prst="rect">
            <a:avLst/>
          </a:prstGeom>
          <a:noFill/>
          <a:ln>
            <a:noFill/>
          </a:ln>
        </p:spPr>
      </p:pic>
      <p:sp>
        <p:nvSpPr>
          <p:cNvPr id="5" name="Google Shape;302;p25">
            <a:extLst>
              <a:ext uri="{FF2B5EF4-FFF2-40B4-BE49-F238E27FC236}">
                <a16:creationId xmlns:a16="http://schemas.microsoft.com/office/drawing/2014/main" id="{CF3B6BEC-BA3E-3F26-2D19-DACC409EB56C}"/>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buSzPct val="125031"/>
            </a:pPr>
            <a:r>
              <a:rPr lang="it-IT" dirty="0"/>
              <a:t>Query 8 </a:t>
            </a:r>
            <a:r>
              <a:rPr lang="it-IT" sz="3100" dirty="0"/>
              <a:t>- </a:t>
            </a:r>
            <a:r>
              <a:rPr lang="en-US" sz="2700" dirty="0"/>
              <a:t>Comparison terrorism - warnings by country</a:t>
            </a:r>
            <a:r>
              <a:rPr lang="en" sz="2700" dirty="0"/>
              <a:t> </a:t>
            </a:r>
            <a:r>
              <a:rPr lang="it-IT" sz="2700" dirty="0"/>
              <a:t>2/2</a:t>
            </a:r>
            <a:endParaRPr lang="it-IT" sz="2666"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dirty="0"/>
              <a:t>Query 9 – </a:t>
            </a:r>
            <a:r>
              <a:rPr lang="en" sz="2444" dirty="0"/>
              <a:t>Comparison terrorism - warnings by season 1/3</a:t>
            </a:r>
            <a:endParaRPr sz="2444" dirty="0"/>
          </a:p>
        </p:txBody>
      </p:sp>
      <p:sp>
        <p:nvSpPr>
          <p:cNvPr id="319" name="Google Shape;319;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27</a:t>
            </a:fld>
            <a:endParaRPr/>
          </a:p>
        </p:txBody>
      </p:sp>
      <p:sp>
        <p:nvSpPr>
          <p:cNvPr id="320" name="Google Shape;320;p27"/>
          <p:cNvSpPr txBox="1">
            <a:spLocks noGrp="1"/>
          </p:cNvSpPr>
          <p:nvPr>
            <p:ph type="body" idx="1"/>
          </p:nvPr>
        </p:nvSpPr>
        <p:spPr>
          <a:xfrm>
            <a:off x="311700" y="1152474"/>
            <a:ext cx="4100400" cy="3991025"/>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dirty="0"/>
              <a:t>In this query, the data related to deaths from terrorist acts were aggregated according to the season with the aim of detecting trends. In the light of the results, </a:t>
            </a:r>
            <a:r>
              <a:rPr lang="en" dirty="0">
                <a:solidFill>
                  <a:schemeClr val="tx1"/>
                </a:solidFill>
                <a:highlight>
                  <a:srgbClr val="FF0000"/>
                </a:highlight>
              </a:rPr>
              <a:t>no significant trends seem to emerge</a:t>
            </a:r>
            <a:r>
              <a:rPr lang="en" dirty="0">
                <a:solidFill>
                  <a:srgbClr val="FF0000"/>
                </a:solidFill>
              </a:rPr>
              <a:t> </a:t>
            </a:r>
            <a:r>
              <a:rPr lang="en" dirty="0"/>
              <a:t>although a higher number of terrorist acts is observed in the summer than in the winter.</a:t>
            </a:r>
            <a:endParaRPr dirty="0"/>
          </a:p>
          <a:p>
            <a:pPr marL="0" lvl="0" indent="0" algn="l" rtl="0">
              <a:lnSpc>
                <a:spcPct val="115000"/>
              </a:lnSpc>
              <a:spcBef>
                <a:spcPts val="1200"/>
              </a:spcBef>
              <a:spcAft>
                <a:spcPts val="1200"/>
              </a:spcAft>
              <a:buSzPts val="1800"/>
              <a:buNone/>
            </a:pPr>
            <a:r>
              <a:rPr lang="en" dirty="0"/>
              <a:t>From a structural point of view, this query is completely superimposable on query n.6</a:t>
            </a:r>
          </a:p>
          <a:p>
            <a:pPr marL="0" lvl="0" indent="0" algn="l" rtl="0">
              <a:lnSpc>
                <a:spcPct val="115000"/>
              </a:lnSpc>
              <a:spcBef>
                <a:spcPts val="1200"/>
              </a:spcBef>
              <a:spcAft>
                <a:spcPts val="1200"/>
              </a:spcAft>
              <a:buSzPts val="1800"/>
              <a:buNone/>
            </a:pPr>
            <a:endParaRPr lang="it-IT" dirty="0"/>
          </a:p>
        </p:txBody>
      </p:sp>
      <p:pic>
        <p:nvPicPr>
          <p:cNvPr id="321" name="Google Shape;321;p27"/>
          <p:cNvPicPr preferRelativeResize="0"/>
          <p:nvPr/>
        </p:nvPicPr>
        <p:blipFill rotWithShape="1">
          <a:blip r:embed="rId3">
            <a:alphaModFix/>
          </a:blip>
          <a:srcRect/>
          <a:stretch/>
        </p:blipFill>
        <p:spPr>
          <a:xfrm>
            <a:off x="5303775" y="1438475"/>
            <a:ext cx="3248025" cy="971550"/>
          </a:xfrm>
          <a:prstGeom prst="rect">
            <a:avLst/>
          </a:prstGeom>
          <a:noFill/>
          <a:ln>
            <a:noFill/>
          </a:ln>
        </p:spPr>
      </p:pic>
      <p:pic>
        <p:nvPicPr>
          <p:cNvPr id="322" name="Google Shape;322;p27"/>
          <p:cNvPicPr preferRelativeResize="0"/>
          <p:nvPr/>
        </p:nvPicPr>
        <p:blipFill rotWithShape="1">
          <a:blip r:embed="rId4">
            <a:alphaModFix/>
          </a:blip>
          <a:srcRect/>
          <a:stretch/>
        </p:blipFill>
        <p:spPr>
          <a:xfrm>
            <a:off x="5207975" y="2571750"/>
            <a:ext cx="3343828" cy="242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dirty="0"/>
              <a:t>Query 9 – </a:t>
            </a:r>
            <a:r>
              <a:rPr lang="en" sz="2444" dirty="0"/>
              <a:t>Comparison terrorism- warnings by season 2/3</a:t>
            </a:r>
            <a:endParaRPr sz="2444" dirty="0"/>
          </a:p>
        </p:txBody>
      </p:sp>
      <p:sp>
        <p:nvSpPr>
          <p:cNvPr id="328" name="Google Shape;328;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pic>
        <p:nvPicPr>
          <p:cNvPr id="330" name="Google Shape;330;p28"/>
          <p:cNvPicPr preferRelativeResize="0"/>
          <p:nvPr/>
        </p:nvPicPr>
        <p:blipFill rotWithShape="1">
          <a:blip r:embed="rId3">
            <a:alphaModFix/>
          </a:blip>
          <a:srcRect/>
          <a:stretch/>
        </p:blipFill>
        <p:spPr>
          <a:xfrm>
            <a:off x="5303775" y="1438475"/>
            <a:ext cx="3248025" cy="971550"/>
          </a:xfrm>
          <a:prstGeom prst="rect">
            <a:avLst/>
          </a:prstGeom>
          <a:noFill/>
          <a:ln>
            <a:noFill/>
          </a:ln>
        </p:spPr>
      </p:pic>
      <p:pic>
        <p:nvPicPr>
          <p:cNvPr id="331" name="Google Shape;331;p28"/>
          <p:cNvPicPr preferRelativeResize="0"/>
          <p:nvPr/>
        </p:nvPicPr>
        <p:blipFill rotWithShape="1">
          <a:blip r:embed="rId4">
            <a:alphaModFix/>
          </a:blip>
          <a:srcRect/>
          <a:stretch/>
        </p:blipFill>
        <p:spPr>
          <a:xfrm>
            <a:off x="5153025" y="2571750"/>
            <a:ext cx="3398769" cy="2428675"/>
          </a:xfrm>
          <a:prstGeom prst="rect">
            <a:avLst/>
          </a:prstGeom>
          <a:noFill/>
          <a:ln>
            <a:noFill/>
          </a:ln>
        </p:spPr>
      </p:pic>
      <p:sp>
        <p:nvSpPr>
          <p:cNvPr id="6" name="Google Shape;320;p27">
            <a:extLst>
              <a:ext uri="{FF2B5EF4-FFF2-40B4-BE49-F238E27FC236}">
                <a16:creationId xmlns:a16="http://schemas.microsoft.com/office/drawing/2014/main" id="{989AC3C1-403A-61DD-2B1D-E5AE70E05D6E}"/>
              </a:ext>
            </a:extLst>
          </p:cNvPr>
          <p:cNvSpPr txBox="1">
            <a:spLocks noGrp="1"/>
          </p:cNvSpPr>
          <p:nvPr>
            <p:ph type="body" idx="1"/>
          </p:nvPr>
        </p:nvSpPr>
        <p:spPr>
          <a:xfrm>
            <a:off x="311700" y="1152474"/>
            <a:ext cx="4100400" cy="3991025"/>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dirty="0"/>
              <a:t>In this query, the data related to deaths from terrorist acts were aggregated according to the season with the aim of detecting trends. In the light of the results, </a:t>
            </a:r>
            <a:r>
              <a:rPr lang="en" dirty="0">
                <a:solidFill>
                  <a:schemeClr val="tx1"/>
                </a:solidFill>
                <a:highlight>
                  <a:srgbClr val="FF0000"/>
                </a:highlight>
              </a:rPr>
              <a:t>no significant trends seem to emerge</a:t>
            </a:r>
            <a:r>
              <a:rPr lang="en" dirty="0">
                <a:solidFill>
                  <a:srgbClr val="FF0000"/>
                </a:solidFill>
              </a:rPr>
              <a:t> </a:t>
            </a:r>
            <a:r>
              <a:rPr lang="en" dirty="0"/>
              <a:t>although a higher number of terrorist acts is observed in the summer than in the winter.</a:t>
            </a:r>
            <a:endParaRPr dirty="0"/>
          </a:p>
          <a:p>
            <a:pPr marL="0" lvl="0" indent="0" algn="l" rtl="0">
              <a:lnSpc>
                <a:spcPct val="115000"/>
              </a:lnSpc>
              <a:spcBef>
                <a:spcPts val="1200"/>
              </a:spcBef>
              <a:spcAft>
                <a:spcPts val="1200"/>
              </a:spcAft>
              <a:buSzPts val="1800"/>
              <a:buNone/>
            </a:pPr>
            <a:r>
              <a:rPr lang="en" dirty="0"/>
              <a:t>From a structural point of view, this query is completely superimposable on query n.6</a:t>
            </a:r>
          </a:p>
          <a:p>
            <a:pPr marL="0" lvl="0" indent="0" algn="l" rtl="0">
              <a:lnSpc>
                <a:spcPct val="115000"/>
              </a:lnSpc>
              <a:spcBef>
                <a:spcPts val="1200"/>
              </a:spcBef>
              <a:spcAft>
                <a:spcPts val="1200"/>
              </a:spcAft>
              <a:buSzPts val="1800"/>
              <a:buNone/>
            </a:pPr>
            <a:endParaRPr lang="it-IT"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dirty="0"/>
              <a:t>Query 9 – </a:t>
            </a:r>
            <a:r>
              <a:rPr lang="en" sz="2444" dirty="0"/>
              <a:t>Comparison terrorism- warnings by season 3/3</a:t>
            </a:r>
            <a:endParaRPr sz="2444" dirty="0"/>
          </a:p>
        </p:txBody>
      </p:sp>
      <p:sp>
        <p:nvSpPr>
          <p:cNvPr id="337" name="Google Shape;337;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pic>
        <p:nvPicPr>
          <p:cNvPr id="339" name="Google Shape;339;p29"/>
          <p:cNvPicPr preferRelativeResize="0"/>
          <p:nvPr/>
        </p:nvPicPr>
        <p:blipFill rotWithShape="1">
          <a:blip r:embed="rId3">
            <a:alphaModFix/>
          </a:blip>
          <a:srcRect/>
          <a:stretch/>
        </p:blipFill>
        <p:spPr>
          <a:xfrm>
            <a:off x="5303775" y="1438475"/>
            <a:ext cx="3248025" cy="971550"/>
          </a:xfrm>
          <a:prstGeom prst="rect">
            <a:avLst/>
          </a:prstGeom>
          <a:noFill/>
          <a:ln>
            <a:noFill/>
          </a:ln>
        </p:spPr>
      </p:pic>
      <p:pic>
        <p:nvPicPr>
          <p:cNvPr id="340" name="Google Shape;340;p29"/>
          <p:cNvPicPr preferRelativeResize="0"/>
          <p:nvPr/>
        </p:nvPicPr>
        <p:blipFill rotWithShape="1">
          <a:blip r:embed="rId4">
            <a:alphaModFix/>
          </a:blip>
          <a:srcRect/>
          <a:stretch/>
        </p:blipFill>
        <p:spPr>
          <a:xfrm>
            <a:off x="4974525" y="2629500"/>
            <a:ext cx="3906525" cy="1514775"/>
          </a:xfrm>
          <a:prstGeom prst="rect">
            <a:avLst/>
          </a:prstGeom>
          <a:noFill/>
          <a:ln>
            <a:noFill/>
          </a:ln>
        </p:spPr>
      </p:pic>
      <p:sp>
        <p:nvSpPr>
          <p:cNvPr id="5" name="Google Shape;320;p27">
            <a:extLst>
              <a:ext uri="{FF2B5EF4-FFF2-40B4-BE49-F238E27FC236}">
                <a16:creationId xmlns:a16="http://schemas.microsoft.com/office/drawing/2014/main" id="{5226024F-0096-00DB-6DEC-63D9315F5712}"/>
              </a:ext>
            </a:extLst>
          </p:cNvPr>
          <p:cNvSpPr txBox="1">
            <a:spLocks noGrp="1"/>
          </p:cNvSpPr>
          <p:nvPr>
            <p:ph type="body" idx="1"/>
          </p:nvPr>
        </p:nvSpPr>
        <p:spPr>
          <a:xfrm>
            <a:off x="311700" y="1152474"/>
            <a:ext cx="4100400" cy="3991025"/>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dirty="0"/>
              <a:t>In this query, the data related to deaths from terrorist acts were aggregated according to the season with the aim of detecting trends. In the light of the results, </a:t>
            </a:r>
            <a:r>
              <a:rPr lang="en" dirty="0">
                <a:solidFill>
                  <a:schemeClr val="tx1"/>
                </a:solidFill>
                <a:highlight>
                  <a:srgbClr val="FF0000"/>
                </a:highlight>
              </a:rPr>
              <a:t>no significant trends seem to emerge</a:t>
            </a:r>
            <a:r>
              <a:rPr lang="en" dirty="0">
                <a:solidFill>
                  <a:srgbClr val="FF0000"/>
                </a:solidFill>
              </a:rPr>
              <a:t> </a:t>
            </a:r>
            <a:r>
              <a:rPr lang="en" dirty="0"/>
              <a:t>although a higher number of terrorist acts is observed in the summer than in the winter.</a:t>
            </a:r>
            <a:endParaRPr dirty="0"/>
          </a:p>
          <a:p>
            <a:pPr marL="0" lvl="0" indent="0" algn="l" rtl="0">
              <a:lnSpc>
                <a:spcPct val="115000"/>
              </a:lnSpc>
              <a:spcBef>
                <a:spcPts val="1200"/>
              </a:spcBef>
              <a:spcAft>
                <a:spcPts val="1200"/>
              </a:spcAft>
              <a:buSzPts val="1800"/>
              <a:buNone/>
            </a:pPr>
            <a:r>
              <a:rPr lang="en" dirty="0"/>
              <a:t>From a structural point of view, this query is completely superimposable on query n.6</a:t>
            </a:r>
          </a:p>
          <a:p>
            <a:pPr marL="0" lvl="0" indent="0" algn="l" rtl="0">
              <a:lnSpc>
                <a:spcPct val="115000"/>
              </a:lnSpc>
              <a:spcBef>
                <a:spcPts val="1200"/>
              </a:spcBef>
              <a:spcAft>
                <a:spcPts val="1200"/>
              </a:spcAft>
              <a:buSzPts val="1800"/>
              <a:buNone/>
            </a:pP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p:nvPr/>
        </p:nvSpPr>
        <p:spPr>
          <a:xfrm>
            <a:off x="6529400" y="2792207"/>
            <a:ext cx="2169900" cy="1389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
          <p:cNvSpPr/>
          <p:nvPr/>
        </p:nvSpPr>
        <p:spPr>
          <a:xfrm>
            <a:off x="6529400" y="523499"/>
            <a:ext cx="2169900" cy="1389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a:t>
            </a:r>
            <a:endParaRPr/>
          </a:p>
        </p:txBody>
      </p:sp>
      <p:sp>
        <p:nvSpPr>
          <p:cNvPr id="80" name="Google Shape;80;p3"/>
          <p:cNvSpPr txBox="1">
            <a:spLocks noGrp="1"/>
          </p:cNvSpPr>
          <p:nvPr>
            <p:ph type="body" idx="1"/>
          </p:nvPr>
        </p:nvSpPr>
        <p:spPr>
          <a:xfrm>
            <a:off x="311700" y="1152475"/>
            <a:ext cx="5088900" cy="3922200"/>
          </a:xfrm>
          <a:prstGeom prst="rect">
            <a:avLst/>
          </a:prstGeom>
          <a:noFill/>
          <a:ln>
            <a:noFill/>
          </a:ln>
        </p:spPr>
        <p:txBody>
          <a:bodyPr spcFirstLastPara="1" wrap="square" lIns="91425" tIns="91425" rIns="91425" bIns="91425" anchor="t" anchorCtr="0">
            <a:normAutofit fontScale="85000" lnSpcReduction="10000"/>
          </a:bodyPr>
          <a:lstStyle/>
          <a:p>
            <a:pPr marL="457200" lvl="0" indent="-334327" algn="l" rtl="0">
              <a:lnSpc>
                <a:spcPct val="115000"/>
              </a:lnSpc>
              <a:spcBef>
                <a:spcPts val="0"/>
              </a:spcBef>
              <a:spcAft>
                <a:spcPts val="0"/>
              </a:spcAft>
              <a:buSzPct val="100000"/>
              <a:buChar char="●"/>
            </a:pPr>
            <a:r>
              <a:rPr lang="en" dirty="0"/>
              <a:t>The </a:t>
            </a:r>
            <a:r>
              <a:rPr lang="en" u="sng" dirty="0">
                <a:solidFill>
                  <a:schemeClr val="hlink"/>
                </a:solidFill>
                <a:hlinkClick r:id="rId3"/>
              </a:rPr>
              <a:t>starting data </a:t>
            </a:r>
            <a:r>
              <a:rPr lang="en" dirty="0"/>
              <a:t>are organized in 13 tables</a:t>
            </a:r>
            <a:r>
              <a:rPr lang="en" baseline="30000" dirty="0"/>
              <a:t>1</a:t>
            </a:r>
            <a:r>
              <a:rPr lang="en" dirty="0"/>
              <a:t> in </a:t>
            </a:r>
            <a:r>
              <a:rPr lang="en" u="sng" dirty="0"/>
              <a:t>csv format </a:t>
            </a:r>
            <a:r>
              <a:rPr lang="en" dirty="0"/>
              <a:t>without particular descriptions</a:t>
            </a:r>
            <a:endParaRPr dirty="0"/>
          </a:p>
          <a:p>
            <a:pPr marL="457200" lvl="0" indent="-334327" algn="l" rtl="0">
              <a:lnSpc>
                <a:spcPct val="115000"/>
              </a:lnSpc>
              <a:spcBef>
                <a:spcPts val="0"/>
              </a:spcBef>
              <a:spcAft>
                <a:spcPts val="0"/>
              </a:spcAft>
              <a:buSzPct val="100000"/>
              <a:buChar char="●"/>
            </a:pPr>
            <a:r>
              <a:rPr lang="en" dirty="0"/>
              <a:t>I explored the 13 tables separately, formulated hypotheses about the content of the various fields and how they could be related to each other</a:t>
            </a:r>
            <a:endParaRPr dirty="0"/>
          </a:p>
          <a:p>
            <a:pPr marL="457200" lvl="0" indent="-334327" algn="l" rtl="0">
              <a:lnSpc>
                <a:spcPct val="115000"/>
              </a:lnSpc>
              <a:spcBef>
                <a:spcPts val="0"/>
              </a:spcBef>
              <a:spcAft>
                <a:spcPts val="0"/>
              </a:spcAft>
              <a:buSzPct val="100000"/>
              <a:buChar char="●"/>
            </a:pPr>
            <a:r>
              <a:rPr lang="en" dirty="0"/>
              <a:t>I chose to use </a:t>
            </a:r>
            <a:r>
              <a:rPr lang="en" u="sng" dirty="0"/>
              <a:t>PostgreSQL DBMS </a:t>
            </a:r>
            <a:r>
              <a:rPr lang="en" dirty="0"/>
              <a:t>and the freeware </a:t>
            </a:r>
            <a:r>
              <a:rPr lang="en" u="sng" dirty="0"/>
              <a:t>DBeaver client</a:t>
            </a:r>
            <a:endParaRPr u="sng" dirty="0"/>
          </a:p>
          <a:p>
            <a:pPr marL="457200" lvl="0" indent="-334327" algn="l" rtl="0">
              <a:lnSpc>
                <a:spcPct val="115000"/>
              </a:lnSpc>
              <a:spcBef>
                <a:spcPts val="0"/>
              </a:spcBef>
              <a:spcAft>
                <a:spcPts val="0"/>
              </a:spcAft>
              <a:buSzPct val="100000"/>
              <a:buChar char="●"/>
            </a:pPr>
            <a:r>
              <a:rPr lang="en" dirty="0"/>
              <a:t>After creating the database and importing all the 13 tables, I performed Data Cleaning on each of them</a:t>
            </a:r>
            <a:endParaRPr dirty="0"/>
          </a:p>
          <a:p>
            <a:pPr marL="457200" lvl="0" indent="-334327" algn="l" rtl="0">
              <a:lnSpc>
                <a:spcPct val="115000"/>
              </a:lnSpc>
              <a:spcBef>
                <a:spcPts val="0"/>
              </a:spcBef>
              <a:spcAft>
                <a:spcPts val="0"/>
              </a:spcAft>
              <a:buSzPct val="100000"/>
              <a:buChar char="●"/>
            </a:pPr>
            <a:r>
              <a:rPr lang="en" dirty="0"/>
              <a:t>I’m presenting the work divided by tables, even if it was often necessary to go back to the tables after having cleaned others</a:t>
            </a:r>
            <a:endParaRPr dirty="0"/>
          </a:p>
          <a:p>
            <a:pPr marL="0" lvl="0" indent="0" algn="l" rtl="0">
              <a:lnSpc>
                <a:spcPct val="115000"/>
              </a:lnSpc>
              <a:spcBef>
                <a:spcPts val="1200"/>
              </a:spcBef>
              <a:spcAft>
                <a:spcPts val="1200"/>
              </a:spcAft>
              <a:buSzPct val="165054"/>
              <a:buNone/>
            </a:pPr>
            <a:r>
              <a:rPr lang="en" sz="1400" baseline="30000" dirty="0"/>
              <a:t>1</a:t>
            </a:r>
            <a:r>
              <a:rPr lang="en" sz="1283" i="1" dirty="0"/>
              <a:t>Table 13 is the second half of the </a:t>
            </a:r>
            <a:r>
              <a:rPr lang="en" sz="1283" i="1" dirty="0">
                <a:solidFill>
                  <a:srgbClr val="FFFF00"/>
                </a:solidFill>
              </a:rPr>
              <a:t>btsorginus table </a:t>
            </a:r>
            <a:r>
              <a:rPr lang="en" sz="1283" i="1" dirty="0"/>
              <a:t>and DBeaver automatically joined it</a:t>
            </a:r>
            <a:endParaRPr sz="1283" i="1" dirty="0"/>
          </a:p>
        </p:txBody>
      </p:sp>
      <p:sp>
        <p:nvSpPr>
          <p:cNvPr id="81" name="Google Shape;81;p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82" name="Google Shape;82;p3"/>
          <p:cNvPicPr preferRelativeResize="0"/>
          <p:nvPr/>
        </p:nvPicPr>
        <p:blipFill rotWithShape="1">
          <a:blip r:embed="rId4">
            <a:alphaModFix/>
          </a:blip>
          <a:srcRect/>
          <a:stretch/>
        </p:blipFill>
        <p:spPr>
          <a:xfrm>
            <a:off x="6685373" y="445025"/>
            <a:ext cx="1857880" cy="1546867"/>
          </a:xfrm>
          <a:prstGeom prst="rect">
            <a:avLst/>
          </a:prstGeom>
          <a:noFill/>
          <a:ln>
            <a:noFill/>
          </a:ln>
        </p:spPr>
      </p:pic>
      <p:pic>
        <p:nvPicPr>
          <p:cNvPr id="83" name="Google Shape;83;p3"/>
          <p:cNvPicPr preferRelativeResize="0"/>
          <p:nvPr/>
        </p:nvPicPr>
        <p:blipFill rotWithShape="1">
          <a:blip r:embed="rId5">
            <a:alphaModFix/>
          </a:blip>
          <a:srcRect/>
          <a:stretch/>
        </p:blipFill>
        <p:spPr>
          <a:xfrm>
            <a:off x="6633019" y="3168323"/>
            <a:ext cx="1962587" cy="72683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87582"/>
              <a:buNone/>
            </a:pPr>
            <a:r>
              <a:rPr lang="en" sz="2700" dirty="0"/>
              <a:t>Query 10 – </a:t>
            </a:r>
            <a:r>
              <a:rPr lang="en" sz="2400" dirty="0"/>
              <a:t>Multiple comparison in the historical series 1/2</a:t>
            </a:r>
            <a:endParaRPr sz="2400" dirty="0"/>
          </a:p>
        </p:txBody>
      </p:sp>
      <p:sp>
        <p:nvSpPr>
          <p:cNvPr id="346" name="Google Shape;346;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30</a:t>
            </a:fld>
            <a:endParaRPr/>
          </a:p>
        </p:txBody>
      </p:sp>
      <p:pic>
        <p:nvPicPr>
          <p:cNvPr id="347" name="Google Shape;347;p30"/>
          <p:cNvPicPr preferRelativeResize="0"/>
          <p:nvPr/>
        </p:nvPicPr>
        <p:blipFill rotWithShape="1">
          <a:blip r:embed="rId3">
            <a:alphaModFix/>
          </a:blip>
          <a:srcRect/>
          <a:stretch/>
        </p:blipFill>
        <p:spPr>
          <a:xfrm>
            <a:off x="5190725" y="1214848"/>
            <a:ext cx="3755475" cy="1510525"/>
          </a:xfrm>
          <a:prstGeom prst="rect">
            <a:avLst/>
          </a:prstGeom>
          <a:noFill/>
          <a:ln>
            <a:noFill/>
          </a:ln>
        </p:spPr>
      </p:pic>
      <p:sp>
        <p:nvSpPr>
          <p:cNvPr id="348" name="Google Shape;348;p30"/>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08108"/>
              <a:buNone/>
            </a:pPr>
            <a:r>
              <a:rPr lang="en" dirty="0"/>
              <a:t>In this query, the data related to deaths from terrorist acts, warnings and passengers were aggregated according to the year of the event with the aim of detecting trends. In the light of the results</a:t>
            </a:r>
            <a:r>
              <a:rPr lang="en" dirty="0">
                <a:solidFill>
                  <a:schemeClr val="tx1"/>
                </a:solidFill>
              </a:rPr>
              <a:t>, </a:t>
            </a:r>
            <a:r>
              <a:rPr lang="en" dirty="0">
                <a:solidFill>
                  <a:schemeClr val="tx1"/>
                </a:solidFill>
                <a:highlight>
                  <a:srgbClr val="FF0000"/>
                </a:highlight>
              </a:rPr>
              <a:t>a correlation between the three parameters</a:t>
            </a:r>
            <a:r>
              <a:rPr lang="en" dirty="0">
                <a:solidFill>
                  <a:srgbClr val="FF0000"/>
                </a:solidFill>
              </a:rPr>
              <a:t> </a:t>
            </a:r>
            <a:r>
              <a:rPr lang="en" dirty="0"/>
              <a:t>or an evident trend in each of the three parameters does not seem to emerge.</a:t>
            </a:r>
            <a:endParaRPr dirty="0"/>
          </a:p>
          <a:p>
            <a:pPr marL="0" lvl="0" indent="0" algn="l" rtl="0">
              <a:lnSpc>
                <a:spcPct val="115000"/>
              </a:lnSpc>
              <a:spcBef>
                <a:spcPts val="1200"/>
              </a:spcBef>
              <a:spcAft>
                <a:spcPts val="1200"/>
              </a:spcAft>
              <a:buSzPct val="108108"/>
              <a:buNone/>
            </a:pPr>
            <a:r>
              <a:rPr lang="en" dirty="0"/>
              <a:t>From a structural point of view, also this query is completely superimposable on query n.8</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87582"/>
              <a:buNone/>
            </a:pPr>
            <a:r>
              <a:rPr lang="en" sz="2700" dirty="0"/>
              <a:t>Query 10 – </a:t>
            </a:r>
            <a:r>
              <a:rPr lang="en" sz="2400" dirty="0"/>
              <a:t>Multiple comparison in the historical series 2/2</a:t>
            </a:r>
            <a:endParaRPr sz="2400" dirty="0"/>
          </a:p>
        </p:txBody>
      </p:sp>
      <p:sp>
        <p:nvSpPr>
          <p:cNvPr id="354" name="Google Shape;354;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31</a:t>
            </a:fld>
            <a:endParaRPr/>
          </a:p>
        </p:txBody>
      </p:sp>
      <p:pic>
        <p:nvPicPr>
          <p:cNvPr id="355" name="Google Shape;355;p31"/>
          <p:cNvPicPr preferRelativeResize="0"/>
          <p:nvPr/>
        </p:nvPicPr>
        <p:blipFill rotWithShape="1">
          <a:blip r:embed="rId3">
            <a:alphaModFix/>
          </a:blip>
          <a:srcRect/>
          <a:stretch/>
        </p:blipFill>
        <p:spPr>
          <a:xfrm>
            <a:off x="4396750" y="1487150"/>
            <a:ext cx="4435550" cy="2896000"/>
          </a:xfrm>
          <a:prstGeom prst="rect">
            <a:avLst/>
          </a:prstGeom>
          <a:noFill/>
          <a:ln>
            <a:noFill/>
          </a:ln>
        </p:spPr>
      </p:pic>
      <p:sp>
        <p:nvSpPr>
          <p:cNvPr id="4" name="Google Shape;348;p30">
            <a:extLst>
              <a:ext uri="{FF2B5EF4-FFF2-40B4-BE49-F238E27FC236}">
                <a16:creationId xmlns:a16="http://schemas.microsoft.com/office/drawing/2014/main" id="{01821A5C-312E-CA00-C0CB-B6AFE27AF805}"/>
              </a:ext>
            </a:extLst>
          </p:cNvPr>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08108"/>
              <a:buNone/>
            </a:pPr>
            <a:r>
              <a:rPr lang="en" dirty="0"/>
              <a:t>In this query, the data related to deaths from terrorist acts, warnings and passengers were aggregated according to the year of the event with the aim of detecting trends. In the light of the results</a:t>
            </a:r>
            <a:r>
              <a:rPr lang="en" dirty="0">
                <a:solidFill>
                  <a:schemeClr val="tx1"/>
                </a:solidFill>
              </a:rPr>
              <a:t>, </a:t>
            </a:r>
            <a:r>
              <a:rPr lang="en" dirty="0">
                <a:solidFill>
                  <a:schemeClr val="tx1"/>
                </a:solidFill>
                <a:highlight>
                  <a:srgbClr val="FF0000"/>
                </a:highlight>
              </a:rPr>
              <a:t>a correlation between the three parameters</a:t>
            </a:r>
            <a:r>
              <a:rPr lang="en" dirty="0">
                <a:solidFill>
                  <a:srgbClr val="FF0000"/>
                </a:solidFill>
              </a:rPr>
              <a:t> </a:t>
            </a:r>
            <a:r>
              <a:rPr lang="en" dirty="0"/>
              <a:t>or an evident trend in each of the three parameters does not seem to emerge.</a:t>
            </a:r>
            <a:endParaRPr dirty="0"/>
          </a:p>
          <a:p>
            <a:pPr marL="0" lvl="0" indent="0" algn="l" rtl="0">
              <a:lnSpc>
                <a:spcPct val="115000"/>
              </a:lnSpc>
              <a:spcBef>
                <a:spcPts val="1200"/>
              </a:spcBef>
              <a:spcAft>
                <a:spcPts val="1200"/>
              </a:spcAft>
              <a:buSzPct val="108108"/>
              <a:buNone/>
            </a:pPr>
            <a:r>
              <a:rPr lang="en" dirty="0"/>
              <a:t>From a structural point of view, also this query is completely superimposable on query n.8</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Conclusions</a:t>
            </a:r>
            <a:endParaRPr/>
          </a:p>
        </p:txBody>
      </p:sp>
      <p:sp>
        <p:nvSpPr>
          <p:cNvPr id="362" name="Google Shape;362;p32"/>
          <p:cNvSpPr txBox="1">
            <a:spLocks noGrp="1"/>
          </p:cNvSpPr>
          <p:nvPr>
            <p:ph type="body" idx="1"/>
          </p:nvPr>
        </p:nvSpPr>
        <p:spPr>
          <a:xfrm>
            <a:off x="311700" y="1152475"/>
            <a:ext cx="60393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ts val="1800"/>
              <a:buChar char="●"/>
            </a:pPr>
            <a:r>
              <a:rPr lang="en-US" dirty="0"/>
              <a:t>The most dangerous country is Thailand</a:t>
            </a:r>
          </a:p>
          <a:p>
            <a:pPr marL="457200" lvl="0" indent="-342900" algn="l" rtl="0">
              <a:lnSpc>
                <a:spcPct val="115000"/>
              </a:lnSpc>
              <a:spcBef>
                <a:spcPts val="0"/>
              </a:spcBef>
              <a:spcAft>
                <a:spcPts val="0"/>
              </a:spcAft>
              <a:buSzPts val="1800"/>
              <a:buChar char="●"/>
            </a:pPr>
            <a:r>
              <a:rPr lang="en-US" dirty="0"/>
              <a:t>African and Asian countries are both among the safest and most dangerous</a:t>
            </a:r>
          </a:p>
          <a:p>
            <a:pPr marL="457200" lvl="0" indent="-342900" algn="l" rtl="0">
              <a:lnSpc>
                <a:spcPct val="115000"/>
              </a:lnSpc>
              <a:spcBef>
                <a:spcPts val="0"/>
              </a:spcBef>
              <a:spcAft>
                <a:spcPts val="0"/>
              </a:spcAft>
              <a:buSzPts val="1800"/>
              <a:buChar char="●"/>
            </a:pPr>
            <a:r>
              <a:rPr lang="en-US" dirty="0"/>
              <a:t>Homicide and vehicle accidents are the first causes of death, but suicide is unexpectedly the third</a:t>
            </a:r>
          </a:p>
          <a:p>
            <a:pPr marL="457200" lvl="0" indent="-342900" algn="l" rtl="0">
              <a:lnSpc>
                <a:spcPct val="115000"/>
              </a:lnSpc>
              <a:spcBef>
                <a:spcPts val="0"/>
              </a:spcBef>
              <a:spcAft>
                <a:spcPts val="0"/>
              </a:spcAft>
              <a:buSzPts val="1800"/>
              <a:buChar char="●"/>
            </a:pPr>
            <a:r>
              <a:rPr lang="en-US" dirty="0"/>
              <a:t>The most dangerous time to travel is from the end of December to the end of March</a:t>
            </a:r>
          </a:p>
          <a:p>
            <a:pPr marL="457200" lvl="0" indent="-342900" algn="l" rtl="0">
              <a:lnSpc>
                <a:spcPct val="115000"/>
              </a:lnSpc>
              <a:spcBef>
                <a:spcPts val="0"/>
              </a:spcBef>
              <a:spcAft>
                <a:spcPts val="0"/>
              </a:spcAft>
              <a:buSzPts val="1800"/>
              <a:buChar char="●"/>
            </a:pPr>
            <a:r>
              <a:rPr lang="en-US" dirty="0"/>
              <a:t>DOS warnings don't always represent the most dangerous countries</a:t>
            </a:r>
          </a:p>
          <a:p>
            <a:pPr marL="457200" lvl="0" indent="-342900" algn="l" rtl="0">
              <a:lnSpc>
                <a:spcPct val="115000"/>
              </a:lnSpc>
              <a:spcBef>
                <a:spcPts val="0"/>
              </a:spcBef>
              <a:spcAft>
                <a:spcPts val="0"/>
              </a:spcAft>
              <a:buSzPts val="1800"/>
              <a:buChar char="●"/>
            </a:pPr>
            <a:r>
              <a:rPr lang="en-US" dirty="0"/>
              <a:t>Afghanistan is the country at highest terrorist risk</a:t>
            </a:r>
          </a:p>
          <a:p>
            <a:pPr marL="457200" lvl="0" indent="-342900" algn="l" rtl="0">
              <a:lnSpc>
                <a:spcPct val="115000"/>
              </a:lnSpc>
              <a:spcBef>
                <a:spcPts val="0"/>
              </a:spcBef>
              <a:spcAft>
                <a:spcPts val="0"/>
              </a:spcAft>
              <a:buSzPts val="1800"/>
              <a:buChar char="●"/>
            </a:pPr>
            <a:r>
              <a:rPr lang="en-US" dirty="0"/>
              <a:t>There is no evidence of increasing risk of terrorism in the years 2008-2016</a:t>
            </a:r>
            <a:endParaRPr dirty="0"/>
          </a:p>
        </p:txBody>
      </p:sp>
      <p:pic>
        <p:nvPicPr>
          <p:cNvPr id="363" name="Google Shape;363;p32"/>
          <p:cNvPicPr preferRelativeResize="0"/>
          <p:nvPr/>
        </p:nvPicPr>
        <p:blipFill rotWithShape="1">
          <a:blip r:embed="rId3">
            <a:alphaModFix/>
          </a:blip>
          <a:srcRect/>
          <a:stretch/>
        </p:blipFill>
        <p:spPr>
          <a:xfrm>
            <a:off x="6629025" y="725551"/>
            <a:ext cx="1846200" cy="1846200"/>
          </a:xfrm>
          <a:prstGeom prst="rect">
            <a:avLst/>
          </a:prstGeom>
          <a:noFill/>
          <a:ln>
            <a:noFill/>
          </a:ln>
        </p:spPr>
      </p:pic>
      <p:pic>
        <p:nvPicPr>
          <p:cNvPr id="364" name="Google Shape;364;p32"/>
          <p:cNvPicPr preferRelativeResize="0"/>
          <p:nvPr/>
        </p:nvPicPr>
        <p:blipFill rotWithShape="1">
          <a:blip r:embed="rId4">
            <a:alphaModFix/>
          </a:blip>
          <a:srcRect/>
          <a:stretch/>
        </p:blipFill>
        <p:spPr>
          <a:xfrm>
            <a:off x="6798375" y="2873650"/>
            <a:ext cx="1507505" cy="1375185"/>
          </a:xfrm>
          <a:prstGeom prst="rect">
            <a:avLst/>
          </a:prstGeom>
          <a:noFill/>
          <a:ln>
            <a:noFill/>
          </a:ln>
        </p:spPr>
      </p:pic>
      <p:pic>
        <p:nvPicPr>
          <p:cNvPr id="365" name="Google Shape;365;p32"/>
          <p:cNvPicPr preferRelativeResize="0"/>
          <p:nvPr/>
        </p:nvPicPr>
        <p:blipFill rotWithShape="1">
          <a:blip r:embed="rId5">
            <a:alphaModFix/>
          </a:blip>
          <a:srcRect l="37248" t="53476"/>
          <a:stretch/>
        </p:blipFill>
        <p:spPr>
          <a:xfrm>
            <a:off x="7619698" y="3628160"/>
            <a:ext cx="1159402" cy="1291714"/>
          </a:xfrm>
          <a:prstGeom prst="rect">
            <a:avLst/>
          </a:prstGeom>
          <a:noFill/>
          <a:ln>
            <a:noFill/>
          </a:ln>
        </p:spPr>
      </p:pic>
      <p:sp>
        <p:nvSpPr>
          <p:cNvPr id="366" name="Google Shape;366;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Conclusions</a:t>
            </a:r>
            <a:endParaRPr/>
          </a:p>
        </p:txBody>
      </p:sp>
      <p:sp>
        <p:nvSpPr>
          <p:cNvPr id="362" name="Google Shape;362;p32"/>
          <p:cNvSpPr txBox="1">
            <a:spLocks noGrp="1"/>
          </p:cNvSpPr>
          <p:nvPr>
            <p:ph type="body" idx="1"/>
          </p:nvPr>
        </p:nvSpPr>
        <p:spPr>
          <a:xfrm>
            <a:off x="311700" y="1152475"/>
            <a:ext cx="60393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This project can be considered a starting point for subsequent analyzes and meta-analyses to be carried out with statistical methods using Python libraries</a:t>
            </a:r>
            <a:endParaRPr dirty="0"/>
          </a:p>
          <a:p>
            <a:pPr marL="457200" lvl="0" indent="-342900" algn="l" rtl="0">
              <a:lnSpc>
                <a:spcPct val="115000"/>
              </a:lnSpc>
              <a:spcBef>
                <a:spcPts val="0"/>
              </a:spcBef>
              <a:spcAft>
                <a:spcPts val="0"/>
              </a:spcAft>
              <a:buSzPts val="1800"/>
              <a:buChar char="●"/>
            </a:pPr>
            <a:r>
              <a:rPr lang="en" dirty="0"/>
              <a:t>The results lend themselves to a graphical representation (e.g. Tableau or Power BI) that goes beyond the aim of the current project</a:t>
            </a:r>
          </a:p>
          <a:p>
            <a:pPr marL="457200" lvl="0" indent="-342900" algn="l" rtl="0">
              <a:lnSpc>
                <a:spcPct val="115000"/>
              </a:lnSpc>
              <a:spcBef>
                <a:spcPts val="0"/>
              </a:spcBef>
              <a:spcAft>
                <a:spcPts val="0"/>
              </a:spcAft>
              <a:buSzPts val="1800"/>
              <a:buChar char="●"/>
            </a:pPr>
            <a:r>
              <a:rPr lang="en" dirty="0"/>
              <a:t>The SQL code of this project is available on my </a:t>
            </a:r>
            <a:r>
              <a:rPr lang="en" dirty="0">
                <a:hlinkClick r:id="rId3"/>
              </a:rPr>
              <a:t>GitHub repository</a:t>
            </a:r>
            <a:r>
              <a:rPr lang="en" dirty="0"/>
              <a:t>.</a:t>
            </a:r>
            <a:endParaRPr dirty="0"/>
          </a:p>
        </p:txBody>
      </p:sp>
      <p:pic>
        <p:nvPicPr>
          <p:cNvPr id="363" name="Google Shape;363;p32"/>
          <p:cNvPicPr preferRelativeResize="0"/>
          <p:nvPr/>
        </p:nvPicPr>
        <p:blipFill rotWithShape="1">
          <a:blip r:embed="rId4">
            <a:alphaModFix/>
          </a:blip>
          <a:srcRect/>
          <a:stretch/>
        </p:blipFill>
        <p:spPr>
          <a:xfrm>
            <a:off x="6629025" y="725551"/>
            <a:ext cx="1846200" cy="1846200"/>
          </a:xfrm>
          <a:prstGeom prst="rect">
            <a:avLst/>
          </a:prstGeom>
          <a:noFill/>
          <a:ln>
            <a:noFill/>
          </a:ln>
        </p:spPr>
      </p:pic>
      <p:pic>
        <p:nvPicPr>
          <p:cNvPr id="364" name="Google Shape;364;p32"/>
          <p:cNvPicPr preferRelativeResize="0"/>
          <p:nvPr/>
        </p:nvPicPr>
        <p:blipFill rotWithShape="1">
          <a:blip r:embed="rId5">
            <a:alphaModFix/>
          </a:blip>
          <a:srcRect/>
          <a:stretch/>
        </p:blipFill>
        <p:spPr>
          <a:xfrm>
            <a:off x="6798375" y="2873650"/>
            <a:ext cx="1507505" cy="1375185"/>
          </a:xfrm>
          <a:prstGeom prst="rect">
            <a:avLst/>
          </a:prstGeom>
          <a:noFill/>
          <a:ln>
            <a:noFill/>
          </a:ln>
        </p:spPr>
      </p:pic>
      <p:pic>
        <p:nvPicPr>
          <p:cNvPr id="365" name="Google Shape;365;p32"/>
          <p:cNvPicPr preferRelativeResize="0"/>
          <p:nvPr/>
        </p:nvPicPr>
        <p:blipFill rotWithShape="1">
          <a:blip r:embed="rId6">
            <a:alphaModFix/>
          </a:blip>
          <a:srcRect l="37248" t="53476"/>
          <a:stretch/>
        </p:blipFill>
        <p:spPr>
          <a:xfrm>
            <a:off x="7619698" y="3628160"/>
            <a:ext cx="1159402" cy="1291714"/>
          </a:xfrm>
          <a:prstGeom prst="rect">
            <a:avLst/>
          </a:prstGeom>
          <a:noFill/>
          <a:ln>
            <a:noFill/>
          </a:ln>
        </p:spPr>
      </p:pic>
      <p:sp>
        <p:nvSpPr>
          <p:cNvPr id="366" name="Google Shape;366;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33</a:t>
            </a:fld>
            <a:endParaRPr/>
          </a:p>
        </p:txBody>
      </p:sp>
    </p:spTree>
    <p:extLst>
      <p:ext uri="{BB962C8B-B14F-4D97-AF65-F5344CB8AC3E}">
        <p14:creationId xmlns:p14="http://schemas.microsoft.com/office/powerpoint/2010/main" val="280102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Initial tables</a:t>
            </a:r>
            <a:endParaRPr/>
          </a:p>
        </p:txBody>
      </p:sp>
      <p:pic>
        <p:nvPicPr>
          <p:cNvPr id="89" name="Google Shape;89;p4"/>
          <p:cNvPicPr preferRelativeResize="0"/>
          <p:nvPr/>
        </p:nvPicPr>
        <p:blipFill rotWithShape="1">
          <a:blip r:embed="rId3">
            <a:alphaModFix/>
          </a:blip>
          <a:srcRect/>
          <a:stretch/>
        </p:blipFill>
        <p:spPr>
          <a:xfrm>
            <a:off x="1653200" y="1017713"/>
            <a:ext cx="5837575" cy="3731525"/>
          </a:xfrm>
          <a:prstGeom prst="rect">
            <a:avLst/>
          </a:prstGeom>
          <a:noFill/>
          <a:ln>
            <a:noFill/>
          </a:ln>
        </p:spPr>
      </p:pic>
      <p:sp>
        <p:nvSpPr>
          <p:cNvPr id="90" name="Google Shape;90;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Data Cleaning</a:t>
            </a:r>
            <a:endParaRPr/>
          </a:p>
        </p:txBody>
      </p:sp>
      <p:sp>
        <p:nvSpPr>
          <p:cNvPr id="97" name="Google Shape;97;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Table#1 - countries</a:t>
            </a:r>
            <a:endParaRPr/>
          </a:p>
        </p:txBody>
      </p:sp>
      <p:sp>
        <p:nvSpPr>
          <p:cNvPr id="103" name="Google Shape;103;p6"/>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a:t>
            </a:r>
            <a:r>
              <a:rPr lang="en">
                <a:solidFill>
                  <a:srgbClr val="FFFF00"/>
                </a:solidFill>
              </a:rPr>
              <a:t>countries table </a:t>
            </a:r>
            <a:r>
              <a:rPr lang="en"/>
              <a:t>contains the list of current nations with the related identification codes. The non-significant fields have been removed and two countries present in other tables have been integrated. At the end </a:t>
            </a:r>
            <a:r>
              <a:rPr lang="en" i="1"/>
              <a:t>country_id </a:t>
            </a:r>
            <a:r>
              <a:rPr lang="en"/>
              <a:t>field has been set as a primary key.</a:t>
            </a:r>
            <a:endParaRPr/>
          </a:p>
        </p:txBody>
      </p:sp>
      <p:pic>
        <p:nvPicPr>
          <p:cNvPr id="104" name="Google Shape;104;p6"/>
          <p:cNvPicPr preferRelativeResize="0"/>
          <p:nvPr/>
        </p:nvPicPr>
        <p:blipFill rotWithShape="1">
          <a:blip r:embed="rId3">
            <a:alphaModFix/>
          </a:blip>
          <a:srcRect/>
          <a:stretch/>
        </p:blipFill>
        <p:spPr>
          <a:xfrm>
            <a:off x="7278650" y="3693463"/>
            <a:ext cx="787203" cy="794700"/>
          </a:xfrm>
          <a:prstGeom prst="rect">
            <a:avLst/>
          </a:prstGeom>
          <a:noFill/>
          <a:ln>
            <a:noFill/>
          </a:ln>
        </p:spPr>
      </p:pic>
      <p:pic>
        <p:nvPicPr>
          <p:cNvPr id="105" name="Google Shape;105;p6"/>
          <p:cNvPicPr preferRelativeResize="0"/>
          <p:nvPr/>
        </p:nvPicPr>
        <p:blipFill rotWithShape="1">
          <a:blip r:embed="rId4">
            <a:alphaModFix/>
          </a:blip>
          <a:srcRect l="5183" t="5523" r="7103" b="6246"/>
          <a:stretch/>
        </p:blipFill>
        <p:spPr>
          <a:xfrm>
            <a:off x="4896900" y="3347050"/>
            <a:ext cx="1019175" cy="1487525"/>
          </a:xfrm>
          <a:prstGeom prst="rect">
            <a:avLst/>
          </a:prstGeom>
          <a:noFill/>
          <a:ln>
            <a:noFill/>
          </a:ln>
        </p:spPr>
      </p:pic>
      <p:cxnSp>
        <p:nvCxnSpPr>
          <p:cNvPr id="106" name="Google Shape;106;p6"/>
          <p:cNvCxnSpPr>
            <a:stCxn id="105" idx="3"/>
            <a:endCxn id="104" idx="1"/>
          </p:cNvCxnSpPr>
          <p:nvPr/>
        </p:nvCxnSpPr>
        <p:spPr>
          <a:xfrm>
            <a:off x="5916075" y="4090813"/>
            <a:ext cx="1362600" cy="0"/>
          </a:xfrm>
          <a:prstGeom prst="straightConnector1">
            <a:avLst/>
          </a:prstGeom>
          <a:noFill/>
          <a:ln w="38100" cap="flat" cmpd="sng">
            <a:solidFill>
              <a:schemeClr val="dk1"/>
            </a:solidFill>
            <a:prstDash val="solid"/>
            <a:round/>
            <a:headEnd type="none" w="sm" len="sm"/>
            <a:tailEnd type="triangle" w="med" len="med"/>
          </a:ln>
        </p:spPr>
      </p:cxnSp>
      <p:sp>
        <p:nvSpPr>
          <p:cNvPr id="107" name="Google Shape;107;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108" name="Google Shape;108;p6"/>
          <p:cNvPicPr preferRelativeResize="0"/>
          <p:nvPr/>
        </p:nvPicPr>
        <p:blipFill rotWithShape="1">
          <a:blip r:embed="rId5">
            <a:alphaModFix/>
          </a:blip>
          <a:srcRect/>
          <a:stretch/>
        </p:blipFill>
        <p:spPr>
          <a:xfrm>
            <a:off x="4830900" y="1152475"/>
            <a:ext cx="4049050" cy="202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Table#2 flights</a:t>
            </a:r>
            <a:endParaRPr/>
          </a:p>
        </p:txBody>
      </p:sp>
      <p:sp>
        <p:nvSpPr>
          <p:cNvPr id="114" name="Google Shape;114;p7"/>
          <p:cNvSpPr txBox="1">
            <a:spLocks noGrp="1"/>
          </p:cNvSpPr>
          <p:nvPr>
            <p:ph type="body" idx="1"/>
          </p:nvPr>
        </p:nvSpPr>
        <p:spPr>
          <a:xfrm>
            <a:off x="311700" y="1152475"/>
            <a:ext cx="37311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08108"/>
              <a:buNone/>
            </a:pPr>
            <a:r>
              <a:rPr lang="en"/>
              <a:t>The </a:t>
            </a:r>
            <a:r>
              <a:rPr lang="en">
                <a:solidFill>
                  <a:srgbClr val="FFFF00"/>
                </a:solidFill>
              </a:rPr>
              <a:t>flights table </a:t>
            </a:r>
            <a:r>
              <a:rPr lang="en"/>
              <a:t>contains the register of flights departing from the USA in the period considered. Each flight is uniquely identified by a progressive number, the number of passengers, the country of destination and the date of the flight.</a:t>
            </a:r>
            <a:endParaRPr/>
          </a:p>
          <a:p>
            <a:pPr marL="0" lvl="0" indent="0" algn="l" rtl="0">
              <a:lnSpc>
                <a:spcPct val="115000"/>
              </a:lnSpc>
              <a:spcBef>
                <a:spcPts val="1200"/>
              </a:spcBef>
              <a:spcAft>
                <a:spcPts val="1200"/>
              </a:spcAft>
              <a:buSzPct val="108108"/>
              <a:buNone/>
            </a:pPr>
            <a:r>
              <a:rPr lang="en"/>
              <a:t>Here I intervened by renaming the important fields for easy reading, eliminating non-essential fields and converting the date into date format. The </a:t>
            </a:r>
            <a:r>
              <a:rPr lang="en" i="1"/>
              <a:t>country_id </a:t>
            </a:r>
            <a:r>
              <a:rPr lang="en"/>
              <a:t>field is foreign key from </a:t>
            </a:r>
            <a:r>
              <a:rPr lang="en">
                <a:solidFill>
                  <a:srgbClr val="FFFF00"/>
                </a:solidFill>
              </a:rPr>
              <a:t>countries.</a:t>
            </a:r>
            <a:r>
              <a:rPr lang="en"/>
              <a:t> </a:t>
            </a:r>
            <a:endParaRPr/>
          </a:p>
        </p:txBody>
      </p:sp>
      <p:pic>
        <p:nvPicPr>
          <p:cNvPr id="115" name="Google Shape;115;p7"/>
          <p:cNvPicPr preferRelativeResize="0"/>
          <p:nvPr/>
        </p:nvPicPr>
        <p:blipFill rotWithShape="1">
          <a:blip r:embed="rId3">
            <a:alphaModFix/>
          </a:blip>
          <a:srcRect/>
          <a:stretch/>
        </p:blipFill>
        <p:spPr>
          <a:xfrm>
            <a:off x="4176375" y="370075"/>
            <a:ext cx="4492825" cy="2863479"/>
          </a:xfrm>
          <a:prstGeom prst="rect">
            <a:avLst/>
          </a:prstGeom>
          <a:noFill/>
          <a:ln>
            <a:noFill/>
          </a:ln>
        </p:spPr>
      </p:pic>
      <p:pic>
        <p:nvPicPr>
          <p:cNvPr id="116" name="Google Shape;116;p7"/>
          <p:cNvPicPr preferRelativeResize="0"/>
          <p:nvPr/>
        </p:nvPicPr>
        <p:blipFill rotWithShape="1">
          <a:blip r:embed="rId4">
            <a:alphaModFix/>
          </a:blip>
          <a:srcRect/>
          <a:stretch/>
        </p:blipFill>
        <p:spPr>
          <a:xfrm>
            <a:off x="7021788" y="3707888"/>
            <a:ext cx="942975" cy="1009650"/>
          </a:xfrm>
          <a:prstGeom prst="rect">
            <a:avLst/>
          </a:prstGeom>
          <a:noFill/>
          <a:ln>
            <a:noFill/>
          </a:ln>
        </p:spPr>
      </p:pic>
      <p:pic>
        <p:nvPicPr>
          <p:cNvPr id="117" name="Google Shape;117;p7"/>
          <p:cNvPicPr preferRelativeResize="0"/>
          <p:nvPr/>
        </p:nvPicPr>
        <p:blipFill rotWithShape="1">
          <a:blip r:embed="rId5">
            <a:alphaModFix/>
          </a:blip>
          <a:srcRect/>
          <a:stretch/>
        </p:blipFill>
        <p:spPr>
          <a:xfrm>
            <a:off x="5051338" y="3360213"/>
            <a:ext cx="962025" cy="1704975"/>
          </a:xfrm>
          <a:prstGeom prst="rect">
            <a:avLst/>
          </a:prstGeom>
          <a:noFill/>
          <a:ln>
            <a:noFill/>
          </a:ln>
        </p:spPr>
      </p:pic>
      <p:cxnSp>
        <p:nvCxnSpPr>
          <p:cNvPr id="118" name="Google Shape;118;p7"/>
          <p:cNvCxnSpPr>
            <a:stCxn id="117" idx="3"/>
            <a:endCxn id="116" idx="1"/>
          </p:cNvCxnSpPr>
          <p:nvPr/>
        </p:nvCxnSpPr>
        <p:spPr>
          <a:xfrm>
            <a:off x="6013363" y="4212701"/>
            <a:ext cx="1008300" cy="0"/>
          </a:xfrm>
          <a:prstGeom prst="straightConnector1">
            <a:avLst/>
          </a:prstGeom>
          <a:noFill/>
          <a:ln w="38100" cap="flat" cmpd="sng">
            <a:solidFill>
              <a:schemeClr val="dk1"/>
            </a:solidFill>
            <a:prstDash val="solid"/>
            <a:round/>
            <a:headEnd type="none" w="sm" len="sm"/>
            <a:tailEnd type="triangle" w="med" len="med"/>
          </a:ln>
        </p:spPr>
      </p:cxnSp>
      <p:sp>
        <p:nvSpPr>
          <p:cNvPr id="119" name="Google Shape;119;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Table#3 warnings-1</a:t>
            </a:r>
            <a:endParaRPr/>
          </a:p>
        </p:txBody>
      </p:sp>
      <p:sp>
        <p:nvSpPr>
          <p:cNvPr id="125" name="Google Shape;125;p8"/>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The </a:t>
            </a:r>
            <a:r>
              <a:rPr lang="en">
                <a:solidFill>
                  <a:srgbClr val="FFFF00"/>
                </a:solidFill>
              </a:rPr>
              <a:t>warnings table </a:t>
            </a:r>
            <a:r>
              <a:rPr lang="en"/>
              <a:t>contains the register of DOS warnings with issue date and country to which it refers.</a:t>
            </a:r>
            <a:endParaRPr/>
          </a:p>
          <a:p>
            <a:pPr marL="0" lvl="0" indent="0" algn="l" rtl="0">
              <a:lnSpc>
                <a:spcPct val="115000"/>
              </a:lnSpc>
              <a:spcBef>
                <a:spcPts val="1200"/>
              </a:spcBef>
              <a:spcAft>
                <a:spcPts val="1200"/>
              </a:spcAft>
              <a:buSzPts val="1800"/>
              <a:buNone/>
            </a:pPr>
            <a:r>
              <a:rPr lang="en"/>
              <a:t>Here I intervened by creating a progressive number of the notice, setting keys and removing non-essential fields.</a:t>
            </a:r>
            <a:endParaRPr/>
          </a:p>
        </p:txBody>
      </p:sp>
      <p:pic>
        <p:nvPicPr>
          <p:cNvPr id="126" name="Google Shape;126;p8"/>
          <p:cNvPicPr preferRelativeResize="0"/>
          <p:nvPr/>
        </p:nvPicPr>
        <p:blipFill rotWithShape="1">
          <a:blip r:embed="rId3">
            <a:alphaModFix/>
          </a:blip>
          <a:srcRect/>
          <a:stretch/>
        </p:blipFill>
        <p:spPr>
          <a:xfrm>
            <a:off x="5234200" y="3826775"/>
            <a:ext cx="800100" cy="1171575"/>
          </a:xfrm>
          <a:prstGeom prst="rect">
            <a:avLst/>
          </a:prstGeom>
          <a:noFill/>
          <a:ln>
            <a:noFill/>
          </a:ln>
        </p:spPr>
      </p:pic>
      <p:pic>
        <p:nvPicPr>
          <p:cNvPr id="127" name="Google Shape;127;p8"/>
          <p:cNvPicPr preferRelativeResize="0"/>
          <p:nvPr/>
        </p:nvPicPr>
        <p:blipFill rotWithShape="1">
          <a:blip r:embed="rId4">
            <a:alphaModFix/>
          </a:blip>
          <a:srcRect/>
          <a:stretch/>
        </p:blipFill>
        <p:spPr>
          <a:xfrm>
            <a:off x="7251638" y="3983950"/>
            <a:ext cx="1095375" cy="857250"/>
          </a:xfrm>
          <a:prstGeom prst="rect">
            <a:avLst/>
          </a:prstGeom>
          <a:noFill/>
          <a:ln>
            <a:noFill/>
          </a:ln>
        </p:spPr>
      </p:pic>
      <p:cxnSp>
        <p:nvCxnSpPr>
          <p:cNvPr id="128" name="Google Shape;128;p8"/>
          <p:cNvCxnSpPr>
            <a:stCxn id="126" idx="3"/>
            <a:endCxn id="127" idx="1"/>
          </p:cNvCxnSpPr>
          <p:nvPr/>
        </p:nvCxnSpPr>
        <p:spPr>
          <a:xfrm>
            <a:off x="6034300" y="4412563"/>
            <a:ext cx="1217400" cy="0"/>
          </a:xfrm>
          <a:prstGeom prst="straightConnector1">
            <a:avLst/>
          </a:prstGeom>
          <a:noFill/>
          <a:ln w="38100" cap="flat" cmpd="sng">
            <a:solidFill>
              <a:schemeClr val="dk1"/>
            </a:solidFill>
            <a:prstDash val="solid"/>
            <a:round/>
            <a:headEnd type="none" w="sm" len="sm"/>
            <a:tailEnd type="triangle" w="med" len="med"/>
          </a:ln>
        </p:spPr>
      </p:cxnSp>
      <p:pic>
        <p:nvPicPr>
          <p:cNvPr id="129" name="Google Shape;129;p8"/>
          <p:cNvPicPr preferRelativeResize="0"/>
          <p:nvPr/>
        </p:nvPicPr>
        <p:blipFill rotWithShape="1">
          <a:blip r:embed="rId5">
            <a:alphaModFix/>
          </a:blip>
          <a:srcRect/>
          <a:stretch/>
        </p:blipFill>
        <p:spPr>
          <a:xfrm>
            <a:off x="4414025" y="597425"/>
            <a:ext cx="4351875" cy="2629900"/>
          </a:xfrm>
          <a:prstGeom prst="rect">
            <a:avLst/>
          </a:prstGeom>
          <a:noFill/>
          <a:ln>
            <a:noFill/>
          </a:ln>
        </p:spPr>
      </p:pic>
      <p:sp>
        <p:nvSpPr>
          <p:cNvPr id="130" name="Google Shape;130;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Table#3 warnings-2</a:t>
            </a:r>
            <a:endParaRPr/>
          </a:p>
        </p:txBody>
      </p:sp>
      <p:sp>
        <p:nvSpPr>
          <p:cNvPr id="136" name="Google Shape;136;p9"/>
          <p:cNvSpPr txBox="1">
            <a:spLocks noGrp="1"/>
          </p:cNvSpPr>
          <p:nvPr>
            <p:ph type="body" idx="1"/>
          </p:nvPr>
        </p:nvSpPr>
        <p:spPr>
          <a:xfrm>
            <a:off x="311700" y="1152475"/>
            <a:ext cx="3310800" cy="3416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800"/>
              <a:buNone/>
            </a:pPr>
            <a:r>
              <a:rPr lang="en" sz="1500" dirty="0"/>
              <a:t>I inserted a block of code, also reused for the </a:t>
            </a:r>
            <a:r>
              <a:rPr lang="en" sz="1500" dirty="0">
                <a:solidFill>
                  <a:srgbClr val="FFFF00"/>
                </a:solidFill>
              </a:rPr>
              <a:t>deathpercapita </a:t>
            </a:r>
            <a:r>
              <a:rPr lang="en" sz="1500" dirty="0"/>
              <a:t>and </a:t>
            </a:r>
            <a:r>
              <a:rPr lang="en" sz="1500" dirty="0">
                <a:solidFill>
                  <a:srgbClr val="FFFF00"/>
                </a:solidFill>
              </a:rPr>
              <a:t>travelafterwarning tables,</a:t>
            </a:r>
            <a:r>
              <a:rPr lang="en" sz="1500" dirty="0"/>
              <a:t> which creates the </a:t>
            </a:r>
            <a:r>
              <a:rPr lang="en" sz="1500" i="1" dirty="0"/>
              <a:t>country_id field </a:t>
            </a:r>
            <a:r>
              <a:rPr lang="en" sz="1500" dirty="0"/>
              <a:t>and imports the unique codes from countries with a JOIN, so as to have an identical foreign key in all the tables related to countries.</a:t>
            </a:r>
            <a:endParaRPr sz="1500" dirty="0"/>
          </a:p>
          <a:p>
            <a:pPr marL="0" lvl="0" indent="0" algn="l" rtl="0">
              <a:lnSpc>
                <a:spcPct val="95000"/>
              </a:lnSpc>
              <a:spcBef>
                <a:spcPts val="1200"/>
              </a:spcBef>
              <a:spcAft>
                <a:spcPts val="1200"/>
              </a:spcAft>
              <a:buSzPts val="1800"/>
              <a:buNone/>
            </a:pPr>
            <a:r>
              <a:rPr lang="en" sz="1500" i="1" dirty="0"/>
              <a:t>warning_record, </a:t>
            </a:r>
            <a:r>
              <a:rPr lang="en" sz="1500" dirty="0"/>
              <a:t>has been created and set as the primary key. This made </a:t>
            </a:r>
            <a:r>
              <a:rPr lang="en" sz="1500" i="1" dirty="0"/>
              <a:t>country_name </a:t>
            </a:r>
            <a:r>
              <a:rPr lang="en" sz="1500" dirty="0"/>
              <a:t>non-essential and was dropped, promoting </a:t>
            </a:r>
            <a:r>
              <a:rPr lang="en" sz="1500" i="1" dirty="0"/>
              <a:t>country_id </a:t>
            </a:r>
            <a:r>
              <a:rPr lang="en" sz="1500" dirty="0"/>
              <a:t>to foreign key.</a:t>
            </a:r>
            <a:endParaRPr sz="1500" dirty="0"/>
          </a:p>
        </p:txBody>
      </p:sp>
      <p:pic>
        <p:nvPicPr>
          <p:cNvPr id="137" name="Google Shape;137;p9"/>
          <p:cNvPicPr preferRelativeResize="0"/>
          <p:nvPr/>
        </p:nvPicPr>
        <p:blipFill rotWithShape="1">
          <a:blip r:embed="rId3">
            <a:alphaModFix/>
          </a:blip>
          <a:srcRect/>
          <a:stretch/>
        </p:blipFill>
        <p:spPr>
          <a:xfrm>
            <a:off x="5234200" y="3826775"/>
            <a:ext cx="800100" cy="1171575"/>
          </a:xfrm>
          <a:prstGeom prst="rect">
            <a:avLst/>
          </a:prstGeom>
          <a:noFill/>
          <a:ln>
            <a:noFill/>
          </a:ln>
        </p:spPr>
      </p:pic>
      <p:pic>
        <p:nvPicPr>
          <p:cNvPr id="138" name="Google Shape;138;p9"/>
          <p:cNvPicPr preferRelativeResize="0"/>
          <p:nvPr/>
        </p:nvPicPr>
        <p:blipFill rotWithShape="1">
          <a:blip r:embed="rId4">
            <a:alphaModFix/>
          </a:blip>
          <a:srcRect/>
          <a:stretch/>
        </p:blipFill>
        <p:spPr>
          <a:xfrm>
            <a:off x="7251638" y="3983950"/>
            <a:ext cx="1095375" cy="857250"/>
          </a:xfrm>
          <a:prstGeom prst="rect">
            <a:avLst/>
          </a:prstGeom>
          <a:noFill/>
          <a:ln>
            <a:noFill/>
          </a:ln>
        </p:spPr>
      </p:pic>
      <p:cxnSp>
        <p:nvCxnSpPr>
          <p:cNvPr id="139" name="Google Shape;139;p9"/>
          <p:cNvCxnSpPr>
            <a:stCxn id="137" idx="3"/>
            <a:endCxn id="138" idx="1"/>
          </p:cNvCxnSpPr>
          <p:nvPr/>
        </p:nvCxnSpPr>
        <p:spPr>
          <a:xfrm>
            <a:off x="6034300" y="4412563"/>
            <a:ext cx="1217400" cy="0"/>
          </a:xfrm>
          <a:prstGeom prst="straightConnector1">
            <a:avLst/>
          </a:prstGeom>
          <a:noFill/>
          <a:ln w="38100" cap="flat" cmpd="sng">
            <a:solidFill>
              <a:schemeClr val="dk1"/>
            </a:solidFill>
            <a:prstDash val="solid"/>
            <a:round/>
            <a:headEnd type="none" w="sm" len="sm"/>
            <a:tailEnd type="triangle" w="med" len="med"/>
          </a:ln>
        </p:spPr>
      </p:cxnSp>
      <p:pic>
        <p:nvPicPr>
          <p:cNvPr id="140" name="Google Shape;140;p9"/>
          <p:cNvPicPr preferRelativeResize="0"/>
          <p:nvPr/>
        </p:nvPicPr>
        <p:blipFill rotWithShape="1">
          <a:blip r:embed="rId5">
            <a:alphaModFix/>
          </a:blip>
          <a:srcRect/>
          <a:stretch/>
        </p:blipFill>
        <p:spPr>
          <a:xfrm>
            <a:off x="3622500" y="1170125"/>
            <a:ext cx="5369100" cy="1996005"/>
          </a:xfrm>
          <a:prstGeom prst="rect">
            <a:avLst/>
          </a:prstGeom>
          <a:noFill/>
          <a:ln>
            <a:noFill/>
          </a:ln>
        </p:spPr>
      </p:pic>
      <p:sp>
        <p:nvSpPr>
          <p:cNvPr id="141" name="Google Shape;141;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2094</Words>
  <Application>Microsoft Office PowerPoint</Application>
  <PresentationFormat>Presentazione su schermo (16:9)</PresentationFormat>
  <Paragraphs>150</Paragraphs>
  <Slides>33</Slides>
  <Notes>33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33</vt:i4>
      </vt:variant>
    </vt:vector>
  </HeadingPairs>
  <TitlesOfParts>
    <vt:vector size="38" baseType="lpstr">
      <vt:lpstr>Bree Serif</vt:lpstr>
      <vt:lpstr>Oswald</vt:lpstr>
      <vt:lpstr>Arial</vt:lpstr>
      <vt:lpstr>Average</vt:lpstr>
      <vt:lpstr>Slate</vt:lpstr>
      <vt:lpstr>Project SQL - Travel v.3</vt:lpstr>
      <vt:lpstr>Introduction</vt:lpstr>
      <vt:lpstr>Introduction</vt:lpstr>
      <vt:lpstr>Initial tables</vt:lpstr>
      <vt:lpstr>Data Cleaning</vt:lpstr>
      <vt:lpstr>Table#1 - countries</vt:lpstr>
      <vt:lpstr>Table#2 flights</vt:lpstr>
      <vt:lpstr>Table#3 warnings-1</vt:lpstr>
      <vt:lpstr>Table#3 warnings-2</vt:lpstr>
      <vt:lpstr>Table#3 warnings-3</vt:lpstr>
      <vt:lpstr>Table#4 deaths_abroad</vt:lpstr>
      <vt:lpstr>Removing useless tables</vt:lpstr>
      <vt:lpstr>Data Cleaning diagram</vt:lpstr>
      <vt:lpstr>Data Analysis</vt:lpstr>
      <vt:lpstr>Queries</vt:lpstr>
      <vt:lpstr>Query 1 - Most visited countries</vt:lpstr>
      <vt:lpstr>Query 2 - Most dangerous countries according to DOS</vt:lpstr>
      <vt:lpstr>Query 3 - Most secure countries according to DOS</vt:lpstr>
      <vt:lpstr>Query 4 - Mortality ranking</vt:lpstr>
      <vt:lpstr>Query 5 - Comparison of mortality-warnings by country</vt:lpstr>
      <vt:lpstr>Query 6 - Comparison dead - warnings by season (1/3)</vt:lpstr>
      <vt:lpstr>Query 6 - Comparison dead - warnings by season (2/3)</vt:lpstr>
      <vt:lpstr>Query 6 - Comparison dead - warnings by season (3/3)</vt:lpstr>
      <vt:lpstr>Query 7 - Causes of death</vt:lpstr>
      <vt:lpstr>Query 8 - Comparison terrorism - warnings by country 1/2</vt:lpstr>
      <vt:lpstr>Query 8 - Comparison terrorism - warnings by country 2/2</vt:lpstr>
      <vt:lpstr>Query 9 – Comparison terrorism - warnings by season 1/3</vt:lpstr>
      <vt:lpstr>Query 9 – Comparison terrorism- warnings by season 2/3</vt:lpstr>
      <vt:lpstr>Query 9 – Comparison terrorism- warnings by season 3/3</vt:lpstr>
      <vt:lpstr>Query 10 – Multiple comparison in the historical series 1/2</vt:lpstr>
      <vt:lpstr>Query 10 – Multiple comparison in the historical series 2/2</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 Travel v.2</dc:title>
  <cp:lastModifiedBy>Mirko Rossi</cp:lastModifiedBy>
  <cp:revision>5</cp:revision>
  <dcterms:modified xsi:type="dcterms:W3CDTF">2024-04-17T12:29:00Z</dcterms:modified>
</cp:coreProperties>
</file>