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Bree Serif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BreeSerif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e4fb4b42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e4fb4b42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6a49ced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6a49ced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3cc26be2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3cc26be2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3cc26be2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3cc26be2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3cc26be2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3cc26be2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Bree Serif"/>
              <a:buNone/>
              <a:defRPr>
                <a:latin typeface="Bree Serif"/>
                <a:ea typeface="Bree Serif"/>
                <a:cs typeface="Bree Serif"/>
                <a:sym typeface="Bree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41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700"/>
              <a:buFont typeface="Bree Serif"/>
              <a:buNone/>
              <a:defRPr sz="27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just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Char char="●"/>
              <a:defRPr sz="1500">
                <a:solidFill>
                  <a:srgbClr val="FBFBFB"/>
                </a:solidFill>
              </a:defRPr>
            </a:lvl1pPr>
            <a:lvl2pPr indent="-323850" lvl="1" marL="914400" algn="just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Char char="○"/>
              <a:defRPr sz="1500">
                <a:solidFill>
                  <a:srgbClr val="FBFBFB"/>
                </a:solidFill>
              </a:defRPr>
            </a:lvl2pPr>
            <a:lvl3pPr indent="-323850" lvl="2" marL="1371600" algn="just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Char char="■"/>
              <a:defRPr sz="1500">
                <a:solidFill>
                  <a:srgbClr val="FBFBFB"/>
                </a:solidFill>
              </a:defRPr>
            </a:lvl3pPr>
            <a:lvl4pPr indent="-323850" lvl="3" marL="1828800" algn="just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Char char="●"/>
              <a:defRPr sz="1500">
                <a:solidFill>
                  <a:srgbClr val="FBFBFB"/>
                </a:solidFill>
              </a:defRPr>
            </a:lvl4pPr>
            <a:lvl5pPr indent="-323850" lvl="4" marL="2286000" algn="just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Char char="○"/>
              <a:defRPr sz="1500">
                <a:solidFill>
                  <a:srgbClr val="FBFBFB"/>
                </a:solidFill>
              </a:defRPr>
            </a:lvl5pPr>
            <a:lvl6pPr indent="-323850" lvl="5" marL="2743200" algn="just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Char char="■"/>
              <a:defRPr sz="1500">
                <a:solidFill>
                  <a:srgbClr val="FBFBFB"/>
                </a:solidFill>
              </a:defRPr>
            </a:lvl6pPr>
            <a:lvl7pPr indent="-323850" lvl="6" marL="3200400" algn="just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Char char="●"/>
              <a:defRPr sz="1500">
                <a:solidFill>
                  <a:srgbClr val="FBFBFB"/>
                </a:solidFill>
              </a:defRPr>
            </a:lvl7pPr>
            <a:lvl8pPr indent="-323850" lvl="7" marL="3657600" algn="just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Char char="○"/>
              <a:defRPr sz="1500">
                <a:solidFill>
                  <a:srgbClr val="FBFBFB"/>
                </a:solidFill>
              </a:defRPr>
            </a:lvl8pPr>
            <a:lvl9pPr indent="-323850" lvl="8" marL="4114800" algn="just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Char char="■"/>
              <a:defRPr sz="1500">
                <a:solidFill>
                  <a:srgbClr val="FBFBFB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cience.org/doi/10.1126/science.aaq0216" TargetMode="External"/><Relationship Id="rId4" Type="http://schemas.openxmlformats.org/officeDocument/2006/relationships/hyperlink" Target="https://ourworldindata.org/grapher/food-emissions-production-supply-chain" TargetMode="External"/><Relationship Id="rId5" Type="http://schemas.openxmlformats.org/officeDocument/2006/relationships/hyperlink" Target="https://public.tableau.com/views/ProgettoTableau/Story1?:language=it-IT&amp;publish=yes&amp;:display_count=n&amp;:origin=viz_share_link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00"/>
            </a:gs>
            <a:gs pos="100000">
              <a:srgbClr val="203E13"/>
            </a:gs>
          </a:gsLst>
          <a:lin ang="13500032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4294967295" type="subTitle"/>
          </p:nvPr>
        </p:nvSpPr>
        <p:spPr>
          <a:xfrm>
            <a:off x="1242745" y="3648693"/>
            <a:ext cx="1653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it">
                <a:solidFill>
                  <a:schemeClr val="dk1"/>
                </a:solidFill>
              </a:rPr>
              <a:t>Mirko Rossi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406" y="4421451"/>
            <a:ext cx="1924200" cy="466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6" name="Google Shape;106;p25"/>
          <p:cNvSpPr txBox="1"/>
          <p:nvPr>
            <p:ph idx="4294967295" type="ctrTitle"/>
          </p:nvPr>
        </p:nvSpPr>
        <p:spPr>
          <a:xfrm>
            <a:off x="444850" y="1520225"/>
            <a:ext cx="3191100" cy="174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000000">
                <a:alpha val="498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t" sz="2800">
                <a:latin typeface="Bree Serif"/>
                <a:ea typeface="Bree Serif"/>
                <a:cs typeface="Bree Serif"/>
                <a:sym typeface="Bree Serif"/>
              </a:rPr>
              <a:t>Project</a:t>
            </a:r>
            <a:r>
              <a:rPr lang="it" sz="2800"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it" sz="2800">
                <a:latin typeface="Bree Serif"/>
                <a:ea typeface="Bree Serif"/>
                <a:cs typeface="Bree Serif"/>
                <a:sym typeface="Bree Serif"/>
              </a:rPr>
              <a:t>Tableau v.2</a:t>
            </a:r>
            <a:br>
              <a:rPr lang="it" sz="28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it" sz="2800">
                <a:latin typeface="Bree Serif"/>
                <a:ea typeface="Bree Serif"/>
                <a:cs typeface="Bree Serif"/>
                <a:sym typeface="Bree Serif"/>
              </a:rPr>
              <a:t> </a:t>
            </a:r>
            <a:br>
              <a:rPr lang="it" sz="28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it" sz="2800">
                <a:latin typeface="Bree Serif"/>
                <a:ea typeface="Bree Serif"/>
                <a:cs typeface="Bree Serif"/>
                <a:sym typeface="Bree Serif"/>
              </a:rPr>
              <a:t>Food</a:t>
            </a:r>
            <a:endParaRPr sz="2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1860694" y="3359888"/>
            <a:ext cx="108000" cy="1080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/>
          <p:cNvSpPr/>
          <p:nvPr/>
        </p:nvSpPr>
        <p:spPr>
          <a:xfrm>
            <a:off x="2023727" y="3363428"/>
            <a:ext cx="108000" cy="1080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5"/>
          <p:cNvSpPr/>
          <p:nvPr/>
        </p:nvSpPr>
        <p:spPr>
          <a:xfrm>
            <a:off x="2176127" y="3356337"/>
            <a:ext cx="108000" cy="1080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5"/>
          <p:cNvSpPr/>
          <p:nvPr/>
        </p:nvSpPr>
        <p:spPr>
          <a:xfrm rot="-616147">
            <a:off x="779949" y="280875"/>
            <a:ext cx="1979001" cy="871262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dk1"/>
          </a:solidFill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Average"/>
                <a:ea typeface="Average"/>
                <a:cs typeface="Average"/>
                <a:sym typeface="Average"/>
              </a:rPr>
              <a:t>DATA VISUALIZATION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1" name="Google Shape;1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250" y="1375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00"/>
            </a:gs>
            <a:gs pos="100000">
              <a:srgbClr val="203E13"/>
            </a:gs>
          </a:gsLst>
          <a:lin ang="13500032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445025"/>
            <a:ext cx="393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730"/>
              <a:t>Introduction</a:t>
            </a:r>
            <a:endParaRPr sz="2730"/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11700" y="1152475"/>
            <a:ext cx="39342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3681" lvl="0" marL="457200" rtl="0" algn="just">
              <a:spcBef>
                <a:spcPts val="1000"/>
              </a:spcBef>
              <a:spcAft>
                <a:spcPts val="0"/>
              </a:spcAft>
              <a:buSzPts val="1655"/>
              <a:buChar char="●"/>
            </a:pPr>
            <a:r>
              <a:rPr lang="it" sz="1654"/>
              <a:t>Nowadays, attention towards dietary styles is not only a question of well-being but also of environmental sustainability.</a:t>
            </a:r>
            <a:endParaRPr sz="1654"/>
          </a:p>
          <a:p>
            <a:pPr indent="-333681" lvl="0" marL="457200" rtl="0" algn="just">
              <a:spcBef>
                <a:spcPts val="1000"/>
              </a:spcBef>
              <a:spcAft>
                <a:spcPts val="0"/>
              </a:spcAft>
              <a:buSzPts val="1655"/>
              <a:buChar char="●"/>
            </a:pPr>
            <a:r>
              <a:rPr lang="it" sz="1654" u="sng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Poore and Nemeck's scientific work</a:t>
            </a:r>
            <a:r>
              <a:rPr lang="it" sz="1654"/>
              <a:t> measures the ecological footprint of a vast list of foods.</a:t>
            </a:r>
            <a:endParaRPr sz="1654"/>
          </a:p>
          <a:p>
            <a:pPr indent="-333681" lvl="0" marL="457200" rtl="0" algn="just">
              <a:spcBef>
                <a:spcPts val="1000"/>
              </a:spcBef>
              <a:spcAft>
                <a:spcPts val="0"/>
              </a:spcAft>
              <a:buSzPts val="1655"/>
              <a:buChar char="●"/>
            </a:pPr>
            <a:r>
              <a:rPr lang="it" sz="1654"/>
              <a:t>I analyzed the related </a:t>
            </a:r>
            <a:r>
              <a:rPr lang="it" sz="1654" u="sng">
                <a:solidFill>
                  <a:srgbClr val="00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dataset</a:t>
            </a:r>
            <a:r>
              <a:rPr lang="it" sz="1654"/>
              <a:t> using Tableau Data Visualization software.</a:t>
            </a:r>
            <a:endParaRPr sz="1654"/>
          </a:p>
          <a:p>
            <a:pPr indent="-333681" lvl="0" marL="457200" rtl="0" algn="just">
              <a:spcBef>
                <a:spcPts val="1000"/>
              </a:spcBef>
              <a:spcAft>
                <a:spcPts val="0"/>
              </a:spcAft>
              <a:buSzPts val="1655"/>
              <a:buChar char="●"/>
            </a:pPr>
            <a:r>
              <a:rPr lang="it" sz="1654"/>
              <a:t>This project is available for free consultation on</a:t>
            </a:r>
            <a:r>
              <a:rPr lang="it" sz="1654">
                <a:solidFill>
                  <a:srgbClr val="00FFFF"/>
                </a:solidFill>
              </a:rPr>
              <a:t> </a:t>
            </a:r>
            <a:r>
              <a:rPr lang="it" sz="1654" u="sng">
                <a:solidFill>
                  <a:srgbClr val="00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Tableau Public</a:t>
            </a:r>
            <a:r>
              <a:rPr lang="it" sz="1654">
                <a:solidFill>
                  <a:srgbClr val="00FFFF"/>
                </a:solidFill>
              </a:rPr>
              <a:t>.</a:t>
            </a:r>
            <a:endParaRPr sz="1654">
              <a:solidFill>
                <a:srgbClr val="00FFFF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6"/>
          <p:cNvSpPr/>
          <p:nvPr/>
        </p:nvSpPr>
        <p:spPr>
          <a:xfrm>
            <a:off x="4925225" y="357450"/>
            <a:ext cx="3840300" cy="221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7300" y="413425"/>
            <a:ext cx="3701427" cy="20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1263" y="2715025"/>
            <a:ext cx="22669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68152" y="2883125"/>
            <a:ext cx="1520575" cy="19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