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E31DB-1546-4D56-9051-18EFF6781FE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A6150-E8DB-495A-9505-2E2BAE54E0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MAL is a reliable indicator of anime popularity and quality via its user scores</a:t>
          </a:r>
        </a:p>
      </dgm:t>
    </dgm:pt>
    <dgm:pt modelId="{8A43AA06-783C-476D-9442-0A49E744F509}" type="parTrans" cxnId="{B521FB16-3E0E-403F-B862-A5EB1EA6521D}">
      <dgm:prSet/>
      <dgm:spPr/>
      <dgm:t>
        <a:bodyPr/>
        <a:lstStyle/>
        <a:p>
          <a:endParaRPr lang="en-US"/>
        </a:p>
      </dgm:t>
    </dgm:pt>
    <dgm:pt modelId="{39802AA3-3967-4566-A7C5-5AB144FE0AF0}" type="sibTrans" cxnId="{B521FB16-3E0E-403F-B862-A5EB1EA652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F9FBE7-B2FE-426F-BFA4-2CCC61DB5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Demographic research to find a target market is recommended</a:t>
          </a:r>
        </a:p>
      </dgm:t>
    </dgm:pt>
    <dgm:pt modelId="{2E455F06-A69D-42F6-AC14-B8973DB32EA5}" type="parTrans" cxnId="{4F0F656F-2DF7-434F-B018-4D6B67F4E058}">
      <dgm:prSet/>
      <dgm:spPr/>
      <dgm:t>
        <a:bodyPr/>
        <a:lstStyle/>
        <a:p>
          <a:endParaRPr lang="en-US"/>
        </a:p>
      </dgm:t>
    </dgm:pt>
    <dgm:pt modelId="{3C64593F-A58B-45EE-8F00-FCF02969A1D6}" type="sibTrans" cxnId="{4F0F656F-2DF7-434F-B018-4D6B67F4E058}">
      <dgm:prSet/>
      <dgm:spPr/>
      <dgm:t>
        <a:bodyPr/>
        <a:lstStyle/>
        <a:p>
          <a:endParaRPr lang="en-US"/>
        </a:p>
      </dgm:t>
    </dgm:pt>
    <dgm:pt modelId="{9DC87D0D-AF52-4462-8661-6DD8D787BD64}" type="pres">
      <dgm:prSet presAssocID="{CE1E31DB-1546-4D56-9051-18EFF6781FE7}" presName="root" presStyleCnt="0">
        <dgm:presLayoutVars>
          <dgm:dir/>
          <dgm:resizeHandles val="exact"/>
        </dgm:presLayoutVars>
      </dgm:prSet>
      <dgm:spPr/>
    </dgm:pt>
    <dgm:pt modelId="{B3BB4748-DF3C-477E-964A-B36B2FD9923B}" type="pres">
      <dgm:prSet presAssocID="{CE1E31DB-1546-4D56-9051-18EFF6781FE7}" presName="container" presStyleCnt="0">
        <dgm:presLayoutVars>
          <dgm:dir/>
          <dgm:resizeHandles val="exact"/>
        </dgm:presLayoutVars>
      </dgm:prSet>
      <dgm:spPr/>
    </dgm:pt>
    <dgm:pt modelId="{6017E50E-E00E-4A73-8E4B-50B25BE9716E}" type="pres">
      <dgm:prSet presAssocID="{486A6150-E8DB-495A-9505-2E2BAE54E08E}" presName="compNode" presStyleCnt="0"/>
      <dgm:spPr/>
    </dgm:pt>
    <dgm:pt modelId="{3F2C73C9-FC47-4416-AC30-548BE95309EC}" type="pres">
      <dgm:prSet presAssocID="{486A6150-E8DB-495A-9505-2E2BAE54E08E}" presName="iconBgRect" presStyleLbl="bgShp" presStyleIdx="0" presStyleCnt="2"/>
      <dgm:spPr/>
    </dgm:pt>
    <dgm:pt modelId="{C0DE82CF-1112-4000-8B28-23EDCB48152D}" type="pres">
      <dgm:prSet presAssocID="{486A6150-E8DB-495A-9505-2E2BAE54E0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BCF3B640-CCD2-4E5C-9B19-956E4410109B}" type="pres">
      <dgm:prSet presAssocID="{486A6150-E8DB-495A-9505-2E2BAE54E08E}" presName="spaceRect" presStyleCnt="0"/>
      <dgm:spPr/>
    </dgm:pt>
    <dgm:pt modelId="{B28C08F2-5D14-478D-A0DA-73179FA321E6}" type="pres">
      <dgm:prSet presAssocID="{486A6150-E8DB-495A-9505-2E2BAE54E08E}" presName="textRect" presStyleLbl="revTx" presStyleIdx="0" presStyleCnt="2">
        <dgm:presLayoutVars>
          <dgm:chMax val="1"/>
          <dgm:chPref val="1"/>
        </dgm:presLayoutVars>
      </dgm:prSet>
      <dgm:spPr/>
    </dgm:pt>
    <dgm:pt modelId="{56988319-C407-44C6-8A5F-6775A57DA3A5}" type="pres">
      <dgm:prSet presAssocID="{39802AA3-3967-4566-A7C5-5AB144FE0AF0}" presName="sibTrans" presStyleLbl="sibTrans2D1" presStyleIdx="0" presStyleCnt="0"/>
      <dgm:spPr/>
    </dgm:pt>
    <dgm:pt modelId="{D3BEC93E-B33D-495F-9588-892BB49ED478}" type="pres">
      <dgm:prSet presAssocID="{F1F9FBE7-B2FE-426F-BFA4-2CCC61DB54EA}" presName="compNode" presStyleCnt="0"/>
      <dgm:spPr/>
    </dgm:pt>
    <dgm:pt modelId="{8C55A3B4-3018-4E13-8C69-7A4D4988D20D}" type="pres">
      <dgm:prSet presAssocID="{F1F9FBE7-B2FE-426F-BFA4-2CCC61DB54EA}" presName="iconBgRect" presStyleLbl="bgShp" presStyleIdx="1" presStyleCnt="2"/>
      <dgm:spPr/>
    </dgm:pt>
    <dgm:pt modelId="{CC79DD27-FCC2-4F10-9FA5-C2EE3B3ACDB1}" type="pres">
      <dgm:prSet presAssocID="{F1F9FBE7-B2FE-426F-BFA4-2CCC61DB54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E8990A2-A570-4EDF-9113-BB8C02A9BADE}" type="pres">
      <dgm:prSet presAssocID="{F1F9FBE7-B2FE-426F-BFA4-2CCC61DB54EA}" presName="spaceRect" presStyleCnt="0"/>
      <dgm:spPr/>
    </dgm:pt>
    <dgm:pt modelId="{D4359A47-DE29-4011-8F98-46028ACDD872}" type="pres">
      <dgm:prSet presAssocID="{F1F9FBE7-B2FE-426F-BFA4-2CCC61DB54E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21FB16-3E0E-403F-B862-A5EB1EA6521D}" srcId="{CE1E31DB-1546-4D56-9051-18EFF6781FE7}" destId="{486A6150-E8DB-495A-9505-2E2BAE54E08E}" srcOrd="0" destOrd="0" parTransId="{8A43AA06-783C-476D-9442-0A49E744F509}" sibTransId="{39802AA3-3967-4566-A7C5-5AB144FE0AF0}"/>
    <dgm:cxn modelId="{AA80FD25-2BF8-4CC2-9687-AF09AA81AE49}" type="presOf" srcId="{CE1E31DB-1546-4D56-9051-18EFF6781FE7}" destId="{9DC87D0D-AF52-4462-8661-6DD8D787BD64}" srcOrd="0" destOrd="0" presId="urn:microsoft.com/office/officeart/2018/2/layout/IconCircleList"/>
    <dgm:cxn modelId="{4F0F656F-2DF7-434F-B018-4D6B67F4E058}" srcId="{CE1E31DB-1546-4D56-9051-18EFF6781FE7}" destId="{F1F9FBE7-B2FE-426F-BFA4-2CCC61DB54EA}" srcOrd="1" destOrd="0" parTransId="{2E455F06-A69D-42F6-AC14-B8973DB32EA5}" sibTransId="{3C64593F-A58B-45EE-8F00-FCF02969A1D6}"/>
    <dgm:cxn modelId="{28882EB2-7305-4949-9AD9-CFCF080128A8}" type="presOf" srcId="{486A6150-E8DB-495A-9505-2E2BAE54E08E}" destId="{B28C08F2-5D14-478D-A0DA-73179FA321E6}" srcOrd="0" destOrd="0" presId="urn:microsoft.com/office/officeart/2018/2/layout/IconCircleList"/>
    <dgm:cxn modelId="{CD6BC3B2-DC41-4573-8FCF-9BE00A7A0886}" type="presOf" srcId="{39802AA3-3967-4566-A7C5-5AB144FE0AF0}" destId="{56988319-C407-44C6-8A5F-6775A57DA3A5}" srcOrd="0" destOrd="0" presId="urn:microsoft.com/office/officeart/2018/2/layout/IconCircleList"/>
    <dgm:cxn modelId="{4289E6BD-B7B7-4954-BFD6-AD4DADCF42C1}" type="presOf" srcId="{F1F9FBE7-B2FE-426F-BFA4-2CCC61DB54EA}" destId="{D4359A47-DE29-4011-8F98-46028ACDD872}" srcOrd="0" destOrd="0" presId="urn:microsoft.com/office/officeart/2018/2/layout/IconCircleList"/>
    <dgm:cxn modelId="{DAB2D6FC-16C8-4BA0-8186-1D30E3AF9F56}" type="presParOf" srcId="{9DC87D0D-AF52-4462-8661-6DD8D787BD64}" destId="{B3BB4748-DF3C-477E-964A-B36B2FD9923B}" srcOrd="0" destOrd="0" presId="urn:microsoft.com/office/officeart/2018/2/layout/IconCircleList"/>
    <dgm:cxn modelId="{DD69CE63-02E8-4595-B75A-4EF545121578}" type="presParOf" srcId="{B3BB4748-DF3C-477E-964A-B36B2FD9923B}" destId="{6017E50E-E00E-4A73-8E4B-50B25BE9716E}" srcOrd="0" destOrd="0" presId="urn:microsoft.com/office/officeart/2018/2/layout/IconCircleList"/>
    <dgm:cxn modelId="{4FB797B6-B9D2-4EA5-B362-CE9ACD4B5683}" type="presParOf" srcId="{6017E50E-E00E-4A73-8E4B-50B25BE9716E}" destId="{3F2C73C9-FC47-4416-AC30-548BE95309EC}" srcOrd="0" destOrd="0" presId="urn:microsoft.com/office/officeart/2018/2/layout/IconCircleList"/>
    <dgm:cxn modelId="{34FB8BA5-268F-44C3-93B2-BC407F24E226}" type="presParOf" srcId="{6017E50E-E00E-4A73-8E4B-50B25BE9716E}" destId="{C0DE82CF-1112-4000-8B28-23EDCB48152D}" srcOrd="1" destOrd="0" presId="urn:microsoft.com/office/officeart/2018/2/layout/IconCircleList"/>
    <dgm:cxn modelId="{2B86CEF4-9862-44F6-8E57-0FB3F7A173EA}" type="presParOf" srcId="{6017E50E-E00E-4A73-8E4B-50B25BE9716E}" destId="{BCF3B640-CCD2-4E5C-9B19-956E4410109B}" srcOrd="2" destOrd="0" presId="urn:microsoft.com/office/officeart/2018/2/layout/IconCircleList"/>
    <dgm:cxn modelId="{C3871377-DD6B-4C6C-A0F8-2FFCDEEA5848}" type="presParOf" srcId="{6017E50E-E00E-4A73-8E4B-50B25BE9716E}" destId="{B28C08F2-5D14-478D-A0DA-73179FA321E6}" srcOrd="3" destOrd="0" presId="urn:microsoft.com/office/officeart/2018/2/layout/IconCircleList"/>
    <dgm:cxn modelId="{BEC7EBF2-21D7-45C9-8D2D-57A5842D8CFD}" type="presParOf" srcId="{B3BB4748-DF3C-477E-964A-B36B2FD9923B}" destId="{56988319-C407-44C6-8A5F-6775A57DA3A5}" srcOrd="1" destOrd="0" presId="urn:microsoft.com/office/officeart/2018/2/layout/IconCircleList"/>
    <dgm:cxn modelId="{71BD6CC2-258D-4557-AD45-66CDEAA2A717}" type="presParOf" srcId="{B3BB4748-DF3C-477E-964A-B36B2FD9923B}" destId="{D3BEC93E-B33D-495F-9588-892BB49ED478}" srcOrd="2" destOrd="0" presId="urn:microsoft.com/office/officeart/2018/2/layout/IconCircleList"/>
    <dgm:cxn modelId="{3774F677-3513-45DD-941E-1EFD6ACAC93D}" type="presParOf" srcId="{D3BEC93E-B33D-495F-9588-892BB49ED478}" destId="{8C55A3B4-3018-4E13-8C69-7A4D4988D20D}" srcOrd="0" destOrd="0" presId="urn:microsoft.com/office/officeart/2018/2/layout/IconCircleList"/>
    <dgm:cxn modelId="{9AF95535-4B27-4368-A967-A6A1ECBDD069}" type="presParOf" srcId="{D3BEC93E-B33D-495F-9588-892BB49ED478}" destId="{CC79DD27-FCC2-4F10-9FA5-C2EE3B3ACDB1}" srcOrd="1" destOrd="0" presId="urn:microsoft.com/office/officeart/2018/2/layout/IconCircleList"/>
    <dgm:cxn modelId="{76E425AE-9014-40A3-A639-10DC2B54D380}" type="presParOf" srcId="{D3BEC93E-B33D-495F-9588-892BB49ED478}" destId="{EE8990A2-A570-4EDF-9113-BB8C02A9BADE}" srcOrd="2" destOrd="0" presId="urn:microsoft.com/office/officeart/2018/2/layout/IconCircleList"/>
    <dgm:cxn modelId="{B8ADBAE6-7622-4A38-8C8A-168DBC3ABACC}" type="presParOf" srcId="{D3BEC93E-B33D-495F-9588-892BB49ED478}" destId="{D4359A47-DE29-4011-8F98-46028ACDD8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C73C9-FC47-4416-AC30-548BE95309EC}">
      <dsp:nvSpPr>
        <dsp:cNvPr id="0" name=""/>
        <dsp:cNvSpPr/>
      </dsp:nvSpPr>
      <dsp:spPr>
        <a:xfrm>
          <a:off x="147205" y="1173416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E82CF-1112-4000-8B28-23EDCB48152D}">
      <dsp:nvSpPr>
        <dsp:cNvPr id="0" name=""/>
        <dsp:cNvSpPr/>
      </dsp:nvSpPr>
      <dsp:spPr>
        <a:xfrm>
          <a:off x="420688" y="1446899"/>
          <a:ext cx="755333" cy="755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C08F2-5D14-478D-A0DA-73179FA321E6}">
      <dsp:nvSpPr>
        <dsp:cNvPr id="0" name=""/>
        <dsp:cNvSpPr/>
      </dsp:nvSpPr>
      <dsp:spPr>
        <a:xfrm>
          <a:off x="1728569" y="1173416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 is a reliable indicator of anime popularity and quality via its user scores</a:t>
          </a:r>
        </a:p>
      </dsp:txBody>
      <dsp:txXfrm>
        <a:off x="1728569" y="1173416"/>
        <a:ext cx="3069706" cy="1302299"/>
      </dsp:txXfrm>
    </dsp:sp>
    <dsp:sp modelId="{8C55A3B4-3018-4E13-8C69-7A4D4988D20D}">
      <dsp:nvSpPr>
        <dsp:cNvPr id="0" name=""/>
        <dsp:cNvSpPr/>
      </dsp:nvSpPr>
      <dsp:spPr>
        <a:xfrm>
          <a:off x="5333149" y="1173416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9DD27-FCC2-4F10-9FA5-C2EE3B3ACDB1}">
      <dsp:nvSpPr>
        <dsp:cNvPr id="0" name=""/>
        <dsp:cNvSpPr/>
      </dsp:nvSpPr>
      <dsp:spPr>
        <a:xfrm>
          <a:off x="5606631" y="1446899"/>
          <a:ext cx="755333" cy="755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59A47-DE29-4011-8F98-46028ACDD872}">
      <dsp:nvSpPr>
        <dsp:cNvPr id="0" name=""/>
        <dsp:cNvSpPr/>
      </dsp:nvSpPr>
      <dsp:spPr>
        <a:xfrm>
          <a:off x="6914512" y="1173416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Demographic research to find a target market is recommended</a:t>
          </a:r>
        </a:p>
      </dsp:txBody>
      <dsp:txXfrm>
        <a:off x="6914512" y="1173416"/>
        <a:ext cx="3069706" cy="1302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28687-1AFB-E263-013D-AD19E1EC2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r>
              <a:rPr lang="en-US" sz="6600" cap="none">
                <a:latin typeface="+mn-lt"/>
              </a:rPr>
              <a:t>MyAnimeList.Com Data Analyis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5D2F5-AE02-9FF9-77F8-EE152DA6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en-US" sz="2000" cap="none">
                <a:solidFill>
                  <a:schemeClr val="accent2"/>
                </a:solidFill>
              </a:rPr>
              <a:t>By Alexander Wood</a:t>
            </a:r>
          </a:p>
        </p:txBody>
      </p:sp>
    </p:spTree>
    <p:extLst>
      <p:ext uri="{BB962C8B-B14F-4D97-AF65-F5344CB8AC3E}">
        <p14:creationId xmlns:p14="http://schemas.microsoft.com/office/powerpoint/2010/main" val="520515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CD64-F21B-4F95-A6A0-450D483B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6118-706B-4183-54E4-1D509515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 err="1"/>
              <a:t>MyAnimeList</a:t>
            </a:r>
            <a:r>
              <a:rPr lang="en-US" dirty="0"/>
              <a:t> (or MAL for short) is one of the largest anime websites in the world</a:t>
            </a:r>
          </a:p>
          <a:p>
            <a:r>
              <a:rPr lang="en-US" dirty="0"/>
              <a:t>It provides users with a list-like system to organize and score anime</a:t>
            </a:r>
          </a:p>
          <a:p>
            <a:r>
              <a:rPr lang="en-US" dirty="0"/>
              <a:t>This data was scraped and run through several analyses to determine the largest contributing factors to anime score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0117518-B2CA-DC2F-12B4-465B7F017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862084"/>
            <a:ext cx="6095593" cy="297160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50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C9D9-87C3-2692-2A10-4023109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Average Number of Viewers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93E44AE-7BBB-57B7-9B3F-DD6C0FEB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717602"/>
            <a:ext cx="6897878" cy="54320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A6B6-EA14-8973-7A49-4C0F882F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All the numerical values were run through several filters and multiple regression analysis to determine which values were correlated with the user scores of the anime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only numerical value that was significantly correlated with score was the number of viewers of the anime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In general the higher the number of viewers, the higher the average score is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While not directly useful it does indicate that MAL scores are a reliable indicator of how popular an anime will be</a:t>
            </a:r>
          </a:p>
        </p:txBody>
      </p:sp>
    </p:spTree>
    <p:extLst>
      <p:ext uri="{BB962C8B-B14F-4D97-AF65-F5344CB8AC3E}">
        <p14:creationId xmlns:p14="http://schemas.microsoft.com/office/powerpoint/2010/main" val="193614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095F-5390-0441-187F-ADAB8D81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Categorical Data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9BD8675-25BF-7E97-F412-E197ACADC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1" r="21216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B26C-5BD8-EB25-8C8A-18EE0585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We ran multiple regression analysis on three categorical sets of data, genre, source, and original viewing format (or type)</a:t>
            </a:r>
          </a:p>
          <a:p>
            <a:r>
              <a:rPr lang="en-US" dirty="0"/>
              <a:t>The analysis showed that this data was significant</a:t>
            </a:r>
          </a:p>
        </p:txBody>
      </p:sp>
    </p:spTree>
    <p:extLst>
      <p:ext uri="{BB962C8B-B14F-4D97-AF65-F5344CB8AC3E}">
        <p14:creationId xmlns:p14="http://schemas.microsoft.com/office/powerpoint/2010/main" val="291647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6BD2-878B-5411-2D14-4863D698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Genre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01E13-D85B-7870-8B51-994659915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The most highly rated genre of anime was Thriller, and the lowest rated was Kids</a:t>
            </a:r>
          </a:p>
          <a:p>
            <a:r>
              <a:rPr lang="en-US" dirty="0"/>
              <a:t>Thriller also received the highest average number of viewers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2349C3D-27CA-8E4D-FCA0-DA346DEB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115374"/>
            <a:ext cx="6095593" cy="446502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4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0044-FE89-D506-FD57-63EE69B9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Source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16148C7-21B5-E654-466E-3ADCA1AF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881426"/>
            <a:ext cx="6897878" cy="510442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846CED-2459-10C7-381D-6016032B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The most highly rated anime were sourced from light novels, which also received the highest average number of viewers</a:t>
            </a:r>
          </a:p>
          <a:p>
            <a:r>
              <a:rPr lang="en-US" dirty="0"/>
              <a:t>Visual Novels have a notably high average number of viewers in comparison to their average score</a:t>
            </a:r>
          </a:p>
        </p:txBody>
      </p:sp>
    </p:spTree>
    <p:extLst>
      <p:ext uri="{BB962C8B-B14F-4D97-AF65-F5344CB8AC3E}">
        <p14:creationId xmlns:p14="http://schemas.microsoft.com/office/powerpoint/2010/main" val="150671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606C-FB07-8004-E886-9E250C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/>
              <a:t>Original Viewing Format (Type) 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229C4CC-3323-2000-5143-4B5A438E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Movies were the highest rated anime on average</a:t>
            </a:r>
          </a:p>
          <a:p>
            <a:r>
              <a:rPr lang="en-US" dirty="0"/>
              <a:t>Tv anime have the highest average number of viewers per show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39E3C93-4A7C-F053-51B3-DEEFC809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145852"/>
            <a:ext cx="6095593" cy="44040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28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5DC9-6BFF-C6CC-0ADA-753D3BC4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4D86C5-AE8E-6A26-06D8-B6A55FC662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40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6B632-B429-3867-08CC-860F606D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846BE9F-19A0-523B-85F8-DA5E3297B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1263" y="2433919"/>
            <a:ext cx="3211160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9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290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MyAnimeList.Com Data Analyis</vt:lpstr>
      <vt:lpstr>Introduction</vt:lpstr>
      <vt:lpstr>Average Number of Viewers</vt:lpstr>
      <vt:lpstr>Categorical Data</vt:lpstr>
      <vt:lpstr>Genre</vt:lpstr>
      <vt:lpstr>Source</vt:lpstr>
      <vt:lpstr>Original Viewing Format (Type) </vt:lpstr>
      <vt:lpstr>Conclusions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MyAnimeList.Com Data Analyis</dc:title>
  <dc:creator>Alexander Wood</dc:creator>
  <cp:lastModifiedBy>Alexander Wood</cp:lastModifiedBy>
  <cp:revision>7</cp:revision>
  <dcterms:created xsi:type="dcterms:W3CDTF">2023-03-01T08:01:17Z</dcterms:created>
  <dcterms:modified xsi:type="dcterms:W3CDTF">2023-03-01T10:36:20Z</dcterms:modified>
</cp:coreProperties>
</file>