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August 21,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andro.marzulo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Trabalho</a:t>
            </a:r>
            <a:r>
              <a:rPr lang="en-US" sz="4000" dirty="0" smtClean="0"/>
              <a:t> 1: </a:t>
            </a:r>
            <a:r>
              <a:rPr lang="en-US" sz="4000" dirty="0" err="1" smtClean="0"/>
              <a:t>Paralelização</a:t>
            </a:r>
            <a:r>
              <a:rPr lang="en-US" sz="4000" dirty="0" smtClean="0"/>
              <a:t> de </a:t>
            </a:r>
            <a:r>
              <a:rPr lang="en-US" sz="4000" dirty="0" err="1" smtClean="0"/>
              <a:t>contador</a:t>
            </a:r>
            <a:r>
              <a:rPr lang="en-US" sz="4000" dirty="0" smtClean="0"/>
              <a:t> de </a:t>
            </a:r>
            <a:r>
              <a:rPr lang="en-US" sz="4000" dirty="0" err="1" smtClean="0"/>
              <a:t>números</a:t>
            </a:r>
            <a:r>
              <a:rPr lang="en-US" sz="4000" dirty="0" smtClean="0"/>
              <a:t> </a:t>
            </a:r>
            <a:r>
              <a:rPr lang="en-US" sz="4000" dirty="0" err="1" smtClean="0"/>
              <a:t>primos</a:t>
            </a:r>
            <a:r>
              <a:rPr lang="en-US" sz="4000" dirty="0" smtClean="0"/>
              <a:t> com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Avançados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Professor: Leandro </a:t>
            </a:r>
            <a:r>
              <a:rPr lang="en-US" dirty="0" err="1" smtClean="0"/>
              <a:t>Marzulo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5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1917" y="1841500"/>
            <a:ext cx="681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502" y="1524000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122222"/>
            </a:pP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atoi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atoi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ehprimo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-BR" dirty="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pt-BR" dirty="0" err="1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ifdef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DEBUG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"%</a:t>
            </a:r>
            <a:r>
              <a:rPr lang="pt-BR" dirty="0" err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-BR" dirty="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pt-BR" dirty="0" err="1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 lang="pt-BR" dirty="0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pt-BR" dirty="0" err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nCount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=%</a:t>
            </a:r>
            <a:r>
              <a:rPr lang="pt-BR" dirty="0" err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pt-BR" dirty="0" err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pt-BR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1410" y="1940984"/>
            <a:ext cx="4271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22222"/>
            </a:pPr>
            <a:r>
              <a:rPr lang="pt-BR" dirty="0" err="1" smtClean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ehprimo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primo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dirty="0" err="1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pt-BR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)==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primo</a:t>
            </a:r>
            <a:r>
              <a:rPr lang="pt-BR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-BR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 err="1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primo;</a:t>
            </a:r>
          </a:p>
          <a:p>
            <a:pPr lvl="0">
              <a:buClr>
                <a:schemeClr val="dk1"/>
              </a:buClr>
              <a:buSzPct val="122222"/>
            </a:pPr>
            <a:r>
              <a:rPr lang="pt-BR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6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Recebe como argumento dois inteiros maiores que 1</a:t>
            </a:r>
          </a:p>
          <a:p>
            <a:pPr lvl="1"/>
            <a:r>
              <a:rPr lang="pt-BR" dirty="0" smtClean="0"/>
              <a:t>Limite inferior</a:t>
            </a:r>
          </a:p>
          <a:p>
            <a:pPr lvl="1"/>
            <a:r>
              <a:rPr lang="pt-BR" dirty="0" smtClean="0"/>
              <a:t>Limite superior</a:t>
            </a:r>
          </a:p>
          <a:p>
            <a:pPr marL="274320" lvl="1" indent="0">
              <a:buNone/>
            </a:pPr>
            <a:endParaRPr lang="pt-BR" dirty="0" smtClean="0"/>
          </a:p>
          <a:p>
            <a:r>
              <a:rPr lang="pt-BR" dirty="0" smtClean="0"/>
              <a:t>Conta quantos números primos existem no intervalo dado</a:t>
            </a:r>
          </a:p>
          <a:p>
            <a:pPr lvl="1"/>
            <a:r>
              <a:rPr lang="pt-BR" dirty="0" smtClean="0"/>
              <a:t>Função </a:t>
            </a:r>
            <a:r>
              <a:rPr lang="pt-BR" dirty="0" err="1" smtClean="0">
                <a:latin typeface="Courier"/>
                <a:cs typeface="Courier"/>
              </a:rPr>
              <a:t>ehprimo</a:t>
            </a:r>
            <a:r>
              <a:rPr lang="pt-BR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pt-BR" dirty="0" smtClean="0"/>
              <a:t>Contador de Primos (</a:t>
            </a:r>
            <a:r>
              <a:rPr lang="pt-BR" dirty="0" err="1" smtClean="0">
                <a:latin typeface="Courier"/>
                <a:cs typeface="Courier"/>
              </a:rPr>
              <a:t>cp</a:t>
            </a:r>
            <a:r>
              <a:rPr lang="pt-BR" dirty="0" smtClean="0"/>
              <a:t>)</a:t>
            </a:r>
          </a:p>
          <a:p>
            <a:pPr marL="274320" lvl="1" indent="0">
              <a:buNone/>
            </a:pPr>
            <a:endParaRPr lang="pt-BR" dirty="0" smtClean="0"/>
          </a:p>
          <a:p>
            <a:r>
              <a:rPr lang="pt-BR" dirty="0" smtClean="0"/>
              <a:t>Imprime o valor de </a:t>
            </a:r>
            <a:r>
              <a:rPr lang="pt-BR" dirty="0" err="1" smtClean="0">
                <a:latin typeface="Courier"/>
                <a:cs typeface="Courier"/>
              </a:rPr>
              <a:t>cp</a:t>
            </a:r>
            <a:endParaRPr lang="pt-BR" dirty="0" smtClean="0">
              <a:latin typeface="Courier"/>
              <a:cs typeface="Courier"/>
            </a:endParaRPr>
          </a:p>
          <a:p>
            <a:endParaRPr lang="pt-BR" dirty="0" smtClean="0">
              <a:latin typeface="Courier"/>
              <a:cs typeface="Courier"/>
            </a:endParaRPr>
          </a:p>
          <a:p>
            <a:r>
              <a:rPr lang="pt-BR" dirty="0" smtClean="0"/>
              <a:t>Quanto maior o número, mais tempo pode levar a execução da função </a:t>
            </a:r>
            <a:r>
              <a:rPr lang="pt-BR" dirty="0" err="1" smtClean="0">
                <a:latin typeface="Courier"/>
                <a:cs typeface="Courier"/>
              </a:rPr>
              <a:t>ehprimo</a:t>
            </a:r>
            <a:r>
              <a:rPr lang="pt-BR" dirty="0" smtClean="0">
                <a:latin typeface="Courier"/>
                <a:cs typeface="Courier"/>
              </a:rPr>
              <a:t>()</a:t>
            </a:r>
            <a:r>
              <a:rPr lang="pt-BR" dirty="0" smtClean="0"/>
              <a:t> (desbalanceamento de carga)</a:t>
            </a:r>
          </a:p>
        </p:txBody>
      </p:sp>
    </p:spTree>
    <p:extLst>
      <p:ext uri="{BB962C8B-B14F-4D97-AF65-F5344CB8AC3E}">
        <p14:creationId xmlns:p14="http://schemas.microsoft.com/office/powerpoint/2010/main" val="73143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038"/>
            <a:ext cx="8229600" cy="28236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Paralelizar o loop da função </a:t>
            </a:r>
            <a:r>
              <a:rPr lang="pt-BR" dirty="0" err="1" smtClean="0"/>
              <a:t>main</a:t>
            </a:r>
            <a:endParaRPr lang="pt-BR" dirty="0" smtClean="0"/>
          </a:p>
          <a:p>
            <a:pPr lvl="1"/>
            <a:r>
              <a:rPr lang="pt-BR" dirty="0" smtClean="0">
                <a:latin typeface="Courier"/>
                <a:cs typeface="Courier"/>
              </a:rPr>
              <a:t>#</a:t>
            </a:r>
            <a:r>
              <a:rPr lang="pt-BR" dirty="0" err="1" smtClean="0">
                <a:latin typeface="Courier"/>
                <a:cs typeface="Courier"/>
              </a:rPr>
              <a:t>pragma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omp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parallel</a:t>
            </a:r>
            <a:r>
              <a:rPr lang="pt-BR" dirty="0" smtClean="0">
                <a:latin typeface="Courier"/>
                <a:cs typeface="Courier"/>
              </a:rPr>
              <a:t> for </a:t>
            </a:r>
            <a:r>
              <a:rPr lang="pt-BR" dirty="0" err="1" smtClean="0">
                <a:latin typeface="Courier"/>
                <a:cs typeface="Courier"/>
              </a:rPr>
              <a:t>reduction</a:t>
            </a:r>
            <a:r>
              <a:rPr lang="pt-BR" dirty="0" smtClean="0">
                <a:latin typeface="Courier"/>
                <a:cs typeface="Courier"/>
              </a:rPr>
              <a:t>(+:</a:t>
            </a:r>
            <a:r>
              <a:rPr lang="pt-BR" dirty="0" err="1" smtClean="0">
                <a:latin typeface="Courier"/>
                <a:cs typeface="Courier"/>
              </a:rPr>
              <a:t>cp</a:t>
            </a:r>
            <a:r>
              <a:rPr lang="pt-BR" dirty="0" smtClean="0">
                <a:latin typeface="Courier"/>
                <a:cs typeface="Courier"/>
              </a:rPr>
              <a:t>)</a:t>
            </a:r>
          </a:p>
          <a:p>
            <a:pPr lvl="1"/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Tratar a questão do desbalanceamento</a:t>
            </a:r>
          </a:p>
          <a:p>
            <a:pPr lvl="1"/>
            <a:r>
              <a:rPr lang="pt-BR" dirty="0" smtClean="0"/>
              <a:t>Com a clausula schedule </a:t>
            </a:r>
          </a:p>
          <a:p>
            <a:pPr lvl="2"/>
            <a:r>
              <a:rPr lang="pt-BR" dirty="0" smtClean="0"/>
              <a:t>Avaliar com </a:t>
            </a:r>
            <a:r>
              <a:rPr lang="pt-BR" dirty="0" err="1" smtClean="0"/>
              <a:t>static</a:t>
            </a:r>
            <a:r>
              <a:rPr lang="pt-BR" dirty="0" smtClean="0"/>
              <a:t>, </a:t>
            </a:r>
            <a:r>
              <a:rPr lang="pt-BR" dirty="0" err="1" smtClean="0"/>
              <a:t>dynamic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guided</a:t>
            </a:r>
            <a:endParaRPr lang="pt-BR" dirty="0" smtClean="0"/>
          </a:p>
          <a:p>
            <a:pPr lvl="2"/>
            <a:r>
              <a:rPr lang="pt-BR" dirty="0" smtClean="0"/>
              <a:t>Número de threads </a:t>
            </a:r>
            <a:r>
              <a:rPr lang="pt-BR" dirty="0" err="1" smtClean="0"/>
              <a:t>OpenMP</a:t>
            </a:r>
            <a:r>
              <a:rPr lang="pt-BR" dirty="0" smtClean="0"/>
              <a:t> = número de cores que deseja rodar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88679"/>
              </p:ext>
            </p:extLst>
          </p:nvPr>
        </p:nvGraphicFramePr>
        <p:xfrm>
          <a:off x="6445247" y="4305306"/>
          <a:ext cx="23283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7"/>
                <a:gridCol w="1164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máscara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02096"/>
            <a:ext cx="614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Com </a:t>
            </a:r>
            <a:r>
              <a:rPr lang="pt-BR" dirty="0" err="1" smtClean="0"/>
              <a:t>oversubscription</a:t>
            </a:r>
            <a:endParaRPr lang="pt-BR" dirty="0" smtClean="0"/>
          </a:p>
          <a:p>
            <a:pPr lvl="2"/>
            <a:r>
              <a:rPr lang="pt-BR" dirty="0" smtClean="0"/>
              <a:t>Número de threads </a:t>
            </a:r>
            <a:r>
              <a:rPr lang="pt-BR" dirty="0" err="1" smtClean="0"/>
              <a:t>OpenMP</a:t>
            </a:r>
            <a:r>
              <a:rPr lang="pt-BR" dirty="0" smtClean="0"/>
              <a:t> = 8 </a:t>
            </a:r>
            <a:r>
              <a:rPr lang="pt-BR" dirty="0" err="1" smtClean="0"/>
              <a:t>x</a:t>
            </a:r>
            <a:r>
              <a:rPr lang="pt-BR" dirty="0" smtClean="0"/>
              <a:t> número de cores que deseja rodar</a:t>
            </a:r>
          </a:p>
          <a:p>
            <a:pPr lvl="2"/>
            <a:r>
              <a:rPr lang="pt-BR" dirty="0" smtClean="0"/>
              <a:t>Usar a função </a:t>
            </a:r>
            <a:r>
              <a:rPr lang="pt-BR" dirty="0" err="1" smtClean="0"/>
              <a:t>taskset</a:t>
            </a:r>
            <a:r>
              <a:rPr lang="pt-BR" dirty="0" smtClean="0"/>
              <a:t> no começo da linha de comando para configurar o número de cores que deseja rodar</a:t>
            </a:r>
          </a:p>
          <a:p>
            <a:pPr lvl="3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>
                <a:latin typeface="Courier"/>
                <a:cs typeface="Courier"/>
              </a:rPr>
              <a:t>export</a:t>
            </a:r>
            <a:r>
              <a:rPr lang="pt-BR" dirty="0" smtClean="0">
                <a:latin typeface="Courier"/>
                <a:cs typeface="Courier"/>
              </a:rPr>
              <a:t> OMP_NUM_THREADS = &lt;</a:t>
            </a:r>
            <a:r>
              <a:rPr lang="pt-BR" dirty="0" smtClean="0">
                <a:latin typeface="Courier"/>
                <a:cs typeface="Courier"/>
              </a:rPr>
              <a:t>cores*8&gt;</a:t>
            </a:r>
            <a:endParaRPr lang="pt-BR" dirty="0" smtClean="0">
              <a:latin typeface="Courier"/>
              <a:cs typeface="Courier"/>
            </a:endParaRPr>
          </a:p>
          <a:p>
            <a:pPr marL="822960" lvl="3" indent="0">
              <a:buNone/>
            </a:pP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   </a:t>
            </a:r>
            <a:r>
              <a:rPr lang="pt-BR" dirty="0" err="1" smtClean="0">
                <a:latin typeface="Courier"/>
                <a:cs typeface="Courier"/>
              </a:rPr>
              <a:t>taskset</a:t>
            </a:r>
            <a:r>
              <a:rPr lang="pt-BR" dirty="0" smtClean="0">
                <a:latin typeface="Courier"/>
                <a:cs typeface="Courier"/>
              </a:rPr>
              <a:t> &lt;máscara&gt; ./primos &lt;</a:t>
            </a:r>
            <a:r>
              <a:rPr lang="pt-BR" dirty="0" err="1" smtClean="0">
                <a:latin typeface="Courier"/>
                <a:cs typeface="Courier"/>
              </a:rPr>
              <a:t>inf</a:t>
            </a:r>
            <a:r>
              <a:rPr lang="pt-BR" dirty="0" smtClean="0">
                <a:latin typeface="Courier"/>
                <a:cs typeface="Courier"/>
              </a:rPr>
              <a:t>&gt; &lt;</a:t>
            </a:r>
            <a:r>
              <a:rPr lang="pt-BR" dirty="0" err="1" smtClean="0">
                <a:latin typeface="Courier"/>
                <a:cs typeface="Courier"/>
              </a:rPr>
              <a:t>sup</a:t>
            </a:r>
            <a:r>
              <a:rPr lang="pt-BR" dirty="0" smtClean="0">
                <a:latin typeface="Courier"/>
                <a:cs typeface="Courier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32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038"/>
            <a:ext cx="8229600" cy="494029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Executar 5 vezes cada cenário</a:t>
            </a:r>
          </a:p>
          <a:p>
            <a:pPr lvl="1"/>
            <a:r>
              <a:rPr lang="pt-BR" dirty="0" smtClean="0">
                <a:latin typeface="+mj-lt"/>
                <a:cs typeface="Courier"/>
              </a:rPr>
              <a:t>Sequencial</a:t>
            </a:r>
          </a:p>
          <a:p>
            <a:pPr lvl="1"/>
            <a:r>
              <a:rPr lang="pt-BR" dirty="0" smtClean="0">
                <a:latin typeface="+mj-lt"/>
                <a:cs typeface="Courier"/>
              </a:rPr>
              <a:t>2, 4, 6 e 8 cores (se não tiver 8 cores, rodar até o limite da sua máquina)</a:t>
            </a:r>
          </a:p>
          <a:p>
            <a:pPr lvl="2"/>
            <a:r>
              <a:rPr lang="pt-BR" dirty="0" err="1" smtClean="0">
                <a:latin typeface="+mj-lt"/>
                <a:cs typeface="Courier"/>
              </a:rPr>
              <a:t>Oversubscription</a:t>
            </a:r>
            <a:endParaRPr lang="pt-BR" dirty="0" smtClean="0">
              <a:latin typeface="+mj-lt"/>
              <a:cs typeface="Courier"/>
            </a:endParaRPr>
          </a:p>
          <a:p>
            <a:pPr lvl="2"/>
            <a:r>
              <a:rPr lang="pt-BR" dirty="0" smtClean="0">
                <a:latin typeface="+mj-lt"/>
                <a:cs typeface="Courier"/>
              </a:rPr>
              <a:t>Schedule </a:t>
            </a:r>
            <a:r>
              <a:rPr lang="pt-BR" dirty="0" err="1" smtClean="0">
                <a:latin typeface="+mj-lt"/>
                <a:cs typeface="Courier"/>
              </a:rPr>
              <a:t>static</a:t>
            </a:r>
            <a:endParaRPr lang="pt-BR" dirty="0" smtClean="0">
              <a:latin typeface="+mj-lt"/>
              <a:cs typeface="Courier"/>
            </a:endParaRPr>
          </a:p>
          <a:p>
            <a:pPr lvl="2"/>
            <a:r>
              <a:rPr lang="pt-BR" dirty="0" smtClean="0">
                <a:latin typeface="+mj-lt"/>
                <a:cs typeface="Courier"/>
              </a:rPr>
              <a:t>Schedule </a:t>
            </a:r>
            <a:r>
              <a:rPr lang="pt-BR" dirty="0" err="1" smtClean="0">
                <a:latin typeface="+mj-lt"/>
                <a:cs typeface="Courier"/>
              </a:rPr>
              <a:t>dynamic</a:t>
            </a:r>
            <a:endParaRPr lang="pt-BR" dirty="0" smtClean="0">
              <a:latin typeface="+mj-lt"/>
              <a:cs typeface="Courier"/>
            </a:endParaRPr>
          </a:p>
          <a:p>
            <a:pPr lvl="2"/>
            <a:r>
              <a:rPr lang="pt-BR" dirty="0" smtClean="0">
                <a:latin typeface="+mj-lt"/>
                <a:cs typeface="Courier"/>
              </a:rPr>
              <a:t>Schedule </a:t>
            </a:r>
            <a:r>
              <a:rPr lang="pt-BR" dirty="0" err="1" smtClean="0">
                <a:latin typeface="+mj-lt"/>
                <a:cs typeface="Courier"/>
              </a:rPr>
              <a:t>guided</a:t>
            </a:r>
            <a:endParaRPr lang="pt-BR" dirty="0" smtClean="0">
              <a:latin typeface="+mj-lt"/>
              <a:cs typeface="Courier"/>
            </a:endParaRPr>
          </a:p>
          <a:p>
            <a:pPr lvl="2"/>
            <a:endParaRPr lang="pt-BR" dirty="0" smtClean="0">
              <a:latin typeface="+mj-lt"/>
              <a:cs typeface="Courier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+mj-lt"/>
                <a:cs typeface="Courier"/>
              </a:rPr>
              <a:t>Calcular a média, desvio padrão e coeficiente de variação para cada cenário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>
              <a:latin typeface="+mj-lt"/>
              <a:cs typeface="Courier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+mj-lt"/>
                <a:cs typeface="Courier"/>
              </a:rPr>
              <a:t>Gerar gráfico com os </a:t>
            </a:r>
            <a:r>
              <a:rPr lang="pt-BR" dirty="0" err="1" smtClean="0">
                <a:latin typeface="+mj-lt"/>
                <a:cs typeface="Courier"/>
              </a:rPr>
              <a:t>speedups</a:t>
            </a:r>
            <a:r>
              <a:rPr lang="pt-BR" dirty="0" smtClean="0">
                <a:latin typeface="+mj-lt"/>
                <a:cs typeface="Courier"/>
              </a:rPr>
              <a:t> em relação ao sequencial (usando sempre os valores das médias)</a:t>
            </a:r>
          </a:p>
          <a:p>
            <a:pPr lvl="1"/>
            <a:r>
              <a:rPr lang="pt-BR" dirty="0" err="1" smtClean="0">
                <a:latin typeface="+mj-lt"/>
                <a:cs typeface="Courier"/>
              </a:rPr>
              <a:t>Speedup</a:t>
            </a:r>
            <a:r>
              <a:rPr lang="pt-BR" dirty="0" smtClean="0">
                <a:latin typeface="+mj-lt"/>
                <a:cs typeface="Courier"/>
              </a:rPr>
              <a:t> = Tempo Sequencial / Tempo Paralelo</a:t>
            </a:r>
          </a:p>
          <a:p>
            <a:pPr marL="274320" lvl="1" indent="0">
              <a:buNone/>
            </a:pPr>
            <a:endParaRPr lang="pt-BR" dirty="0">
              <a:latin typeface="+mj-lt"/>
              <a:cs typeface="Courier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+mj-lt"/>
                <a:cs typeface="Courier"/>
              </a:rPr>
              <a:t>Usar a “Planilha Tabalho1.xlsx” para tabelar os resultado e gerar o gráfico</a:t>
            </a:r>
          </a:p>
          <a:p>
            <a:pPr lvl="2"/>
            <a:endParaRPr lang="pt-BR" dirty="0" smtClean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837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038"/>
            <a:ext cx="8229600" cy="540596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Entregar relatório de até 4 páginas, contendo: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lvl="2"/>
            <a:r>
              <a:rPr lang="pt-BR" dirty="0" smtClean="0"/>
              <a:t>Explicação sucinta sobre o problema</a:t>
            </a:r>
          </a:p>
          <a:p>
            <a:pPr lvl="2"/>
            <a:r>
              <a:rPr lang="pt-BR" dirty="0" smtClean="0"/>
              <a:t>Motivação para paralelização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A solução paralela</a:t>
            </a:r>
          </a:p>
          <a:p>
            <a:pPr lvl="2"/>
            <a:r>
              <a:rPr lang="pt-BR" dirty="0" smtClean="0"/>
              <a:t>Explicação da solução paralela</a:t>
            </a:r>
          </a:p>
          <a:p>
            <a:pPr lvl="2"/>
            <a:r>
              <a:rPr lang="pt-BR" dirty="0" smtClean="0"/>
              <a:t>Explicação de cada mecanismo de balanceamento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Experimentos e resultados</a:t>
            </a:r>
          </a:p>
          <a:p>
            <a:pPr lvl="2"/>
            <a:r>
              <a:rPr lang="pt-BR" dirty="0" smtClean="0"/>
              <a:t>Explicação dos procedimentos experimentais, incluindo configurações da máquina (processador, memória, versão do SO)</a:t>
            </a:r>
          </a:p>
          <a:p>
            <a:pPr lvl="2"/>
            <a:r>
              <a:rPr lang="pt-BR" dirty="0" smtClean="0"/>
              <a:t>Gráfico de desempenho</a:t>
            </a:r>
          </a:p>
          <a:p>
            <a:pPr lvl="2"/>
            <a:r>
              <a:rPr lang="pt-BR" dirty="0" smtClean="0"/>
              <a:t>Explicação dos resultados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Dificuldades encontradas</a:t>
            </a:r>
            <a:endParaRPr lang="pt-BR" dirty="0"/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r>
              <a:rPr lang="pt-BR" dirty="0" smtClean="0"/>
              <a:t>Trabalho em grupo de até 5 pessoas</a:t>
            </a:r>
          </a:p>
          <a:p>
            <a:r>
              <a:rPr lang="pt-BR" dirty="0" smtClean="0"/>
              <a:t>Enviar um zip com o relatório em PDF e código fonte das versões paralelas por </a:t>
            </a:r>
            <a:r>
              <a:rPr lang="pt-BR" dirty="0" err="1" smtClean="0"/>
              <a:t>email</a:t>
            </a:r>
            <a:endParaRPr lang="pt-BR" dirty="0" smtClean="0"/>
          </a:p>
          <a:p>
            <a:pPr lvl="1"/>
            <a:r>
              <a:rPr lang="pt-BR" dirty="0" smtClean="0"/>
              <a:t>Assunto “[MBCA 2017] Trabalho 1”</a:t>
            </a:r>
          </a:p>
          <a:p>
            <a:pPr lvl="1"/>
            <a:r>
              <a:rPr lang="pt-BR" dirty="0" err="1" smtClean="0"/>
              <a:t>Email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leandro.marzulo@gmail.com</a:t>
            </a:r>
            <a:endParaRPr lang="pt-BR" dirty="0" smtClean="0"/>
          </a:p>
          <a:p>
            <a:pPr lvl="1"/>
            <a:r>
              <a:rPr lang="pt-BR" dirty="0" smtClean="0"/>
              <a:t>Informar os nomes dos componentes do grupo no PDF e também no corpo do </a:t>
            </a:r>
            <a:r>
              <a:rPr lang="pt-BR" dirty="0" err="1" smtClean="0"/>
              <a:t>email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37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</TotalTime>
  <Words>420</Words>
  <Application>Microsoft Macintosh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Trabalho 1: Paralelização de contador de números primos com Openmp</vt:lpstr>
      <vt:lpstr>A aplicação:</vt:lpstr>
      <vt:lpstr>A aplicação</vt:lpstr>
      <vt:lpstr>O trabalho</vt:lpstr>
      <vt:lpstr>Os experimentos</vt:lpstr>
      <vt:lpstr>Relatório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1: Paralelização de contador de números primos com Openmp</dc:title>
  <dc:creator>Leandro</dc:creator>
  <cp:lastModifiedBy>Leandro</cp:lastModifiedBy>
  <cp:revision>7</cp:revision>
  <dcterms:created xsi:type="dcterms:W3CDTF">2017-08-20T12:32:44Z</dcterms:created>
  <dcterms:modified xsi:type="dcterms:W3CDTF">2017-08-21T22:06:48Z</dcterms:modified>
</cp:coreProperties>
</file>