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  <p:sldMasterId id="2147483680" r:id="rId2"/>
  </p:sldMasterIdLst>
  <p:notesMasterIdLst>
    <p:notesMasterId r:id="rId16"/>
  </p:notesMasterIdLst>
  <p:handoutMasterIdLst>
    <p:handoutMasterId r:id="rId17"/>
  </p:handoutMasterIdLst>
  <p:sldIdLst>
    <p:sldId id="1550" r:id="rId3"/>
    <p:sldId id="1644" r:id="rId4"/>
    <p:sldId id="1606" r:id="rId5"/>
    <p:sldId id="1650" r:id="rId6"/>
    <p:sldId id="1645" r:id="rId7"/>
    <p:sldId id="1646" r:id="rId8"/>
    <p:sldId id="1647" r:id="rId9"/>
    <p:sldId id="1648" r:id="rId10"/>
    <p:sldId id="1649" r:id="rId11"/>
    <p:sldId id="1552" r:id="rId12"/>
    <p:sldId id="1577" r:id="rId13"/>
    <p:sldId id="1622" r:id="rId14"/>
    <p:sldId id="1634" r:id="rId15"/>
  </p:sldIdLst>
  <p:sldSz cx="9144000" cy="6858000" type="screen4x3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6">
          <p15:clr>
            <a:srgbClr val="A4A3A4"/>
          </p15:clr>
        </p15:guide>
        <p15:guide id="2" orient="horz" pos="1661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3706">
          <p15:clr>
            <a:srgbClr val="A4A3A4"/>
          </p15:clr>
        </p15:guide>
        <p15:guide id="5" orient="horz" pos="1249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orient="horz" pos="2115" userDrawn="1">
          <p15:clr>
            <a:srgbClr val="A4A3A4"/>
          </p15:clr>
        </p15:guide>
        <p15:guide id="8" orient="horz" pos="1089">
          <p15:clr>
            <a:srgbClr val="A4A3A4"/>
          </p15:clr>
        </p15:guide>
        <p15:guide id="9" pos="300">
          <p15:clr>
            <a:srgbClr val="A4A3A4"/>
          </p15:clr>
        </p15:guide>
        <p15:guide id="10" pos="2098">
          <p15:clr>
            <a:srgbClr val="A4A3A4"/>
          </p15:clr>
        </p15:guide>
        <p15:guide id="11" pos="3717">
          <p15:clr>
            <a:srgbClr val="A4A3A4"/>
          </p15:clr>
        </p15:guide>
        <p15:guide id="12" pos="1451" userDrawn="1">
          <p15:clr>
            <a:srgbClr val="A4A3A4"/>
          </p15:clr>
        </p15:guide>
        <p15:guide id="13" pos="2026">
          <p15:clr>
            <a:srgbClr val="A4A3A4"/>
          </p15:clr>
        </p15:guide>
        <p15:guide id="15" pos="2905">
          <p15:clr>
            <a:srgbClr val="A4A3A4"/>
          </p15:clr>
        </p15:guide>
        <p15:guide id="16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09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000000"/>
    <a:srgbClr val="EAEAEA"/>
    <a:srgbClr val="CC0000"/>
    <a:srgbClr val="000066"/>
    <a:srgbClr val="FFFF99"/>
    <a:srgbClr val="99CCFF"/>
    <a:srgbClr val="00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86392" autoAdjust="0"/>
  </p:normalViewPr>
  <p:slideViewPr>
    <p:cSldViewPr snapToGrid="0">
      <p:cViewPr varScale="1">
        <p:scale>
          <a:sx n="168" d="100"/>
          <a:sy n="168" d="100"/>
        </p:scale>
        <p:origin x="1770" y="138"/>
      </p:cViewPr>
      <p:guideLst>
        <p:guide orient="horz" pos="1216"/>
        <p:guide orient="horz" pos="1661"/>
        <p:guide orient="horz" pos="504"/>
        <p:guide orient="horz" pos="3706"/>
        <p:guide orient="horz" pos="1249"/>
        <p:guide orient="horz" pos="4156"/>
        <p:guide orient="horz" pos="2115"/>
        <p:guide orient="horz" pos="1089"/>
        <p:guide pos="300"/>
        <p:guide pos="2098"/>
        <p:guide pos="3717"/>
        <p:guide pos="1451"/>
        <p:guide pos="2026"/>
        <p:guide pos="2905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172" y="-120"/>
      </p:cViewPr>
      <p:guideLst>
        <p:guide orient="horz" pos="3127"/>
        <p:guide pos="209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951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EBEBB11-CEAC-4B54-A52D-5F18A02C0CD7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76714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951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2013" y="742950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611" y="4716193"/>
            <a:ext cx="5335867" cy="446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Textmasterformate durch Klicken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16EFA1-C835-479A-B374-738C85C79A82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056353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97" tIns="48502" rIns="96997" bIns="48502" anchor="b"/>
          <a:lstStyle>
            <a:lvl1pPr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73113" indent="-298450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87450" indent="-236538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65288" indent="-241300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138363" indent="-236538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955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30527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5099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9671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fld id="{045E8D11-AFFB-43E9-B9DE-95D7F3A54BCF}" type="slidenum">
              <a:rPr lang="de-AT" altLang="de-DE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1</a:t>
            </a:fld>
            <a:endParaRPr lang="de-AT" altLang="de-DE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741363"/>
            <a:ext cx="4968875" cy="37274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323" y="4716192"/>
            <a:ext cx="4894442" cy="4469835"/>
          </a:xfrm>
          <a:noFill/>
        </p:spPr>
        <p:txBody>
          <a:bodyPr lIns="97125" tIns="48561" rIns="97125" bIns="48561"/>
          <a:lstStyle/>
          <a:p>
            <a:pPr eaLnBrk="1" hangingPunct="1"/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93934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3875" y="744538"/>
            <a:ext cx="5629275" cy="4222750"/>
          </a:xfrm>
          <a:ln/>
        </p:spPr>
      </p:sp>
    </p:spTree>
    <p:extLst>
      <p:ext uri="{BB962C8B-B14F-4D97-AF65-F5344CB8AC3E}">
        <p14:creationId xmlns:p14="http://schemas.microsoft.com/office/powerpoint/2010/main" val="277379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260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443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66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26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30710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563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4" tIns="46635" rIns="93264" bIns="46635" anchor="b"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C7F2C0-8860-4F11-929E-94D7EF5A89CA}" type="slidenum">
              <a:rPr lang="de-AT" altLang="de-DE" b="0"/>
              <a:pPr algn="r" eaLnBrk="1" hangingPunct="1">
                <a:spcBef>
                  <a:spcPct val="0"/>
                </a:spcBef>
              </a:pPr>
              <a:t>10</a:t>
            </a:fld>
            <a:endParaRPr lang="de-AT" altLang="de-DE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742950"/>
            <a:ext cx="4964113" cy="37242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264" tIns="46635" rIns="93264" bIns="46635"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806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3875" y="744538"/>
            <a:ext cx="5629275" cy="4222750"/>
          </a:xfrm>
          <a:ln/>
        </p:spPr>
      </p:sp>
    </p:spTree>
    <p:extLst>
      <p:ext uri="{BB962C8B-B14F-4D97-AF65-F5344CB8AC3E}">
        <p14:creationId xmlns:p14="http://schemas.microsoft.com/office/powerpoint/2010/main" val="391101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454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85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5913" y="330200"/>
            <a:ext cx="2068512" cy="58785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30200"/>
            <a:ext cx="6056313" cy="587851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2589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330200"/>
            <a:ext cx="7931150" cy="431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249363"/>
            <a:ext cx="8229600" cy="4959350"/>
          </a:xfrm>
        </p:spPr>
        <p:txBody>
          <a:bodyPr/>
          <a:lstStyle/>
          <a:p>
            <a:pPr lvl="0"/>
            <a:endParaRPr lang="de-AT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05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111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693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13923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4436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8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6528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9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007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57988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6651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3787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5913" y="330200"/>
            <a:ext cx="2068512" cy="58785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30200"/>
            <a:ext cx="6056313" cy="587851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184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74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452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68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970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5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93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032500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rgbClr val="999999"/>
                </a:solidFill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219200"/>
            <a:ext cx="82296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469900" y="368300"/>
            <a:ext cx="360363" cy="2873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96969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algn="ctr">
              <a:defRPr/>
            </a:pPr>
            <a:fld id="{4CE088F7-9BD9-4EBA-B54D-58B0A9475135}" type="slidenum">
              <a:rPr lang="de-DE" altLang="de-DE" sz="1400" smtClean="0">
                <a:solidFill>
                  <a:schemeClr val="bg1"/>
                </a:solidFill>
              </a:rPr>
              <a:pPr algn="ctr">
                <a:defRPr/>
              </a:pPr>
              <a:t>‹Nr.›</a:t>
            </a:fld>
            <a:endParaRPr lang="de-AT" altLang="de-DE" sz="1400">
              <a:solidFill>
                <a:schemeClr val="bg1"/>
              </a:solidFill>
            </a:endParaRP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68313" y="692150"/>
            <a:ext cx="8229600" cy="5397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96969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de-AT" sz="1400" b="0">
              <a:solidFill>
                <a:schemeClr val="bg1"/>
              </a:solidFill>
            </a:endParaRPr>
          </a:p>
        </p:txBody>
      </p:sp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30" name="AutoShape 9"/>
          <p:cNvSpPr>
            <a:spLocks noChangeArrowheads="1"/>
          </p:cNvSpPr>
          <p:nvPr userDrawn="1"/>
        </p:nvSpPr>
        <p:spPr bwMode="auto">
          <a:xfrm>
            <a:off x="1050925" y="6367463"/>
            <a:ext cx="7764463" cy="33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algn="r">
              <a:defRPr/>
            </a:pPr>
            <a:r>
              <a:rPr lang="de-DE" altLang="de-DE" sz="800" dirty="0">
                <a:solidFill>
                  <a:schemeClr val="hlink"/>
                </a:solidFill>
                <a:latin typeface="Calibri" panose="020F0502020204030204" pitchFamily="34" charset="0"/>
              </a:rPr>
              <a:t>Der Formulargenerator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6245176"/>
            <a:ext cx="593831" cy="3905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261938" indent="-825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" panose="020F0502020204030204" pitchFamily="34" charset="0"/>
        </a:defRPr>
      </a:lvl2pPr>
      <a:lvl3pPr marL="534988" indent="-9366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00"/>
          </a:solidFill>
          <a:latin typeface="Calibri" panose="020F0502020204030204" pitchFamily="34" charset="0"/>
        </a:defRPr>
      </a:lvl3pPr>
      <a:lvl4pPr marL="812800" indent="-98425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000000"/>
          </a:solidFill>
          <a:latin typeface="Calibri" panose="020F0502020204030204" pitchFamily="34" charset="0"/>
        </a:defRPr>
      </a:lvl4pPr>
      <a:lvl5pPr marL="11604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 panose="020F0502020204030204" pitchFamily="34" charset="0"/>
        </a:defRPr>
      </a:lvl5pPr>
      <a:lvl6pPr marL="16176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6pPr>
      <a:lvl7pPr marL="20748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7pPr>
      <a:lvl8pPr marL="25320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8pPr>
      <a:lvl9pPr marL="29892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de-AT" altLang="de-DE"/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365125" y="5913438"/>
            <a:ext cx="7939088" cy="33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de-DE" altLang="de-DE" sz="1800" dirty="0">
              <a:solidFill>
                <a:srgbClr val="4D4D4D"/>
              </a:solidFill>
              <a:latin typeface="Calibri" panose="020F0502020204030204" pitchFamily="34" charset="0"/>
            </a:endParaRP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9363"/>
            <a:ext cx="82296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511" y="73081"/>
            <a:ext cx="945289" cy="621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261938" indent="-825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" panose="020F0502020204030204" pitchFamily="34" charset="0"/>
        </a:defRPr>
      </a:lvl2pPr>
      <a:lvl3pPr marL="534988" indent="-9366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00"/>
          </a:solidFill>
          <a:latin typeface="Calibri" panose="020F0502020204030204" pitchFamily="34" charset="0"/>
        </a:defRPr>
      </a:lvl3pPr>
      <a:lvl4pPr marL="812800" indent="-98425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000000"/>
          </a:solidFill>
          <a:latin typeface="Calibri" panose="020F0502020204030204" pitchFamily="34" charset="0"/>
        </a:defRPr>
      </a:lvl4pPr>
      <a:lvl5pPr marL="11604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 panose="020F0502020204030204" pitchFamily="34" charset="0"/>
        </a:defRPr>
      </a:lvl5pPr>
      <a:lvl6pPr marL="16176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6pPr>
      <a:lvl7pPr marL="20748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7pPr>
      <a:lvl8pPr marL="25320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8pPr>
      <a:lvl9pPr marL="29892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www.chirp.com.a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etbootstrap.com/" TargetMode="External"/><Relationship Id="rId5" Type="http://schemas.openxmlformats.org/officeDocument/2006/relationships/hyperlink" Target="https://fatfreeframework.com/3.6/home" TargetMode="External"/><Relationship Id="rId4" Type="http://schemas.openxmlformats.org/officeDocument/2006/relationships/hyperlink" Target="https://github.com/mrmorden74/formgen.gi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188" y="1774825"/>
            <a:ext cx="8786812" cy="2183026"/>
          </a:xfrm>
        </p:spPr>
        <p:txBody>
          <a:bodyPr/>
          <a:lstStyle/>
          <a:p>
            <a:pPr eaLnBrk="1" hangingPunct="1"/>
            <a:r>
              <a:rPr lang="de-DE" altLang="de-DE" sz="4000" dirty="0">
                <a:solidFill>
                  <a:schemeClr val="hlink"/>
                </a:solidFill>
              </a:rPr>
              <a:t>Der Formulargenerator</a:t>
            </a:r>
            <a:br>
              <a:rPr lang="de-DE" altLang="de-DE" sz="4000" dirty="0">
                <a:solidFill>
                  <a:schemeClr val="hlink"/>
                </a:solidFill>
              </a:rPr>
            </a:br>
            <a:r>
              <a:rPr lang="de-DE" altLang="de-DE" sz="3600" dirty="0">
                <a:solidFill>
                  <a:srgbClr val="003399"/>
                </a:solidFill>
              </a:rPr>
              <a:t>CRUD programmieren war gestern</a:t>
            </a:r>
            <a:br>
              <a:rPr lang="de-DE" altLang="de-DE" sz="3600" dirty="0">
                <a:solidFill>
                  <a:srgbClr val="003399"/>
                </a:solidFill>
              </a:rPr>
            </a:br>
            <a:r>
              <a:rPr lang="de-DE" altLang="de-DE" sz="2800" b="0" dirty="0">
                <a:solidFill>
                  <a:schemeClr val="hlink"/>
                </a:solidFill>
              </a:rPr>
              <a:t>am</a:t>
            </a:r>
            <a:r>
              <a:rPr lang="de-DE" altLang="de-DE" sz="4000" b="0" dirty="0">
                <a:solidFill>
                  <a:schemeClr val="hlink"/>
                </a:solidFill>
              </a:rPr>
              <a:t> </a:t>
            </a:r>
            <a:r>
              <a:rPr lang="de-DE" altLang="de-DE" sz="2800" b="0" dirty="0">
                <a:solidFill>
                  <a:schemeClr val="hlink"/>
                </a:solidFill>
              </a:rPr>
              <a:t>03.02.2017</a:t>
            </a:r>
            <a:br>
              <a:rPr lang="de-DE" altLang="de-DE" sz="2800" b="0" dirty="0">
                <a:solidFill>
                  <a:schemeClr val="hlink"/>
                </a:solidFill>
              </a:rPr>
            </a:br>
            <a:br>
              <a:rPr lang="de-DE" altLang="de-DE" sz="2800" b="0" dirty="0">
                <a:solidFill>
                  <a:schemeClr val="hlink"/>
                </a:solidFill>
              </a:rPr>
            </a:br>
            <a:r>
              <a:rPr lang="de-DE" altLang="de-DE" sz="2600" b="0" dirty="0">
                <a:solidFill>
                  <a:schemeClr val="hlink"/>
                </a:solidFill>
              </a:rPr>
              <a:t>Alexander Hitzinger</a:t>
            </a:r>
            <a:endParaRPr lang="de-AT" altLang="de-DE" sz="35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884363" y="2898775"/>
            <a:ext cx="156051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0" tIns="47890" rIns="95780" bIns="47890"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de-AT" altLang="de-DE">
              <a:solidFill>
                <a:schemeClr val="folHlink"/>
              </a:solidFill>
            </a:endParaRP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806450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2000">
                <a:solidFill>
                  <a:schemeClr val="folHlink"/>
                </a:solidFill>
              </a:rPr>
              <a:t>Kontakt</a:t>
            </a:r>
          </a:p>
        </p:txBody>
      </p:sp>
      <p:grpSp>
        <p:nvGrpSpPr>
          <p:cNvPr id="41988" name="Group 16"/>
          <p:cNvGrpSpPr>
            <a:grpSpLocks/>
          </p:cNvGrpSpPr>
          <p:nvPr/>
        </p:nvGrpSpPr>
        <p:grpSpPr bwMode="auto">
          <a:xfrm>
            <a:off x="2664619" y="3929457"/>
            <a:ext cx="3495675" cy="1998662"/>
            <a:chOff x="2967" y="697"/>
            <a:chExt cx="2202" cy="1259"/>
          </a:xfrm>
        </p:grpSpPr>
        <p:sp>
          <p:nvSpPr>
            <p:cNvPr id="41989" name="Rectangle 3"/>
            <p:cNvSpPr>
              <a:spLocks noChangeArrowheads="1"/>
            </p:cNvSpPr>
            <p:nvPr/>
          </p:nvSpPr>
          <p:spPr bwMode="auto">
            <a:xfrm>
              <a:off x="2967" y="697"/>
              <a:ext cx="2202" cy="125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de-AT" altLang="de-DE"/>
            </a:p>
          </p:txBody>
        </p:sp>
        <p:sp>
          <p:nvSpPr>
            <p:cNvPr id="41991" name="Rectangle 4"/>
            <p:cNvSpPr>
              <a:spLocks noChangeArrowheads="1"/>
            </p:cNvSpPr>
            <p:nvPr/>
          </p:nvSpPr>
          <p:spPr bwMode="auto">
            <a:xfrm>
              <a:off x="3129" y="969"/>
              <a:ext cx="196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263">
                <a:spcBef>
                  <a:spcPct val="20000"/>
                </a:spcBef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 defTabSz="957263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 defTabSz="957263">
                <a:spcBef>
                  <a:spcPct val="20000"/>
                </a:spcBef>
                <a:buChar char="•"/>
                <a:defRPr sz="14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 defTabSz="957263">
                <a:spcBef>
                  <a:spcPct val="20000"/>
                </a:spcBef>
                <a:buChar char="–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 defTabSz="957263">
                <a:spcBef>
                  <a:spcPct val="20000"/>
                </a:spcBef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AT" altLang="de-DE" sz="1200" dirty="0">
                  <a:solidFill>
                    <a:srgbClr val="36398F"/>
                  </a:solidFill>
                </a:rPr>
                <a:t>Alexander Hitzinger</a:t>
              </a:r>
              <a:endParaRPr lang="de-AT" altLang="de-DE" sz="1200" b="0" dirty="0">
                <a:solidFill>
                  <a:srgbClr val="36398F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endParaRPr lang="de-AT" altLang="de-DE" sz="1000" b="0" dirty="0">
                <a:solidFill>
                  <a:schemeClr val="tx1"/>
                </a:solidFill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</a:pPr>
              <a:endParaRPr lang="de-DE" altLang="de-DE" sz="800" b="0" dirty="0">
                <a:solidFill>
                  <a:srgbClr val="36398F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de-DE" altLang="de-DE" sz="800" b="0" dirty="0">
                  <a:solidFill>
                    <a:srgbClr val="36398F"/>
                  </a:solidFill>
                </a:rPr>
                <a:t>Mobil: 0660/2 766 788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de-DE" altLang="de-DE" sz="800" b="0" dirty="0">
                  <a:solidFill>
                    <a:srgbClr val="36398F"/>
                  </a:solidFill>
                </a:rPr>
                <a:t>E-Mail</a:t>
              </a:r>
              <a:r>
                <a:rPr lang="de-DE" altLang="de-DE" sz="800" b="0">
                  <a:solidFill>
                    <a:srgbClr val="36398F"/>
                  </a:solidFill>
                </a:rPr>
                <a:t>: alexander.hitzinger@ifes.at</a:t>
              </a:r>
              <a:endParaRPr lang="de-AT" altLang="de-DE" sz="800" b="0" dirty="0">
                <a:solidFill>
                  <a:srgbClr val="36398F"/>
                </a:solidFill>
              </a:endParaRP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232" y="3935137"/>
            <a:ext cx="516382" cy="33963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60039" y="1103292"/>
            <a:ext cx="82012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 err="1"/>
              <a:t>FormGen</a:t>
            </a:r>
            <a:r>
              <a:rPr lang="de-DE" sz="1800" dirty="0"/>
              <a:t> - 	</a:t>
            </a:r>
            <a:r>
              <a:rPr lang="de-DE" sz="1800" dirty="0">
                <a:hlinkClick r:id="rId4"/>
              </a:rPr>
              <a:t>github.com/mrmorden74/</a:t>
            </a:r>
            <a:r>
              <a:rPr lang="de-DE" sz="1800" dirty="0" err="1">
                <a:hlinkClick r:id="rId4"/>
              </a:rPr>
              <a:t>formgen.git</a:t>
            </a:r>
            <a:endParaRPr lang="de-DE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 err="1"/>
              <a:t>FatFree</a:t>
            </a:r>
            <a:r>
              <a:rPr lang="de-DE" sz="1800" dirty="0"/>
              <a:t> – 	</a:t>
            </a:r>
            <a:r>
              <a:rPr lang="de-DE" sz="1800" dirty="0">
                <a:hlinkClick r:id="rId5"/>
              </a:rPr>
              <a:t>fatfreeframework.com</a:t>
            </a:r>
            <a:endParaRPr lang="de-DE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/>
              <a:t>Bootstrap -	</a:t>
            </a:r>
            <a:r>
              <a:rPr lang="de-DE" sz="1800" dirty="0">
                <a:hlinkClick r:id="rId6"/>
              </a:rPr>
              <a:t>getbootstrap.com</a:t>
            </a:r>
            <a:endParaRPr lang="de-DE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 err="1"/>
              <a:t>Cryptor</a:t>
            </a:r>
            <a:r>
              <a:rPr lang="de-DE" sz="1800" dirty="0"/>
              <a:t> - 	</a:t>
            </a:r>
            <a:r>
              <a:rPr lang="de-DE" sz="1800" dirty="0">
                <a:hlinkClick r:id="rId7"/>
              </a:rPr>
              <a:t>chirp.com.au</a:t>
            </a:r>
            <a:endParaRPr lang="de-DE" sz="1800" dirty="0"/>
          </a:p>
          <a:p>
            <a:endParaRPr lang="de-A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Methode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096963"/>
            <a:ext cx="8229600" cy="5311775"/>
          </a:xfrm>
        </p:spPr>
        <p:txBody>
          <a:bodyPr/>
          <a:lstStyle/>
          <a:p>
            <a:pPr defTabSz="712788">
              <a:lnSpc>
                <a:spcPct val="90000"/>
              </a:lnSpc>
            </a:pPr>
            <a:r>
              <a:rPr lang="de-DE" altLang="de-DE" sz="1400" dirty="0">
                <a:solidFill>
                  <a:srgbClr val="4D4D4D"/>
                </a:solidFill>
              </a:rPr>
              <a:t>	</a:t>
            </a:r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450850" y="981314"/>
            <a:ext cx="8229600" cy="5036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tabLst>
                <a:tab pos="182563" algn="l"/>
                <a:tab pos="3619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485775" indent="-3048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2563" algn="l"/>
                <a:tab pos="361950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314450" indent="-266700">
              <a:spcBef>
                <a:spcPct val="20000"/>
              </a:spcBef>
              <a:buChar char="•"/>
              <a:tabLst>
                <a:tab pos="182563" algn="l"/>
                <a:tab pos="361950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DE" altLang="de-DE" sz="180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Desk Research</a:t>
            </a:r>
            <a:r>
              <a:rPr lang="de-AT" altLang="de-DE" sz="1800" b="0" dirty="0">
                <a:solidFill>
                  <a:schemeClr val="tx1"/>
                </a:solidFill>
              </a:rPr>
              <a:t> zu bestehenden Untersuchungen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1. Analyse der rechtlichen Rahmenbedingungen </a:t>
            </a:r>
            <a:r>
              <a:rPr lang="de-AT" altLang="de-DE" sz="1800" b="0" dirty="0">
                <a:solidFill>
                  <a:schemeClr val="tx1"/>
                </a:solidFill>
              </a:rPr>
              <a:t>(Projektanfang)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Expertengespräche</a:t>
            </a:r>
            <a:r>
              <a:rPr lang="de-AT" altLang="de-DE" sz="1800" b="0" dirty="0">
                <a:solidFill>
                  <a:schemeClr val="tx1"/>
                </a:solidFill>
              </a:rPr>
              <a:t> mit 7 Personen mit Angehörigen der Unterstützungssysteme  und Technologiefolgenexperten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3 Fokusgruppen</a:t>
            </a:r>
            <a:r>
              <a:rPr lang="de-AT" altLang="de-DE" sz="1800" b="0" dirty="0">
                <a:solidFill>
                  <a:schemeClr val="tx1"/>
                </a:solidFill>
              </a:rPr>
              <a:t> (qualitative Diskussionsrunden auf Basis eines Leitfadens): 	2 mit Personen aus der österreichischen Bevölkerung</a:t>
            </a:r>
            <a:br>
              <a:rPr lang="de-AT" altLang="de-DE" sz="1800" b="0" dirty="0">
                <a:solidFill>
                  <a:schemeClr val="tx1"/>
                </a:solidFill>
              </a:rPr>
            </a:br>
            <a:r>
              <a:rPr lang="de-AT" altLang="de-DE" sz="1800" b="0" dirty="0">
                <a:solidFill>
                  <a:schemeClr val="tx1"/>
                </a:solidFill>
              </a:rPr>
              <a:t>1 mit Beamten (Kontrollorganen) (Thema: Benutzerfreundlichkeit etc.)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Repräsentative Befragung</a:t>
            </a:r>
            <a:r>
              <a:rPr lang="de-AT" altLang="de-DE" sz="1800" b="0" dirty="0">
                <a:solidFill>
                  <a:schemeClr val="tx1"/>
                </a:solidFill>
              </a:rPr>
              <a:t> der Bevölkerung (n=700, Dauer: rund 10 Minuten).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2. Analyse der rechtlichen Rahmenbedingungen </a:t>
            </a:r>
            <a:r>
              <a:rPr lang="de-AT" altLang="de-DE" sz="1800" b="0" dirty="0">
                <a:solidFill>
                  <a:schemeClr val="tx1"/>
                </a:solidFill>
              </a:rPr>
              <a:t>(Projektende) mit Design-Empfehlungen (</a:t>
            </a:r>
            <a:r>
              <a:rPr lang="de-AT" altLang="de-DE" sz="1800" b="0" dirty="0" err="1">
                <a:solidFill>
                  <a:schemeClr val="tx1"/>
                </a:solidFill>
              </a:rPr>
              <a:t>privacy</a:t>
            </a:r>
            <a:r>
              <a:rPr lang="de-AT" altLang="de-DE" sz="1800" b="0" dirty="0">
                <a:solidFill>
                  <a:schemeClr val="tx1"/>
                </a:solidFill>
              </a:rPr>
              <a:t>-</a:t>
            </a:r>
            <a:r>
              <a:rPr lang="de-AT" altLang="de-DE" sz="1800" b="0" dirty="0" err="1">
                <a:solidFill>
                  <a:schemeClr val="tx1"/>
                </a:solidFill>
              </a:rPr>
              <a:t>by</a:t>
            </a:r>
            <a:r>
              <a:rPr lang="de-AT" altLang="de-DE" sz="1800" b="0" dirty="0">
                <a:solidFill>
                  <a:schemeClr val="tx1"/>
                </a:solidFill>
              </a:rPr>
              <a:t>-design) für die Entwicklung Richtung Produkt am Ende des Projekts  	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endParaRPr lang="de-DE" altLang="de-DE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Fokusgruppe – Beamten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307388" cy="599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dirty="0" err="1">
                <a:solidFill>
                  <a:schemeClr val="tx1"/>
                </a:solidFill>
              </a:rPr>
              <a:t>TeilnehmerInnen</a:t>
            </a:r>
            <a:r>
              <a:rPr lang="de-AT" altLang="de-DE" sz="1800" b="0" dirty="0">
                <a:solidFill>
                  <a:schemeClr val="tx1"/>
                </a:solidFill>
              </a:rPr>
              <a:t>: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3 uniformierten und 3 AGM-</a:t>
            </a:r>
            <a:r>
              <a:rPr lang="de-AT" altLang="de-DE" b="0" dirty="0" err="1">
                <a:solidFill>
                  <a:schemeClr val="tx1"/>
                </a:solidFill>
              </a:rPr>
              <a:t>BeamtInnen</a:t>
            </a:r>
            <a:r>
              <a:rPr lang="de-AT" altLang="de-DE" b="0" dirty="0">
                <a:solidFill>
                  <a:schemeClr val="tx1"/>
                </a:solidFill>
              </a:rPr>
              <a:t> in zivil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positiver Eindruck vom </a:t>
            </a:r>
            <a:r>
              <a:rPr lang="de-AT" altLang="de-DE" sz="1800" b="0" dirty="0" err="1">
                <a:solidFill>
                  <a:schemeClr val="tx1"/>
                </a:solidFill>
              </a:rPr>
              <a:t>Modentity</a:t>
            </a:r>
            <a:r>
              <a:rPr lang="de-AT" altLang="de-DE" sz="1800" b="0" dirty="0">
                <a:solidFill>
                  <a:schemeClr val="tx1"/>
                </a:solidFill>
              </a:rPr>
              <a:t>-Smartphone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derzeitige Ausstattung wird als mangelhaft empfunden 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derzeitiger Ablauf der Kontrollen: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lange Anlaufzeit für Informationsabrufe bei Personenkontrollen (sowohl „mobiler“ 	Laptop als auch Anfragen im Wachzimmer sind zeitintensiv)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schwieriger Authentifikationsprozess für Datenbanken, mit jeweils eigenen Passwörtern 	mit knappem Ablaufdatum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Anforderungen an das </a:t>
            </a:r>
            <a:r>
              <a:rPr lang="de-AT" altLang="de-DE" sz="1800" b="0" u="sng" dirty="0" err="1">
                <a:solidFill>
                  <a:schemeClr val="tx1"/>
                </a:solidFill>
              </a:rPr>
              <a:t>Modentity</a:t>
            </a:r>
            <a:r>
              <a:rPr lang="de-AT" altLang="de-DE" sz="1800" b="0" u="sng" dirty="0">
                <a:solidFill>
                  <a:schemeClr val="tx1"/>
                </a:solidFill>
              </a:rPr>
              <a:t>-Smartphone</a:t>
            </a:r>
            <a:endParaRPr lang="de-AT" altLang="de-DE" sz="18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Anforderungen an ein mobiles Personen-</a:t>
            </a:r>
            <a:br>
              <a:rPr lang="de-AT" altLang="de-DE" b="0" dirty="0">
                <a:solidFill>
                  <a:schemeClr val="tx1"/>
                </a:solidFill>
              </a:rPr>
            </a:b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AT" altLang="de-DE" b="0" dirty="0" err="1">
                <a:solidFill>
                  <a:schemeClr val="tx1"/>
                </a:solidFill>
              </a:rPr>
              <a:t>kontrollsystem</a:t>
            </a:r>
            <a:r>
              <a:rPr lang="de-AT" altLang="de-DE" b="0" dirty="0">
                <a:solidFill>
                  <a:schemeClr val="tx1"/>
                </a:solidFill>
              </a:rPr>
              <a:t> in allen Prüfungssituationen ident</a:t>
            </a:r>
            <a:r>
              <a:rPr lang="de-AT" altLang="de-DE" sz="1800" b="0" dirty="0">
                <a:solidFill>
                  <a:schemeClr val="tx1"/>
                </a:solidFill>
              </a:rPr>
              <a:t>	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rasche und einfache Authentifizierung notwendig: </a:t>
            </a:r>
            <a:br>
              <a:rPr lang="de-AT" altLang="de-DE" b="0" dirty="0">
                <a:solidFill>
                  <a:schemeClr val="tx1"/>
                </a:solidFill>
              </a:rPr>
            </a:br>
            <a:r>
              <a:rPr lang="de-AT" altLang="de-DE" b="0" dirty="0">
                <a:solidFill>
                  <a:schemeClr val="tx1"/>
                </a:solidFill>
              </a:rPr>
              <a:t>	z.B. mit eigenem Fingerabdruck das Gerät entsperren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bei Ausfall der Internetverbindung soll nicht erneut der Prozess der Authentifizierung und 	Dateneingabe beginnen, sondern bisheriger Fortschritt erhalten bleiben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ausreichend Akkulaufzeit (für Gerät selbst, externe Scanner, etc.)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vielseitige Datenbankanbindungen und weitere Infos (z.B. zu Sicherheits- und 	Identifikationsmerkmalen verschiedener Pässe) sind gewünscht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Nachrüstbarkeit und Offenheit gegenüber Erweiterungen 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6" name="Wolkenförmige Legende 5"/>
          <p:cNvSpPr/>
          <p:nvPr/>
        </p:nvSpPr>
        <p:spPr bwMode="auto">
          <a:xfrm>
            <a:off x="5573508" y="3121448"/>
            <a:ext cx="3435611" cy="1827193"/>
          </a:xfrm>
          <a:prstGeom prst="cloudCallout">
            <a:avLst>
              <a:gd name="adj1" fmla="val -69643"/>
              <a:gd name="adj2" fmla="val -9662"/>
            </a:avLst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de-AT" sz="1200" b="0" dirty="0">
                <a:latin typeface="Calibri" panose="020F0502020204030204" pitchFamily="34" charset="0"/>
              </a:rPr>
              <a:t>„Ich glaube die Personenkontrollen sind überall gleich, egal ob man da jetzt beim Zug anhält, beim </a:t>
            </a:r>
            <a:r>
              <a:rPr lang="de-AT" sz="1200" b="0" dirty="0" err="1">
                <a:latin typeface="Calibri" panose="020F0502020204030204" pitchFamily="34" charset="0"/>
              </a:rPr>
              <a:t>Billa</a:t>
            </a:r>
            <a:r>
              <a:rPr lang="de-AT" sz="1200" b="0" dirty="0">
                <a:latin typeface="Calibri" panose="020F0502020204030204" pitchFamily="34" charset="0"/>
              </a:rPr>
              <a:t> weil er was gestohlen hat,  oder auf dem Schiff.“</a:t>
            </a:r>
          </a:p>
        </p:txBody>
      </p:sp>
      <p:sp>
        <p:nvSpPr>
          <p:cNvPr id="7" name="Wolkenförmige Legende 6"/>
          <p:cNvSpPr/>
          <p:nvPr/>
        </p:nvSpPr>
        <p:spPr bwMode="auto">
          <a:xfrm>
            <a:off x="5573508" y="-39721"/>
            <a:ext cx="3570492" cy="2108299"/>
          </a:xfrm>
          <a:prstGeom prst="cloudCallout">
            <a:avLst>
              <a:gd name="adj1" fmla="val -56687"/>
              <a:gd name="adj2" fmla="val 25981"/>
            </a:avLst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de-AT" sz="1200" b="0" dirty="0">
                <a:latin typeface="Calibri" panose="020F0502020204030204" pitchFamily="34" charset="0"/>
              </a:rPr>
              <a:t>„Aus Sicht der Uniformierten ist es eine immense Erleichterung des Außendienstes. [...] Man braucht keinen Laptop mitschleppen, der vielleicht nicht funktioniert weil die Batterien leer sind, man steckt das Handy ein und gut ist.“</a:t>
            </a:r>
            <a:endParaRPr kumimoji="0" lang="de-AT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Bedenken gegen eine Smartphone-Lösung (häufigste Nennungen)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641350" y="6543675"/>
            <a:ext cx="5445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800">
                <a:solidFill>
                  <a:schemeClr val="folHlink"/>
                </a:solidFill>
              </a:rPr>
              <a:t>Basis: </a:t>
            </a:r>
            <a:r>
              <a:rPr lang="de-DE" altLang="de-DE" sz="800" b="0">
                <a:solidFill>
                  <a:schemeClr val="folHlink"/>
                </a:solidFill>
              </a:rPr>
              <a:t>Gesamt, n=700</a:t>
            </a:r>
            <a:endParaRPr lang="de-AT" altLang="de-DE" sz="800" b="0">
              <a:solidFill>
                <a:schemeClr val="folHlink"/>
              </a:solidFill>
            </a:endParaRP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488575" y="808413"/>
            <a:ext cx="822960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1100" dirty="0">
                <a:solidFill>
                  <a:schemeClr val="folHlink"/>
                </a:solidFill>
              </a:rPr>
              <a:t>F23: </a:t>
            </a:r>
            <a:r>
              <a:rPr lang="de-DE" altLang="de-DE" sz="1100" b="0" dirty="0">
                <a:solidFill>
                  <a:schemeClr val="folHlink"/>
                </a:solidFill>
              </a:rPr>
              <a:t>Welche Bedenken haben Sie in Bezug auf den Einsatz der vorgestellten Technologie? (offene Frage) – Häufigste Nennungen</a:t>
            </a:r>
            <a:endParaRPr lang="de-DE" altLang="de-DE" sz="1100" b="0" noProof="1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de-DE" altLang="de-DE" sz="900" b="0" noProof="1">
              <a:solidFill>
                <a:schemeClr val="folHlink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rot="16200000">
            <a:off x="991260" y="3358049"/>
            <a:ext cx="4727145" cy="389291"/>
          </a:xfrm>
          <a:prstGeom prst="rect">
            <a:avLst/>
          </a:prstGeom>
          <a:ln>
            <a:noFill/>
          </a:ln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717189" y="5719836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683937" y="2016040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683937" y="2947064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60%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683937" y="3878090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40%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672161" y="4817428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20%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683937" y="1113780"/>
            <a:ext cx="5403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altLang="de-DE" sz="1200" dirty="0">
                <a:solidFill>
                  <a:schemeClr val="tx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2" name="Wolkenförmige Legende 1"/>
          <p:cNvSpPr/>
          <p:nvPr/>
        </p:nvSpPr>
        <p:spPr bwMode="auto">
          <a:xfrm>
            <a:off x="302358" y="1421217"/>
            <a:ext cx="2253500" cy="1546086"/>
          </a:xfrm>
          <a:prstGeom prst="cloudCallout">
            <a:avLst>
              <a:gd name="adj1" fmla="val 56857"/>
              <a:gd name="adj2" fmla="val 116015"/>
            </a:avLst>
          </a:prstGeom>
          <a:solidFill>
            <a:srgbClr val="66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40%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keine Bedenken</a:t>
            </a:r>
          </a:p>
        </p:txBody>
      </p:sp>
      <p:sp>
        <p:nvSpPr>
          <p:cNvPr id="21" name="Wolkenförmige Legende 20"/>
          <p:cNvSpPr/>
          <p:nvPr/>
        </p:nvSpPr>
        <p:spPr bwMode="auto">
          <a:xfrm>
            <a:off x="3747164" y="1436599"/>
            <a:ext cx="2748483" cy="1264980"/>
          </a:xfrm>
          <a:prstGeom prst="cloudCallout">
            <a:avLst>
              <a:gd name="adj1" fmla="val -57670"/>
              <a:gd name="adj2" fmla="val 21052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15%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Allg. Datenschutz-bedenken</a:t>
            </a:r>
          </a:p>
        </p:txBody>
      </p:sp>
      <p:sp>
        <p:nvSpPr>
          <p:cNvPr id="22" name="Wolkenförmige Legende 21"/>
          <p:cNvSpPr/>
          <p:nvPr/>
        </p:nvSpPr>
        <p:spPr bwMode="auto">
          <a:xfrm>
            <a:off x="5359834" y="2508942"/>
            <a:ext cx="2030180" cy="1264980"/>
          </a:xfrm>
          <a:prstGeom prst="cloudCallout">
            <a:avLst>
              <a:gd name="adj1" fmla="val -140576"/>
              <a:gd name="adj2" fmla="val 15926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Missbrauch der Daten</a:t>
            </a:r>
          </a:p>
        </p:txBody>
      </p:sp>
      <p:sp>
        <p:nvSpPr>
          <p:cNvPr id="23" name="Wolkenförmige Legende 22"/>
          <p:cNvSpPr/>
          <p:nvPr/>
        </p:nvSpPr>
        <p:spPr bwMode="auto">
          <a:xfrm>
            <a:off x="6290860" y="3730913"/>
            <a:ext cx="2030180" cy="1264980"/>
          </a:xfrm>
          <a:prstGeom prst="cloudCallout">
            <a:avLst>
              <a:gd name="adj1" fmla="val -186435"/>
              <a:gd name="adj2" fmla="val 9618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600" dirty="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Daten-speicherung</a:t>
            </a:r>
          </a:p>
        </p:txBody>
      </p:sp>
      <p:sp>
        <p:nvSpPr>
          <p:cNvPr id="24" name="Wolkenförmige Legende 23"/>
          <p:cNvSpPr/>
          <p:nvPr/>
        </p:nvSpPr>
        <p:spPr bwMode="auto">
          <a:xfrm>
            <a:off x="5509463" y="5050499"/>
            <a:ext cx="1656108" cy="1264980"/>
          </a:xfrm>
          <a:prstGeom prst="cloudCallout">
            <a:avLst>
              <a:gd name="adj1" fmla="val -167575"/>
              <a:gd name="adj2" fmla="val -42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5%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Software-fehler</a:t>
            </a:r>
          </a:p>
        </p:txBody>
      </p:sp>
    </p:spTree>
    <p:extLst>
      <p:ext uri="{BB962C8B-B14F-4D97-AF65-F5344CB8AC3E}">
        <p14:creationId xmlns:p14="http://schemas.microsoft.com/office/powerpoint/2010/main" val="16437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00231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784855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Idee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Immer wieder …</a:t>
            </a:r>
            <a:r>
              <a:rPr lang="de-AT" altLang="de-DE" sz="1800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müssen Formulare erstellt,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Datenvalidierung eingerichtet und 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die dazu gehörigen Datenbankschnittstellen, wie …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die Datenbankverbindung,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SQL INSERT, SELECT, UPDATE und DELETE kurz CRUDs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programmiert werden.</a:t>
            </a:r>
            <a:br>
              <a:rPr lang="de-DE" altLang="de-DE" b="0" dirty="0">
                <a:solidFill>
                  <a:schemeClr val="tx1"/>
                </a:solidFill>
              </a:rPr>
            </a:b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Obwohl dies Standardfunktionen sind,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nehmen diese Funktionen immer wieder viel Zeit in Anspruch.</a:t>
            </a:r>
            <a:br>
              <a:rPr lang="de-AT" altLang="de-DE" b="0" dirty="0">
                <a:solidFill>
                  <a:schemeClr val="tx1"/>
                </a:solidFill>
              </a:rPr>
            </a:br>
            <a:endParaRPr lang="de-AT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Sind wir nicht zu Höherem berufen,</a:t>
            </a:r>
            <a:r>
              <a:rPr lang="de-AT" altLang="de-DE" sz="1800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als immer wieder das gleiche zu machen?</a:t>
            </a: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Also los, lassen wir …</a:t>
            </a: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</a:t>
            </a:r>
            <a:endParaRPr lang="de-AT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0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Ziel 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Lassen wir …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AT" altLang="de-DE" sz="1800" b="0" u="sng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DE" altLang="de-DE" b="0" dirty="0">
                <a:solidFill>
                  <a:schemeClr val="tx1"/>
                </a:solidFill>
              </a:rPr>
              <a:t>wir uns die Formulare automatisch erzeugen und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 	Anpassungen von Personen ohne Programmierkenntnissen </a:t>
            </a:r>
            <a:r>
              <a:rPr lang="de-DE" altLang="de-DE" b="0" dirty="0" err="1">
                <a:solidFill>
                  <a:schemeClr val="tx1"/>
                </a:solidFill>
              </a:rPr>
              <a:t>ertsellen</a:t>
            </a:r>
            <a:r>
              <a:rPr lang="de-DE" altLang="de-DE" b="0" dirty="0">
                <a:solidFill>
                  <a:schemeClr val="tx1"/>
                </a:solidFill>
              </a:rPr>
              <a:t>.</a:t>
            </a:r>
            <a:br>
              <a:rPr lang="de-DE" altLang="de-DE" b="0" dirty="0">
                <a:solidFill>
                  <a:schemeClr val="tx1"/>
                </a:solidFill>
              </a:rPr>
            </a:b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Widmen wir uns wieder</a:t>
            </a: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				dem eigentlichen Programmieren!</a:t>
            </a: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</a:t>
            </a:r>
            <a:endParaRPr lang="de-AT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56939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762447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77758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5842263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864055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9930185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38674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359560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91701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/>
              <a:t>Inhaltsübersicht</a:t>
            </a:r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630474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vorlage_BERND_MS_05">
  <a:themeElements>
    <a:clrScheme name="vorlage_BERND_MS_05 14">
      <a:dk1>
        <a:srgbClr val="000000"/>
      </a:dk1>
      <a:lt1>
        <a:srgbClr val="FFFFFF"/>
      </a:lt1>
      <a:dk2>
        <a:srgbClr val="A6D514"/>
      </a:dk2>
      <a:lt2>
        <a:srgbClr val="FF0033"/>
      </a:lt2>
      <a:accent1>
        <a:srgbClr val="FF9933"/>
      </a:accent1>
      <a:accent2>
        <a:srgbClr val="009933"/>
      </a:accent2>
      <a:accent3>
        <a:srgbClr val="FFFFFF"/>
      </a:accent3>
      <a:accent4>
        <a:srgbClr val="000000"/>
      </a:accent4>
      <a:accent5>
        <a:srgbClr val="FFCAAD"/>
      </a:accent5>
      <a:accent6>
        <a:srgbClr val="008A2D"/>
      </a:accent6>
      <a:hlink>
        <a:srgbClr val="333333"/>
      </a:hlink>
      <a:folHlink>
        <a:srgbClr val="666666"/>
      </a:folHlink>
    </a:clrScheme>
    <a:fontScheme name="vorlage_BERND_MS_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vorlage_BERND_MS_05 1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3">
        <a:dk1>
          <a:srgbClr val="CCCCCC"/>
        </a:dk1>
        <a:lt1>
          <a:srgbClr val="FFFFFF"/>
        </a:lt1>
        <a:dk2>
          <a:srgbClr val="666666"/>
        </a:dk2>
        <a:lt2>
          <a:srgbClr val="999999"/>
        </a:lt2>
        <a:accent1>
          <a:srgbClr val="FFFF33"/>
        </a:accent1>
        <a:accent2>
          <a:srgbClr val="FF9933"/>
        </a:accent2>
        <a:accent3>
          <a:srgbClr val="FFFFFF"/>
        </a:accent3>
        <a:accent4>
          <a:srgbClr val="AEAEAE"/>
        </a:accent4>
        <a:accent5>
          <a:srgbClr val="FFFFAD"/>
        </a:accent5>
        <a:accent6>
          <a:srgbClr val="E78A2D"/>
        </a:accent6>
        <a:hlink>
          <a:srgbClr val="FF00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14">
        <a:dk1>
          <a:srgbClr val="000000"/>
        </a:dk1>
        <a:lt1>
          <a:srgbClr val="FFFFFF"/>
        </a:lt1>
        <a:dk2>
          <a:srgbClr val="A6D514"/>
        </a:dk2>
        <a:lt2>
          <a:srgbClr val="FF0033"/>
        </a:lt2>
        <a:accent1>
          <a:srgbClr val="FF9933"/>
        </a:accent1>
        <a:accent2>
          <a:srgbClr val="00993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008A2D"/>
        </a:accent6>
        <a:hlink>
          <a:srgbClr val="333333"/>
        </a:hlink>
        <a:folHlink>
          <a:srgbClr val="66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orlage_BERND_MS_05">
  <a:themeElements>
    <a:clrScheme name="1_vorlage_BERND_MS_05 14">
      <a:dk1>
        <a:srgbClr val="000000"/>
      </a:dk1>
      <a:lt1>
        <a:srgbClr val="FFFFFF"/>
      </a:lt1>
      <a:dk2>
        <a:srgbClr val="A6D514"/>
      </a:dk2>
      <a:lt2>
        <a:srgbClr val="FF0033"/>
      </a:lt2>
      <a:accent1>
        <a:srgbClr val="FF9933"/>
      </a:accent1>
      <a:accent2>
        <a:srgbClr val="009933"/>
      </a:accent2>
      <a:accent3>
        <a:srgbClr val="FFFFFF"/>
      </a:accent3>
      <a:accent4>
        <a:srgbClr val="000000"/>
      </a:accent4>
      <a:accent5>
        <a:srgbClr val="FFCAAD"/>
      </a:accent5>
      <a:accent6>
        <a:srgbClr val="008A2D"/>
      </a:accent6>
      <a:hlink>
        <a:srgbClr val="333333"/>
      </a:hlink>
      <a:folHlink>
        <a:srgbClr val="666666"/>
      </a:folHlink>
    </a:clrScheme>
    <a:fontScheme name="1_vorlage_BERND_MS_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vorlage_BERND_MS_05 1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3">
        <a:dk1>
          <a:srgbClr val="CCCCCC"/>
        </a:dk1>
        <a:lt1>
          <a:srgbClr val="FFFFFF"/>
        </a:lt1>
        <a:dk2>
          <a:srgbClr val="666666"/>
        </a:dk2>
        <a:lt2>
          <a:srgbClr val="999999"/>
        </a:lt2>
        <a:accent1>
          <a:srgbClr val="FFFF33"/>
        </a:accent1>
        <a:accent2>
          <a:srgbClr val="FF9933"/>
        </a:accent2>
        <a:accent3>
          <a:srgbClr val="FFFFFF"/>
        </a:accent3>
        <a:accent4>
          <a:srgbClr val="AEAEAE"/>
        </a:accent4>
        <a:accent5>
          <a:srgbClr val="FFFFAD"/>
        </a:accent5>
        <a:accent6>
          <a:srgbClr val="E78A2D"/>
        </a:accent6>
        <a:hlink>
          <a:srgbClr val="FF00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14">
        <a:dk1>
          <a:srgbClr val="000000"/>
        </a:dk1>
        <a:lt1>
          <a:srgbClr val="FFFFFF"/>
        </a:lt1>
        <a:dk2>
          <a:srgbClr val="A6D514"/>
        </a:dk2>
        <a:lt2>
          <a:srgbClr val="FF0033"/>
        </a:lt2>
        <a:accent1>
          <a:srgbClr val="FF9933"/>
        </a:accent1>
        <a:accent2>
          <a:srgbClr val="00993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008A2D"/>
        </a:accent6>
        <a:hlink>
          <a:srgbClr val="333333"/>
        </a:hlink>
        <a:folHlink>
          <a:srgbClr val="66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</Words>
  <Application>Microsoft Office PowerPoint</Application>
  <PresentationFormat>Bildschirmpräsentation (4:3)</PresentationFormat>
  <Paragraphs>164</Paragraphs>
  <Slides>13</Slides>
  <Notes>10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Calibri</vt:lpstr>
      <vt:lpstr>Times New Roman</vt:lpstr>
      <vt:lpstr>Verdana</vt:lpstr>
      <vt:lpstr>Wingdings</vt:lpstr>
      <vt:lpstr>vorlage_BERND_MS_05</vt:lpstr>
      <vt:lpstr>1_vorlage_BERND_MS_05</vt:lpstr>
      <vt:lpstr>Der Formulargenerator CRUD programmieren war gestern am 03.02.2017  Alexander Hitzinger</vt:lpstr>
      <vt:lpstr>Inhaltsübersicht</vt:lpstr>
      <vt:lpstr>Idee</vt:lpstr>
      <vt:lpstr>Ziel </vt:lpstr>
      <vt:lpstr>Inhaltsübersicht</vt:lpstr>
      <vt:lpstr>Inhaltsübersicht</vt:lpstr>
      <vt:lpstr>Inhaltsübersicht</vt:lpstr>
      <vt:lpstr>Inhaltsübersicht</vt:lpstr>
      <vt:lpstr>Inhaltsübersicht</vt:lpstr>
      <vt:lpstr>PowerPoint-Präsentation</vt:lpstr>
      <vt:lpstr>Methode</vt:lpstr>
      <vt:lpstr>Fokusgruppe – Beamten</vt:lpstr>
      <vt:lpstr>Bedenken gegen eine Smartphone-Lösung (häufigste Nennungen)</vt:lpstr>
    </vt:vector>
  </TitlesOfParts>
  <Company>IFES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FBC - Future Border Control Kriterienkatalog zur Erhöhung der Nutzerakzeptanz der automatisierten Passkontrolle  Konsortialmeeting, am 31. 05. 2012   Christine Schuster Reinhard Raml</dc:title>
  <dc:creator>Christine Schuster</dc:creator>
  <cp:lastModifiedBy>Alexander Hitzinger</cp:lastModifiedBy>
  <cp:revision>4098</cp:revision>
  <cp:lastPrinted>2017-01-27T09:49:19Z</cp:lastPrinted>
  <dcterms:created xsi:type="dcterms:W3CDTF">2005-11-10T15:51:36Z</dcterms:created>
  <dcterms:modified xsi:type="dcterms:W3CDTF">2017-01-27T10:03:03Z</dcterms:modified>
</cp:coreProperties>
</file>