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  <p:sldMasterId id="2147483680" r:id="rId2"/>
  </p:sldMasterIdLst>
  <p:notesMasterIdLst>
    <p:notesMasterId r:id="rId34"/>
  </p:notesMasterIdLst>
  <p:handoutMasterIdLst>
    <p:handoutMasterId r:id="rId35"/>
  </p:handoutMasterIdLst>
  <p:sldIdLst>
    <p:sldId id="1550" r:id="rId3"/>
    <p:sldId id="1644" r:id="rId4"/>
    <p:sldId id="1606" r:id="rId5"/>
    <p:sldId id="1650" r:id="rId6"/>
    <p:sldId id="1645" r:id="rId7"/>
    <p:sldId id="1653" r:id="rId8"/>
    <p:sldId id="1658" r:id="rId9"/>
    <p:sldId id="1654" r:id="rId10"/>
    <p:sldId id="1647" r:id="rId11"/>
    <p:sldId id="1655" r:id="rId12"/>
    <p:sldId id="1656" r:id="rId13"/>
    <p:sldId id="1646" r:id="rId14"/>
    <p:sldId id="1651" r:id="rId15"/>
    <p:sldId id="1660" r:id="rId16"/>
    <p:sldId id="1661" r:id="rId17"/>
    <p:sldId id="1662" r:id="rId18"/>
    <p:sldId id="1663" r:id="rId19"/>
    <p:sldId id="1664" r:id="rId20"/>
    <p:sldId id="1665" r:id="rId21"/>
    <p:sldId id="1666" r:id="rId22"/>
    <p:sldId id="1659" r:id="rId23"/>
    <p:sldId id="1668" r:id="rId24"/>
    <p:sldId id="1669" r:id="rId25"/>
    <p:sldId id="1667" r:id="rId26"/>
    <p:sldId id="1648" r:id="rId27"/>
    <p:sldId id="1670" r:id="rId28"/>
    <p:sldId id="1657" r:id="rId29"/>
    <p:sldId id="1552" r:id="rId30"/>
    <p:sldId id="1577" r:id="rId31"/>
    <p:sldId id="1622" r:id="rId32"/>
    <p:sldId id="1634" r:id="rId33"/>
  </p:sldIdLst>
  <p:sldSz cx="9144000" cy="6858000" type="screen4x3"/>
  <p:notesSz cx="6669088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6">
          <p15:clr>
            <a:srgbClr val="A4A3A4"/>
          </p15:clr>
        </p15:guide>
        <p15:guide id="2" orient="horz" pos="1661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  <p15:guide id="4" orient="horz" pos="3706">
          <p15:clr>
            <a:srgbClr val="A4A3A4"/>
          </p15:clr>
        </p15:guide>
        <p15:guide id="5" orient="horz" pos="1249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orient="horz" pos="2115" userDrawn="1">
          <p15:clr>
            <a:srgbClr val="A4A3A4"/>
          </p15:clr>
        </p15:guide>
        <p15:guide id="8" orient="horz" pos="1089">
          <p15:clr>
            <a:srgbClr val="A4A3A4"/>
          </p15:clr>
        </p15:guide>
        <p15:guide id="9" pos="300">
          <p15:clr>
            <a:srgbClr val="A4A3A4"/>
          </p15:clr>
        </p15:guide>
        <p15:guide id="10" pos="2098">
          <p15:clr>
            <a:srgbClr val="A4A3A4"/>
          </p15:clr>
        </p15:guide>
        <p15:guide id="11" pos="3717">
          <p15:clr>
            <a:srgbClr val="A4A3A4"/>
          </p15:clr>
        </p15:guide>
        <p15:guide id="12" pos="1451" userDrawn="1">
          <p15:clr>
            <a:srgbClr val="A4A3A4"/>
          </p15:clr>
        </p15:guide>
        <p15:guide id="13" pos="2026">
          <p15:clr>
            <a:srgbClr val="A4A3A4"/>
          </p15:clr>
        </p15:guide>
        <p15:guide id="15" pos="2905">
          <p15:clr>
            <a:srgbClr val="A4A3A4"/>
          </p15:clr>
        </p15:guide>
        <p15:guide id="16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09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9900"/>
    <a:srgbClr val="000000"/>
    <a:srgbClr val="EAEAEA"/>
    <a:srgbClr val="CC0000"/>
    <a:srgbClr val="000066"/>
    <a:srgbClr val="FFFF99"/>
    <a:srgbClr val="99CCFF"/>
    <a:srgbClr val="0033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4" autoAdjust="0"/>
    <p:restoredTop sz="86392" autoAdjust="0"/>
  </p:normalViewPr>
  <p:slideViewPr>
    <p:cSldViewPr snapToGrid="0">
      <p:cViewPr varScale="1">
        <p:scale>
          <a:sx n="117" d="100"/>
          <a:sy n="117" d="100"/>
        </p:scale>
        <p:origin x="828" y="96"/>
      </p:cViewPr>
      <p:guideLst>
        <p:guide orient="horz" pos="1216"/>
        <p:guide orient="horz" pos="1661"/>
        <p:guide orient="horz" pos="504"/>
        <p:guide orient="horz" pos="3706"/>
        <p:guide orient="horz" pos="1249"/>
        <p:guide orient="horz" pos="4156"/>
        <p:guide orient="horz" pos="2115"/>
        <p:guide orient="horz" pos="1089"/>
        <p:guide pos="300"/>
        <p:guide pos="2098"/>
        <p:guide pos="3717"/>
        <p:guide pos="1451"/>
        <p:guide pos="2026"/>
        <p:guide pos="2905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2172" y="-120"/>
      </p:cViewPr>
      <p:guideLst>
        <p:guide orient="horz" pos="3127"/>
        <p:guide pos="2099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88646" cy="49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t" anchorCtr="0" compatLnSpc="1">
            <a:prstTxWarp prst="textNoShape">
              <a:avLst/>
            </a:prstTxWarp>
          </a:bodyPr>
          <a:lstStyle>
            <a:lvl1pPr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AT" altLang="de-DE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951" y="1"/>
            <a:ext cx="2888646" cy="49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t" anchorCtr="0" compatLnSpc="1">
            <a:prstTxWarp prst="textNoShape">
              <a:avLst/>
            </a:prstTxWarp>
          </a:bodyPr>
          <a:lstStyle>
            <a:lvl1pPr algn="r"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AT" altLang="de-DE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7766"/>
            <a:ext cx="2888646" cy="49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b" anchorCtr="0" compatLnSpc="1">
            <a:prstTxWarp prst="textNoShape">
              <a:avLst/>
            </a:prstTxWarp>
          </a:bodyPr>
          <a:lstStyle>
            <a:lvl1pPr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AT" altLang="de-DE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951" y="9427766"/>
            <a:ext cx="2888646" cy="49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b" anchorCtr="0" compatLnSpc="1">
            <a:prstTxWarp prst="textNoShape">
              <a:avLst/>
            </a:prstTxWarp>
          </a:bodyPr>
          <a:lstStyle>
            <a:lvl1pPr algn="r"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EBEBB11-CEAC-4B54-A52D-5F18A02C0CD7}" type="slidenum">
              <a:rPr lang="de-AT" altLang="de-DE"/>
              <a:pPr>
                <a:defRPr/>
              </a:pPr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76714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88646" cy="49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t" anchorCtr="0" compatLnSpc="1">
            <a:prstTxWarp prst="textNoShape">
              <a:avLst/>
            </a:prstTxWarp>
          </a:bodyPr>
          <a:lstStyle>
            <a:lvl1pPr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AT" altLang="de-DE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951" y="1"/>
            <a:ext cx="2888646" cy="49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t" anchorCtr="0" compatLnSpc="1">
            <a:prstTxWarp prst="textNoShape">
              <a:avLst/>
            </a:prstTxWarp>
          </a:bodyPr>
          <a:lstStyle>
            <a:lvl1pPr algn="r"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AT" alt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2013" y="742950"/>
            <a:ext cx="4964112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611" y="4716193"/>
            <a:ext cx="5335867" cy="446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/>
              <a:t>Textmasterformate durch Klicken bearbeiten</a:t>
            </a:r>
          </a:p>
          <a:p>
            <a:pPr lvl="1"/>
            <a:r>
              <a:rPr lang="de-AT" noProof="0"/>
              <a:t>Zweite Ebene</a:t>
            </a:r>
          </a:p>
          <a:p>
            <a:pPr lvl="2"/>
            <a:r>
              <a:rPr lang="de-AT" noProof="0"/>
              <a:t>Dritte Ebene</a:t>
            </a:r>
          </a:p>
          <a:p>
            <a:pPr lvl="3"/>
            <a:r>
              <a:rPr lang="de-AT" noProof="0"/>
              <a:t>Vierte Ebene</a:t>
            </a:r>
          </a:p>
          <a:p>
            <a:pPr lvl="4"/>
            <a:r>
              <a:rPr lang="de-AT" noProof="0"/>
              <a:t>Fünfte Ebene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7766"/>
            <a:ext cx="2888646" cy="49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b" anchorCtr="0" compatLnSpc="1">
            <a:prstTxWarp prst="textNoShape">
              <a:avLst/>
            </a:prstTxWarp>
          </a:bodyPr>
          <a:lstStyle>
            <a:lvl1pPr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AT" altLang="de-DE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951" y="9427766"/>
            <a:ext cx="2888646" cy="49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b" anchorCtr="0" compatLnSpc="1">
            <a:prstTxWarp prst="textNoShape">
              <a:avLst/>
            </a:prstTxWarp>
          </a:bodyPr>
          <a:lstStyle>
            <a:lvl1pPr algn="r"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516EFA1-C835-479A-B374-738C85C79A82}" type="slidenum">
              <a:rPr lang="de-AT" altLang="de-DE"/>
              <a:pPr>
                <a:defRPr/>
              </a:pPr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0563536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778951" y="9427766"/>
            <a:ext cx="2888646" cy="49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97" tIns="48502" rIns="96997" bIns="48502" anchor="b"/>
          <a:lstStyle>
            <a:lvl1pPr defTabSz="1014413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73113" indent="-298450" defTabSz="1014413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87450" indent="-236538" defTabSz="1014413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65288" indent="-241300" defTabSz="1014413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138363" indent="-236538" defTabSz="1014413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95563" indent="-236538" defTabSz="10144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3052763" indent="-236538" defTabSz="10144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509963" indent="-236538" defTabSz="10144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967163" indent="-236538" defTabSz="10144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/>
            <a:fld id="{045E8D11-AFFB-43E9-B9DE-95D7F3A54BCF}" type="slidenum">
              <a:rPr lang="de-AT" altLang="de-DE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 eaLnBrk="1" hangingPunct="1"/>
              <a:t>1</a:t>
            </a:fld>
            <a:endParaRPr lang="de-AT" altLang="de-DE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8838" y="741363"/>
            <a:ext cx="4968875" cy="37274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323" y="4716192"/>
            <a:ext cx="4894442" cy="4469835"/>
          </a:xfrm>
          <a:noFill/>
        </p:spPr>
        <p:txBody>
          <a:bodyPr lIns="97125" tIns="48561" rIns="97125" bIns="48561"/>
          <a:lstStyle/>
          <a:p>
            <a:pPr eaLnBrk="1" hangingPunct="1"/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939347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3875" y="744538"/>
            <a:ext cx="5629275" cy="4222750"/>
          </a:xfrm>
          <a:ln/>
        </p:spPr>
      </p:sp>
    </p:spTree>
    <p:extLst>
      <p:ext uri="{BB962C8B-B14F-4D97-AF65-F5344CB8AC3E}">
        <p14:creationId xmlns:p14="http://schemas.microsoft.com/office/powerpoint/2010/main" val="3911013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3875" y="744538"/>
            <a:ext cx="5629275" cy="4222750"/>
          </a:xfrm>
          <a:ln/>
        </p:spPr>
      </p:sp>
    </p:spTree>
    <p:extLst>
      <p:ext uri="{BB962C8B-B14F-4D97-AF65-F5344CB8AC3E}">
        <p14:creationId xmlns:p14="http://schemas.microsoft.com/office/powerpoint/2010/main" val="2773797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0425" y="741363"/>
            <a:ext cx="4967288" cy="3725862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611" y="4716192"/>
            <a:ext cx="5335867" cy="4469835"/>
          </a:xfrm>
          <a:noFill/>
        </p:spPr>
        <p:txBody>
          <a:bodyPr lIns="96997" tIns="48502" rIns="96997" bIns="48502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2600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0425" y="741363"/>
            <a:ext cx="4967288" cy="3725862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611" y="4716192"/>
            <a:ext cx="5335867" cy="4469835"/>
          </a:xfrm>
          <a:noFill/>
        </p:spPr>
        <p:txBody>
          <a:bodyPr lIns="96997" tIns="48502" rIns="96997" bIns="48502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443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3875" y="744538"/>
            <a:ext cx="5629275" cy="4222750"/>
          </a:xfrm>
          <a:ln/>
        </p:spPr>
      </p:sp>
    </p:spTree>
    <p:extLst>
      <p:ext uri="{BB962C8B-B14F-4D97-AF65-F5344CB8AC3E}">
        <p14:creationId xmlns:p14="http://schemas.microsoft.com/office/powerpoint/2010/main" val="1902567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0425" y="741363"/>
            <a:ext cx="4967288" cy="3725862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611" y="4716192"/>
            <a:ext cx="5335867" cy="4469835"/>
          </a:xfrm>
          <a:noFill/>
        </p:spPr>
        <p:txBody>
          <a:bodyPr lIns="96997" tIns="48502" rIns="96997" bIns="48502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3264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0425" y="741363"/>
            <a:ext cx="4967288" cy="3725862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611" y="4716192"/>
            <a:ext cx="5335867" cy="4469835"/>
          </a:xfrm>
          <a:noFill/>
        </p:spPr>
        <p:txBody>
          <a:bodyPr lIns="96997" tIns="48502" rIns="96997" bIns="48502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667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0425" y="741363"/>
            <a:ext cx="4967288" cy="3725862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611" y="4716192"/>
            <a:ext cx="5335867" cy="4469835"/>
          </a:xfrm>
          <a:noFill/>
        </p:spPr>
        <p:txBody>
          <a:bodyPr lIns="96997" tIns="48502" rIns="96997" bIns="48502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30710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0425" y="741363"/>
            <a:ext cx="4967288" cy="3725862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611" y="4716192"/>
            <a:ext cx="5335867" cy="4469835"/>
          </a:xfrm>
          <a:noFill/>
        </p:spPr>
        <p:txBody>
          <a:bodyPr lIns="96997" tIns="48502" rIns="96997" bIns="48502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6487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778951" y="9427766"/>
            <a:ext cx="2888646" cy="49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64" tIns="46635" rIns="93264" bIns="46635" anchor="b"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C7F2C0-8860-4F11-929E-94D7EF5A89CA}" type="slidenum">
              <a:rPr lang="de-AT" altLang="de-DE" b="0"/>
              <a:pPr algn="r" eaLnBrk="1" hangingPunct="1">
                <a:spcBef>
                  <a:spcPct val="0"/>
                </a:spcBef>
              </a:pPr>
              <a:t>28</a:t>
            </a:fld>
            <a:endParaRPr lang="de-AT" altLang="de-DE" b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742950"/>
            <a:ext cx="4964113" cy="37242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264" tIns="46635" rIns="93264" bIns="46635"/>
          <a:lstStyle/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58065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454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85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5913" y="330200"/>
            <a:ext cx="2068512" cy="587851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30200"/>
            <a:ext cx="6056313" cy="5878513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2589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3275" y="330200"/>
            <a:ext cx="7931150" cy="431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57200" y="1249363"/>
            <a:ext cx="8229600" cy="4959350"/>
          </a:xfrm>
        </p:spPr>
        <p:txBody>
          <a:bodyPr/>
          <a:lstStyle/>
          <a:p>
            <a:pPr lvl="0"/>
            <a:endParaRPr lang="de-AT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059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111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6932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13923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49363"/>
            <a:ext cx="4038600" cy="4959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49363"/>
            <a:ext cx="4038600" cy="4959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44436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6985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6528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9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007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579883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56651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3787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5913" y="330200"/>
            <a:ext cx="2068512" cy="587851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30200"/>
            <a:ext cx="6056313" cy="5878513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184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741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49363"/>
            <a:ext cx="4038600" cy="4959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49363"/>
            <a:ext cx="4038600" cy="4959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452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682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970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5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426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935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032500"/>
            <a:ext cx="294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rgbClr val="999999"/>
                </a:solidFill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0" y="1219200"/>
            <a:ext cx="822960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469900" y="368300"/>
            <a:ext cx="360363" cy="287338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96969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algn="ctr">
              <a:defRPr/>
            </a:pPr>
            <a:fld id="{4CE088F7-9BD9-4EBA-B54D-58B0A9475135}" type="slidenum">
              <a:rPr lang="de-DE" altLang="de-DE" sz="1400" smtClean="0">
                <a:solidFill>
                  <a:schemeClr val="bg1"/>
                </a:solidFill>
              </a:rPr>
              <a:pPr algn="ctr">
                <a:defRPr/>
              </a:pPr>
              <a:t>‹Nr.›</a:t>
            </a:fld>
            <a:endParaRPr lang="de-AT" altLang="de-DE" sz="1400">
              <a:solidFill>
                <a:schemeClr val="bg1"/>
              </a:solidFill>
            </a:endParaRPr>
          </a:p>
        </p:txBody>
      </p:sp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468313" y="692150"/>
            <a:ext cx="8229600" cy="53975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96969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sz="2400" b="1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de-AT" sz="1400" b="0">
              <a:solidFill>
                <a:schemeClr val="bg1"/>
              </a:solidFill>
            </a:endParaRPr>
          </a:p>
        </p:txBody>
      </p:sp>
      <p:sp>
        <p:nvSpPr>
          <p:cNvPr id="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03275" y="330200"/>
            <a:ext cx="7931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30" name="AutoShape 9"/>
          <p:cNvSpPr>
            <a:spLocks noChangeArrowheads="1"/>
          </p:cNvSpPr>
          <p:nvPr userDrawn="1"/>
        </p:nvSpPr>
        <p:spPr bwMode="auto">
          <a:xfrm>
            <a:off x="1050925" y="6367463"/>
            <a:ext cx="7764463" cy="33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algn="r">
              <a:defRPr/>
            </a:pPr>
            <a:r>
              <a:rPr lang="de-DE" altLang="de-DE" sz="800" dirty="0">
                <a:solidFill>
                  <a:schemeClr val="hlink"/>
                </a:solidFill>
                <a:latin typeface="Calibri" panose="020F0502020204030204" pitchFamily="34" charset="0"/>
              </a:rPr>
              <a:t>Der Formulargenerator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6245176"/>
            <a:ext cx="593831" cy="3905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1pPr>
      <a:lvl2pPr marL="261938" indent="-825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rgbClr val="000000"/>
          </a:solidFill>
          <a:latin typeface="Calibri" panose="020F0502020204030204" pitchFamily="34" charset="0"/>
        </a:defRPr>
      </a:lvl2pPr>
      <a:lvl3pPr marL="534988" indent="-93663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00"/>
          </a:solidFill>
          <a:latin typeface="Calibri" panose="020F0502020204030204" pitchFamily="34" charset="0"/>
        </a:defRPr>
      </a:lvl3pPr>
      <a:lvl4pPr marL="812800" indent="-98425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rgbClr val="000000"/>
          </a:solidFill>
          <a:latin typeface="Calibri" panose="020F0502020204030204" pitchFamily="34" charset="0"/>
        </a:defRPr>
      </a:lvl4pPr>
      <a:lvl5pPr marL="11604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 panose="020F0502020204030204" pitchFamily="34" charset="0"/>
        </a:defRPr>
      </a:lvl5pPr>
      <a:lvl6pPr marL="16176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6pPr>
      <a:lvl7pPr marL="20748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7pPr>
      <a:lvl8pPr marL="25320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8pPr>
      <a:lvl9pPr marL="29892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03275" y="330200"/>
            <a:ext cx="7931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de-AT" altLang="de-DE"/>
          </a:p>
        </p:txBody>
      </p:sp>
      <p:sp>
        <p:nvSpPr>
          <p:cNvPr id="3" name="AutoShape 8"/>
          <p:cNvSpPr>
            <a:spLocks noChangeArrowheads="1"/>
          </p:cNvSpPr>
          <p:nvPr/>
        </p:nvSpPr>
        <p:spPr bwMode="auto">
          <a:xfrm>
            <a:off x="365125" y="5913438"/>
            <a:ext cx="7939088" cy="33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de-DE" altLang="de-DE" sz="1800" dirty="0">
              <a:solidFill>
                <a:srgbClr val="4D4D4D"/>
              </a:solidFill>
              <a:latin typeface="Calibri" panose="020F0502020204030204" pitchFamily="34" charset="0"/>
            </a:endParaRP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9363"/>
            <a:ext cx="822960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511" y="73081"/>
            <a:ext cx="945289" cy="6217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1pPr>
      <a:lvl2pPr marL="261938" indent="-825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rgbClr val="000000"/>
          </a:solidFill>
          <a:latin typeface="Calibri" panose="020F0502020204030204" pitchFamily="34" charset="0"/>
        </a:defRPr>
      </a:lvl2pPr>
      <a:lvl3pPr marL="534988" indent="-93663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00"/>
          </a:solidFill>
          <a:latin typeface="Calibri" panose="020F0502020204030204" pitchFamily="34" charset="0"/>
        </a:defRPr>
      </a:lvl3pPr>
      <a:lvl4pPr marL="812800" indent="-98425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rgbClr val="000000"/>
          </a:solidFill>
          <a:latin typeface="Calibri" panose="020F0502020204030204" pitchFamily="34" charset="0"/>
        </a:defRPr>
      </a:lvl4pPr>
      <a:lvl5pPr marL="11604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 panose="020F0502020204030204" pitchFamily="34" charset="0"/>
        </a:defRPr>
      </a:lvl5pPr>
      <a:lvl6pPr marL="16176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6pPr>
      <a:lvl7pPr marL="20748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7pPr>
      <a:lvl8pPr marL="25320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8pPr>
      <a:lvl9pPr marL="29892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fatfreeframework.com/3.6/ji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hyperlink" Target="http://www.chirp.com.au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etbootstrap.com/" TargetMode="External"/><Relationship Id="rId5" Type="http://schemas.openxmlformats.org/officeDocument/2006/relationships/hyperlink" Target="https://fatfreeframework.com/3.6/home" TargetMode="External"/><Relationship Id="rId4" Type="http://schemas.openxmlformats.org/officeDocument/2006/relationships/hyperlink" Target="https://github.com/mrmorden74/formgen.git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ctrTitle" idx="4294967295"/>
          </p:nvPr>
        </p:nvSpPr>
        <p:spPr>
          <a:xfrm>
            <a:off x="357188" y="1774825"/>
            <a:ext cx="8786812" cy="2183026"/>
          </a:xfrm>
        </p:spPr>
        <p:txBody>
          <a:bodyPr/>
          <a:lstStyle/>
          <a:p>
            <a:pPr eaLnBrk="1" hangingPunct="1"/>
            <a:r>
              <a:rPr lang="de-DE" altLang="de-DE" sz="4000" dirty="0">
                <a:solidFill>
                  <a:schemeClr val="hlink"/>
                </a:solidFill>
              </a:rPr>
              <a:t>Der Formulargenerator</a:t>
            </a:r>
            <a:br>
              <a:rPr lang="de-DE" altLang="de-DE" sz="4000" dirty="0">
                <a:solidFill>
                  <a:schemeClr val="hlink"/>
                </a:solidFill>
              </a:rPr>
            </a:br>
            <a:r>
              <a:rPr lang="de-DE" altLang="de-DE" sz="3600" dirty="0">
                <a:solidFill>
                  <a:srgbClr val="003399"/>
                </a:solidFill>
              </a:rPr>
              <a:t>CRUD programmieren war gestern</a:t>
            </a:r>
            <a:br>
              <a:rPr lang="de-DE" altLang="de-DE" sz="3600" dirty="0">
                <a:solidFill>
                  <a:srgbClr val="003399"/>
                </a:solidFill>
              </a:rPr>
            </a:br>
            <a:r>
              <a:rPr lang="de-DE" altLang="de-DE" sz="2800" b="0" dirty="0">
                <a:solidFill>
                  <a:schemeClr val="hlink"/>
                </a:solidFill>
              </a:rPr>
              <a:t>am</a:t>
            </a:r>
            <a:r>
              <a:rPr lang="de-DE" altLang="de-DE" sz="4000" b="0" dirty="0">
                <a:solidFill>
                  <a:schemeClr val="hlink"/>
                </a:solidFill>
              </a:rPr>
              <a:t> </a:t>
            </a:r>
            <a:r>
              <a:rPr lang="de-DE" altLang="de-DE" sz="2800" b="0" dirty="0">
                <a:solidFill>
                  <a:schemeClr val="hlink"/>
                </a:solidFill>
              </a:rPr>
              <a:t>03.02.2017</a:t>
            </a:r>
            <a:br>
              <a:rPr lang="de-DE" altLang="de-DE" sz="2800" b="0" dirty="0">
                <a:solidFill>
                  <a:schemeClr val="hlink"/>
                </a:solidFill>
              </a:rPr>
            </a:br>
            <a:br>
              <a:rPr lang="de-DE" altLang="de-DE" sz="2800" b="0" dirty="0">
                <a:solidFill>
                  <a:schemeClr val="hlink"/>
                </a:solidFill>
              </a:rPr>
            </a:br>
            <a:r>
              <a:rPr lang="de-DE" altLang="de-DE" sz="2600" b="0" dirty="0">
                <a:solidFill>
                  <a:schemeClr val="hlink"/>
                </a:solidFill>
              </a:rPr>
              <a:t>Alexander Hitzinger</a:t>
            </a:r>
            <a:endParaRPr lang="de-AT" altLang="de-DE" sz="35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Kern der Geschichte</a:t>
            </a:r>
            <a:endParaRPr lang="de-AT" altLang="de-DE" dirty="0"/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Kurs: </a:t>
            </a:r>
            <a:r>
              <a:rPr lang="de-AT" sz="1800" b="0" u="sng" dirty="0">
                <a:solidFill>
                  <a:schemeClr val="tx1"/>
                </a:solidFill>
              </a:rPr>
              <a:t>Web Developer - PHP/MySQL</a:t>
            </a:r>
            <a:r>
              <a:rPr lang="de-AT" altLang="de-DE" sz="1800" b="0" u="sng" dirty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Aufgabe ein Formular generiert über eine </a:t>
            </a:r>
            <a:r>
              <a:rPr lang="de-AT" altLang="de-DE" b="0" dirty="0" err="1">
                <a:solidFill>
                  <a:schemeClr val="tx1"/>
                </a:solidFill>
              </a:rPr>
              <a:t>config</a:t>
            </a:r>
            <a:r>
              <a:rPr lang="de-AT" altLang="de-DE" b="0" dirty="0">
                <a:solidFill>
                  <a:schemeClr val="tx1"/>
                </a:solidFill>
              </a:rPr>
              <a:t> Datei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Datenvalidierung wird auch über </a:t>
            </a:r>
            <a:r>
              <a:rPr lang="de-DE" altLang="de-DE" b="0" dirty="0" err="1">
                <a:solidFill>
                  <a:schemeClr val="tx1"/>
                </a:solidFill>
              </a:rPr>
              <a:t>config</a:t>
            </a:r>
            <a:r>
              <a:rPr lang="de-DE" altLang="de-DE" b="0" dirty="0">
                <a:solidFill>
                  <a:schemeClr val="tx1"/>
                </a:solidFill>
              </a:rPr>
              <a:t> gesteuert</a:t>
            </a:r>
            <a:endParaRPr lang="de-AT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  <a:buNone/>
            </a:pPr>
            <a:r>
              <a:rPr lang="de-DE" altLang="de-DE" sz="1100" b="0" dirty="0">
                <a:solidFill>
                  <a:schemeClr val="tx1"/>
                </a:solidFill>
              </a:rPr>
              <a:t>	</a:t>
            </a:r>
          </a:p>
          <a:p>
            <a:pPr algn="ctr">
              <a:buClr>
                <a:srgbClr val="003399"/>
              </a:buClr>
            </a:pPr>
            <a:r>
              <a:rPr lang="de-DE" altLang="de-DE" sz="2000" b="0" dirty="0">
                <a:solidFill>
                  <a:schemeClr val="tx1"/>
                </a:solidFill>
              </a:rPr>
              <a:t>Warum nicht gleich Alles über die Daten auslesen?</a:t>
            </a:r>
            <a:br>
              <a:rPr lang="de-DE" altLang="de-DE" sz="2000" b="0" dirty="0">
                <a:solidFill>
                  <a:schemeClr val="tx1"/>
                </a:solidFill>
              </a:rPr>
            </a:br>
            <a:endParaRPr lang="de-DE" altLang="de-DE" sz="12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Das Ergebnis war somit schon fertig (dachte ich)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Wie erzeuge ich die Konfiguration -&gt; welches Framework?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endParaRPr lang="de-AT" altLang="de-DE" sz="1800" b="0" u="sng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DE" altLang="de-DE" b="0" u="sng" dirty="0">
                <a:solidFill>
                  <a:schemeClr val="tx1"/>
                </a:solidFill>
              </a:rPr>
              <a:t> </a:t>
            </a:r>
            <a:r>
              <a:rPr lang="de-DE" altLang="de-DE" sz="2400" b="0" u="sng" dirty="0" err="1">
                <a:solidFill>
                  <a:schemeClr val="tx1"/>
                </a:solidFill>
              </a:rPr>
              <a:t>Fatfree</a:t>
            </a:r>
            <a:endParaRPr lang="de-DE" altLang="de-DE" b="0" u="sng" dirty="0">
              <a:solidFill>
                <a:schemeClr val="tx1"/>
              </a:solidFill>
            </a:endParaRPr>
          </a:p>
          <a:p>
            <a:r>
              <a:rPr lang="en-US" sz="1600" b="0" dirty="0"/>
              <a:t>“F3 supports both SQL and NoSQL databases off-the-shelf: MySQL, SQLite, MSSQL/Sybase, PostgreSQL, MongoDB and its own lightning fast Flat-File DB (we call it </a:t>
            </a:r>
            <a:r>
              <a:rPr lang="en-US" sz="1600" b="0" dirty="0">
                <a:hlinkClick r:id="rId2"/>
              </a:rPr>
              <a:t>Jig</a:t>
            </a:r>
            <a:r>
              <a:rPr lang="en-US" sz="1600" b="0" dirty="0"/>
              <a:t>). It also comes with powerful object-relational mappers for data abstraction and modeling that are just as lightweight as the framework. No configuration needed.</a:t>
            </a:r>
          </a:p>
          <a:p>
            <a:r>
              <a:rPr lang="en-US" sz="1600" b="0" dirty="0"/>
              <a:t>F3 can also shield you from spam and </a:t>
            </a:r>
            <a:r>
              <a:rPr lang="en-US" sz="1600" b="0" dirty="0" err="1"/>
              <a:t>DoS</a:t>
            </a:r>
            <a:r>
              <a:rPr lang="en-US" sz="1600" b="0" dirty="0"/>
              <a:t> attacks, by performing DNSBL checks. It can increase your server health and uptime, by controlling web server traffic with profile analysis and bandwidth throttle.”</a:t>
            </a:r>
          </a:p>
          <a:p>
            <a:r>
              <a:rPr lang="en-US" altLang="de-DE" sz="1600" b="0" dirty="0">
                <a:solidFill>
                  <a:schemeClr val="tx1"/>
                </a:solidFill>
              </a:rPr>
              <a:t>						</a:t>
            </a:r>
            <a:r>
              <a:rPr lang="en-US" altLang="de-DE" sz="1600" dirty="0">
                <a:solidFill>
                  <a:schemeClr val="accent6"/>
                </a:solidFill>
              </a:rPr>
              <a:t>$user-&gt;save();</a:t>
            </a:r>
            <a:endParaRPr lang="de-AT" altLang="de-DE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0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Hürden oder waren es Berge</a:t>
            </a:r>
            <a:endParaRPr lang="de-AT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$</a:t>
            </a:r>
            <a:r>
              <a:rPr lang="de-AT" altLang="de-DE" sz="1800" b="0" u="sng" dirty="0" err="1">
                <a:solidFill>
                  <a:schemeClr val="tx1"/>
                </a:solidFill>
              </a:rPr>
              <a:t>this</a:t>
            </a:r>
            <a:r>
              <a:rPr lang="de-AT" altLang="de-DE" sz="1800" b="0" u="sng" dirty="0">
                <a:solidFill>
                  <a:schemeClr val="tx1"/>
                </a:solidFill>
              </a:rPr>
              <a:t>-&gt;f3 und seine Eigenheiten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Direkte Verbindung mit </a:t>
            </a:r>
            <a:r>
              <a:rPr lang="de-AT" altLang="de-DE" b="0" u="sng" dirty="0">
                <a:solidFill>
                  <a:schemeClr val="tx1"/>
                </a:solidFill>
              </a:rPr>
              <a:t>einer</a:t>
            </a:r>
            <a:r>
              <a:rPr lang="de-AT" altLang="de-DE" b="0" dirty="0">
                <a:solidFill>
                  <a:schemeClr val="tx1"/>
                </a:solidFill>
              </a:rPr>
              <a:t> Datenbank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Implementierung des Zugriffs auf weiter Datenbanken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f3 Funktionen direkt mit $_POST verbunden</a:t>
            </a:r>
            <a:endParaRPr lang="de-AT" altLang="de-DE" b="0" dirty="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Verschlüsselung der Passwörter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Einwegverschlüsselung für Benutzerpasswörter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Zweiwegverschlüsselung für Datenbankzugriffe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ENCRYPTION_KEY = 'CKXH2U9RPY3EFD70TLS1ZG4N8WQBOVI6AMJ5';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$</a:t>
            </a:r>
            <a:r>
              <a:rPr lang="de-DE" altLang="de-DE" b="0" dirty="0" err="1">
                <a:solidFill>
                  <a:schemeClr val="tx1"/>
                </a:solidFill>
              </a:rPr>
              <a:t>key</a:t>
            </a:r>
            <a:r>
              <a:rPr lang="de-DE" altLang="de-DE" b="0" dirty="0">
                <a:solidFill>
                  <a:schemeClr val="tx1"/>
                </a:solidFill>
              </a:rPr>
              <a:t> = 'CKXH2U9RPY3EFD70TLS1ZG4N8WQBOVI6AMJ5';</a:t>
            </a:r>
          </a:p>
          <a:p>
            <a:pPr lvl="2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$</a:t>
            </a:r>
            <a:r>
              <a:rPr lang="de-DE" altLang="de-DE" b="0" dirty="0" err="1">
                <a:solidFill>
                  <a:schemeClr val="tx1"/>
                </a:solidFill>
              </a:rPr>
              <a:t>key</a:t>
            </a:r>
            <a:r>
              <a:rPr lang="de-DE" altLang="de-DE" b="0" dirty="0">
                <a:solidFill>
                  <a:schemeClr val="tx1"/>
                </a:solidFill>
              </a:rPr>
              <a:t> = "'CKXH2U9RPY3EFD70TLS1ZG4N8WQBOVI6AMJ5';"; oder 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ENCRYPTION_KEY=CKXH2U9RPY3EFD70TLS1ZG4N8WQBOVI6AMJ5</a:t>
            </a:r>
          </a:p>
          <a:p>
            <a:pPr lvl="2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u="sng" dirty="0">
                <a:solidFill>
                  <a:schemeClr val="tx1"/>
                </a:solidFill>
              </a:rPr>
              <a:t> 	</a:t>
            </a:r>
            <a:r>
              <a:rPr lang="de-AT" altLang="de-DE" sz="1800" b="0" u="sng" dirty="0" err="1">
                <a:solidFill>
                  <a:schemeClr val="tx1"/>
                </a:solidFill>
              </a:rPr>
              <a:t>createForm</a:t>
            </a:r>
            <a:r>
              <a:rPr lang="de-AT" altLang="de-DE" sz="1800" b="0" u="sng" dirty="0">
                <a:solidFill>
                  <a:schemeClr val="tx1"/>
                </a:solidFill>
              </a:rPr>
              <a:t>() – drei Datenquellen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 autogenerierte Daten aus der Quelldatenbank 	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 (Daten aus $_POST)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 Daten aus gespeicherter Formulardefinition </a:t>
            </a:r>
          </a:p>
          <a:p>
            <a:pPr lvl="1">
              <a:buClr>
                <a:srgbClr val="003399"/>
              </a:buClr>
            </a:pPr>
            <a:endParaRPr lang="de-AT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endParaRPr lang="de-DE" altLang="de-DE" sz="11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endParaRPr lang="de-AT" altLang="de-DE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2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342515"/>
              </p:ext>
            </p:extLst>
          </p:nvPr>
        </p:nvGraphicFramePr>
        <p:xfrm>
          <a:off x="468313" y="1220788"/>
          <a:ext cx="8229600" cy="2726532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de-AT" alt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Überblick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de-AT" alt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Kurzeinführung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Entstehung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Im Einzelnen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Weiter Funktionen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Links und Kontaktdaten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87" name="Rectangle 2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de-DE" altLang="de-DE"/>
              <a:t>Inhaltsübersicht</a:t>
            </a:r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58422637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Ersten Schritte - Initialisierung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AT" altLang="de-DE" sz="1800" b="0" dirty="0">
                <a:solidFill>
                  <a:schemeClr val="tx1"/>
                </a:solidFill>
              </a:rPr>
              <a:t>Projekt einrichten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</a:t>
            </a:r>
            <a:r>
              <a:rPr lang="de-DE" b="0" dirty="0">
                <a:solidFill>
                  <a:schemeClr val="tx1"/>
                </a:solidFill>
              </a:rPr>
              <a:t>Projektdaten</a:t>
            </a:r>
            <a:r>
              <a:rPr lang="de-DE" b="0" dirty="0"/>
              <a:t> kopieren z.B. </a:t>
            </a:r>
            <a:r>
              <a:rPr lang="de-DE" b="0" dirty="0" err="1"/>
              <a:t>Github</a:t>
            </a:r>
            <a:r>
              <a:rPr lang="de-DE" b="0" dirty="0"/>
              <a:t> – </a:t>
            </a:r>
            <a:r>
              <a:rPr lang="de-DE" b="0" dirty="0" err="1"/>
              <a:t>Fork</a:t>
            </a:r>
            <a:endParaRPr lang="de-AT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</a:t>
            </a:r>
            <a:r>
              <a:rPr lang="de-DE" b="0" dirty="0"/>
              <a:t>Im Root am </a:t>
            </a:r>
            <a:r>
              <a:rPr lang="de-DE" b="0" u="sng" dirty="0"/>
              <a:t>Webserver</a:t>
            </a:r>
            <a:r>
              <a:rPr lang="de-DE" b="0" dirty="0"/>
              <a:t> </a:t>
            </a:r>
            <a:r>
              <a:rPr lang="de-DE" b="0" dirty="0" err="1"/>
              <a:t>speicher</a:t>
            </a:r>
            <a:r>
              <a:rPr lang="de-DE" b="0" dirty="0"/>
              <a:t> oder </a:t>
            </a:r>
            <a:r>
              <a:rPr lang="de-AT" b="0" dirty="0"/>
              <a:t>einen virtuellen Host einrichten</a:t>
            </a: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 	Formular Konfiguration	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endParaRPr lang="de-AT" altLang="de-DE" sz="1800" b="0" u="sng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 	</a:t>
            </a:r>
            <a:r>
              <a:rPr lang="de-DE" b="0" dirty="0" err="1">
                <a:solidFill>
                  <a:schemeClr val="tx1"/>
                </a:solidFill>
              </a:rPr>
              <a:t>fatfree</a:t>
            </a:r>
            <a:r>
              <a:rPr lang="de-DE" b="0" dirty="0">
                <a:solidFill>
                  <a:schemeClr val="tx1"/>
                </a:solidFill>
              </a:rPr>
              <a:t> (f3)</a:t>
            </a:r>
            <a:r>
              <a:rPr lang="de-AT" altLang="de-DE" b="0" dirty="0">
                <a:solidFill>
                  <a:schemeClr val="tx1"/>
                </a:solidFill>
              </a:rPr>
              <a:t> - Initialisieren 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</a:t>
            </a:r>
            <a:r>
              <a:rPr lang="de-DE" altLang="de-DE" b="0" dirty="0">
                <a:solidFill>
                  <a:schemeClr val="tx1"/>
                </a:solidFill>
              </a:rPr>
              <a:t>Datenbank zum Speichern der Konfigurationsdaten bestimmen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Zugangsdaten erfassen</a:t>
            </a:r>
          </a:p>
          <a:p>
            <a:pPr lvl="1">
              <a:buClr>
                <a:srgbClr val="003399"/>
              </a:buClr>
            </a:pPr>
            <a:endParaRPr lang="de-AT" altLang="de-DE" b="0" dirty="0">
              <a:solidFill>
                <a:schemeClr val="tx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315" y="3396318"/>
            <a:ext cx="5665975" cy="269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5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DE" sz="1800" b="0" dirty="0">
                <a:solidFill>
                  <a:schemeClr val="tx1"/>
                </a:solidFill>
              </a:rPr>
              <a:t>Zwei Benutzer sind vorkonfiguriert (Daten unbedingt ändern)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Administrator 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Benutzername: </a:t>
            </a:r>
            <a:r>
              <a:rPr lang="de-DE" altLang="de-DE" b="0" dirty="0" err="1">
                <a:solidFill>
                  <a:schemeClr val="tx1"/>
                </a:solidFill>
              </a:rPr>
              <a:t>admin</a:t>
            </a:r>
            <a:endParaRPr lang="de-DE" altLang="de-DE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Passwort: </a:t>
            </a:r>
            <a:r>
              <a:rPr lang="de-DE" altLang="de-DE" b="0" dirty="0" err="1">
                <a:solidFill>
                  <a:schemeClr val="tx1"/>
                </a:solidFill>
              </a:rPr>
              <a:t>admin</a:t>
            </a:r>
            <a:endParaRPr lang="de-DE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Standardbenutzer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Benutzername: </a:t>
            </a:r>
            <a:r>
              <a:rPr lang="de-DE" altLang="de-DE" b="0" dirty="0" err="1">
                <a:solidFill>
                  <a:schemeClr val="tx1"/>
                </a:solidFill>
              </a:rPr>
              <a:t>user</a:t>
            </a:r>
            <a:endParaRPr lang="de-DE" altLang="de-DE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Passwort: </a:t>
            </a:r>
            <a:r>
              <a:rPr lang="de-DE" altLang="de-DE" b="0" dirty="0" err="1">
                <a:solidFill>
                  <a:schemeClr val="tx1"/>
                </a:solidFill>
              </a:rPr>
              <a:t>userpw</a:t>
            </a:r>
            <a:endParaRPr lang="de-DE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  <a:buNone/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endParaRPr lang="de-AT" altLang="de-DE" b="0" dirty="0">
              <a:solidFill>
                <a:schemeClr val="tx1"/>
              </a:solidFill>
            </a:endParaRPr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Admin Tools</a:t>
            </a:r>
            <a:endParaRPr lang="de-AT" alt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462" y="1470091"/>
            <a:ext cx="2430478" cy="1422885"/>
          </a:xfrm>
          <a:prstGeom prst="rect">
            <a:avLst/>
          </a:prstGeom>
        </p:spPr>
      </p:pic>
      <p:grpSp>
        <p:nvGrpSpPr>
          <p:cNvPr id="7" name="Gruppieren 6"/>
          <p:cNvGrpSpPr/>
          <p:nvPr/>
        </p:nvGrpSpPr>
        <p:grpSpPr>
          <a:xfrm>
            <a:off x="450850" y="4026452"/>
            <a:ext cx="3795549" cy="1051024"/>
            <a:chOff x="2581123" y="3458502"/>
            <a:chExt cx="3795549" cy="1051024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564" b="59465"/>
            <a:stretch/>
          </p:blipFill>
          <p:spPr>
            <a:xfrm>
              <a:off x="2581123" y="3458502"/>
              <a:ext cx="3586817" cy="1051024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275" t="4823" r="14173" b="72789"/>
            <a:stretch/>
          </p:blipFill>
          <p:spPr>
            <a:xfrm>
              <a:off x="4395935" y="3458502"/>
              <a:ext cx="1980737" cy="1048899"/>
            </a:xfrm>
            <a:prstGeom prst="rect">
              <a:avLst/>
            </a:prstGeom>
          </p:spPr>
        </p:pic>
        <p:sp>
          <p:nvSpPr>
            <p:cNvPr id="6" name="Ellipse 5"/>
            <p:cNvSpPr/>
            <p:nvPr/>
          </p:nvSpPr>
          <p:spPr bwMode="auto">
            <a:xfrm>
              <a:off x="4253948" y="4009729"/>
              <a:ext cx="1970787" cy="497672"/>
            </a:xfrm>
            <a:prstGeom prst="ellips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4606076" y="3601067"/>
            <a:ext cx="38734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DE" sz="1800" b="0" dirty="0">
                <a:solidFill>
                  <a:schemeClr val="tx1"/>
                </a:solidFill>
              </a:rPr>
              <a:t> </a:t>
            </a:r>
            <a:r>
              <a:rPr lang="de-DE" sz="1400" b="0" dirty="0">
                <a:solidFill>
                  <a:schemeClr val="tx1"/>
                </a:solidFill>
              </a:rPr>
              <a:t>Admin Tools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endParaRPr lang="de-DE" sz="1400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DE" sz="1400" b="0" dirty="0">
                <a:solidFill>
                  <a:schemeClr val="tx1"/>
                </a:solidFill>
              </a:rPr>
              <a:t> Benutzerverwaltung</a:t>
            </a:r>
          </a:p>
          <a:p>
            <a:pPr lvl="1">
              <a:buClr>
                <a:srgbClr val="003399"/>
              </a:buClr>
              <a:buFont typeface="Wingdings" panose="05000000000000000000" pitchFamily="2" charset="2"/>
              <a:buChar char="§"/>
            </a:pPr>
            <a:endParaRPr lang="de-DE" sz="1400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DE" sz="1400" b="0" dirty="0">
                <a:solidFill>
                  <a:schemeClr val="tx1"/>
                </a:solidFill>
              </a:rPr>
              <a:t> Daten(</a:t>
            </a:r>
            <a:r>
              <a:rPr lang="de-DE" sz="1400" b="0" dirty="0" err="1">
                <a:solidFill>
                  <a:schemeClr val="tx1"/>
                </a:solidFill>
              </a:rPr>
              <a:t>bank</a:t>
            </a:r>
            <a:r>
              <a:rPr lang="de-DE" sz="1400" b="0" dirty="0">
                <a:solidFill>
                  <a:schemeClr val="tx1"/>
                </a:solidFill>
              </a:rPr>
              <a:t>)</a:t>
            </a:r>
            <a:r>
              <a:rPr lang="de-DE" sz="1400" b="0" dirty="0" err="1">
                <a:solidFill>
                  <a:schemeClr val="tx1"/>
                </a:solidFill>
              </a:rPr>
              <a:t>verbindungen</a:t>
            </a:r>
            <a:endParaRPr lang="de-DE" sz="1400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  <a:buFont typeface="Wingdings" panose="05000000000000000000" pitchFamily="2" charset="2"/>
              <a:buChar char="§"/>
            </a:pPr>
            <a:endParaRPr lang="de-DE" sz="1400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DE" sz="1400" b="0" dirty="0">
                <a:solidFill>
                  <a:schemeClr val="tx1"/>
                </a:solidFill>
              </a:rPr>
              <a:t> Projektfreigabe 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71667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Admin Tools – Benutzerverwaltung</a:t>
            </a:r>
            <a:endParaRPr lang="de-AT" altLang="de-DE" dirty="0"/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AT" altLang="de-DE" sz="1800" b="0" dirty="0">
                <a:solidFill>
                  <a:schemeClr val="tx1"/>
                </a:solidFill>
              </a:rPr>
              <a:t>Benutzerverwaltung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Administratoren können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Benutzer anlegen, </a:t>
            </a:r>
            <a:r>
              <a:rPr lang="de-DE" altLang="de-DE" b="0" dirty="0" err="1">
                <a:solidFill>
                  <a:schemeClr val="tx1"/>
                </a:solidFill>
              </a:rPr>
              <a:t>berarbeiten</a:t>
            </a:r>
            <a:r>
              <a:rPr lang="de-DE" altLang="de-DE" b="0" dirty="0">
                <a:solidFill>
                  <a:schemeClr val="tx1"/>
                </a:solidFill>
              </a:rPr>
              <a:t> und löschen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Passwörter zurücksetzen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Rechte zuweisen</a:t>
            </a:r>
          </a:p>
          <a:p>
            <a:pPr lvl="2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  <a:buNone/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rgbClr val="003399"/>
              </a:buClr>
            </a:pPr>
            <a:endParaRPr lang="de-AT" altLang="de-DE" b="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 bwMode="auto">
          <a:xfrm>
            <a:off x="5093121" y="4179000"/>
            <a:ext cx="1756359" cy="233974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" y="2596470"/>
            <a:ext cx="5537516" cy="2299203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" r="46631" b="9530"/>
          <a:stretch/>
        </p:blipFill>
        <p:spPr>
          <a:xfrm>
            <a:off x="4768850" y="3543499"/>
            <a:ext cx="4049486" cy="270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7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Admin Tools – Daten(</a:t>
            </a:r>
            <a:r>
              <a:rPr lang="de-DE" altLang="de-DE" dirty="0" err="1"/>
              <a:t>bank</a:t>
            </a:r>
            <a:r>
              <a:rPr lang="de-DE" altLang="de-DE" dirty="0"/>
              <a:t>)</a:t>
            </a:r>
            <a:r>
              <a:rPr lang="de-DE" altLang="de-DE" dirty="0" err="1"/>
              <a:t>verbindungen</a:t>
            </a:r>
            <a:endParaRPr lang="de-AT" altLang="de-DE" dirty="0"/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2000" b="0" dirty="0">
                <a:solidFill>
                  <a:schemeClr val="tx1"/>
                </a:solidFill>
              </a:rPr>
              <a:t>Administratoren können</a:t>
            </a:r>
            <a:endParaRPr lang="de-AT" altLang="de-DE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Datenverbindungen konfigurieren</a:t>
            </a:r>
          </a:p>
          <a:p>
            <a:pPr lvl="3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Derzeit nur MySQL- Datenbanken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Projekte erstellen</a:t>
            </a:r>
          </a:p>
          <a:p>
            <a:pPr lvl="3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Projektname</a:t>
            </a:r>
          </a:p>
          <a:p>
            <a:pPr lvl="3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Alternative Zugangsdaten (müssen in der Datenbank angelegt sein)</a:t>
            </a:r>
          </a:p>
          <a:p>
            <a:pPr lvl="3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  <a:buNone/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rgbClr val="003399"/>
              </a:buClr>
            </a:pPr>
            <a:endParaRPr lang="de-AT" altLang="de-DE" b="0" dirty="0">
              <a:solidFill>
                <a:schemeClr val="tx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42" y="937117"/>
            <a:ext cx="4295516" cy="121049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50" y="2628168"/>
            <a:ext cx="5438533" cy="219373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076" y="3640726"/>
            <a:ext cx="6057130" cy="253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2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DE" sz="1800" b="0" dirty="0">
                <a:solidFill>
                  <a:schemeClr val="tx1"/>
                </a:solidFill>
              </a:rPr>
              <a:t>Projektauswahl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Alle als Admin freigegebenen Projekte (Datenbanken) werden gelistet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Anzahl der vorhanden Tabellen wird angezeigt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Anzahl der schon erstellten Formulare wird angezeigt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Nur Admin (Daten(</a:t>
            </a:r>
            <a:r>
              <a:rPr lang="de-DE" altLang="de-DE" b="0" dirty="0" err="1">
                <a:solidFill>
                  <a:schemeClr val="tx1"/>
                </a:solidFill>
              </a:rPr>
              <a:t>bank</a:t>
            </a:r>
            <a:r>
              <a:rPr lang="de-DE" altLang="de-DE" b="0" dirty="0">
                <a:solidFill>
                  <a:schemeClr val="tx1"/>
                </a:solidFill>
              </a:rPr>
              <a:t>)</a:t>
            </a:r>
            <a:r>
              <a:rPr lang="de-DE" altLang="de-DE" b="0" dirty="0" err="1">
                <a:solidFill>
                  <a:schemeClr val="tx1"/>
                </a:solidFill>
              </a:rPr>
              <a:t>verbindungen</a:t>
            </a:r>
            <a:r>
              <a:rPr lang="de-DE" altLang="de-DE" b="0" dirty="0">
                <a:solidFill>
                  <a:schemeClr val="tx1"/>
                </a:solidFill>
              </a:rPr>
              <a:t>) kann 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Zugangsdaten konfigurieren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Projekte umbenennen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Projekte löschen</a:t>
            </a:r>
          </a:p>
          <a:p>
            <a:pPr lvl="1">
              <a:buClr>
                <a:srgbClr val="003399"/>
              </a:buClr>
              <a:buNone/>
            </a:pPr>
            <a:endParaRPr lang="de-DE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  <a:buNone/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endParaRPr lang="de-AT" altLang="de-DE" b="0" dirty="0">
              <a:solidFill>
                <a:schemeClr val="tx1"/>
              </a:solidFill>
            </a:endParaRPr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User Tools - Projekte</a:t>
            </a:r>
            <a:endParaRPr lang="de-AT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" y="3471935"/>
            <a:ext cx="8048320" cy="207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5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sz="2000" b="0" u="sng" dirty="0">
                <a:solidFill>
                  <a:schemeClr val="tx1"/>
                </a:solidFill>
              </a:rPr>
              <a:t>Formularauswahl</a:t>
            </a:r>
            <a:endParaRPr lang="de-DE" sz="1800" b="0" u="sng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endParaRPr 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DE" sz="1800" b="0" dirty="0">
                <a:solidFill>
                  <a:schemeClr val="tx1"/>
                </a:solidFill>
              </a:rPr>
              <a:t> Formularname (Pflicht)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endParaRPr 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DE" sz="1800" b="0" dirty="0">
                <a:solidFill>
                  <a:schemeClr val="tx1"/>
                </a:solidFill>
              </a:rPr>
              <a:t> Status</a:t>
            </a:r>
          </a:p>
          <a:p>
            <a:pPr lvl="1">
              <a:buClr>
                <a:srgbClr val="003399"/>
              </a:buClr>
            </a:pPr>
            <a:r>
              <a:rPr lang="de-DE" sz="1400" b="0" dirty="0">
                <a:solidFill>
                  <a:schemeClr val="tx1"/>
                </a:solidFill>
              </a:rPr>
              <a:t> Offen</a:t>
            </a:r>
          </a:p>
          <a:p>
            <a:pPr lvl="1">
              <a:buClr>
                <a:srgbClr val="003399"/>
              </a:buClr>
            </a:pPr>
            <a:r>
              <a:rPr lang="de-DE" sz="1400" b="0" dirty="0">
                <a:solidFill>
                  <a:schemeClr val="tx1"/>
                </a:solidFill>
              </a:rPr>
              <a:t> Erstellt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endParaRPr 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DE" sz="1800" b="0" dirty="0">
                <a:solidFill>
                  <a:schemeClr val="tx1"/>
                </a:solidFill>
              </a:rPr>
              <a:t> Formularbearbeiten</a:t>
            </a:r>
          </a:p>
          <a:p>
            <a:pPr lvl="1">
              <a:buClr>
                <a:srgbClr val="003399"/>
              </a:buClr>
            </a:pPr>
            <a:r>
              <a:rPr lang="de-DE" sz="1400" b="0" dirty="0">
                <a:solidFill>
                  <a:schemeClr val="tx1"/>
                </a:solidFill>
              </a:rPr>
              <a:t> Name speichern</a:t>
            </a:r>
          </a:p>
          <a:p>
            <a:pPr lvl="1">
              <a:buClr>
                <a:srgbClr val="003399"/>
              </a:buClr>
            </a:pPr>
            <a:r>
              <a:rPr lang="de-DE" sz="1400" b="0" dirty="0">
                <a:solidFill>
                  <a:schemeClr val="tx1"/>
                </a:solidFill>
              </a:rPr>
              <a:t> Zur Formulardefinition</a:t>
            </a:r>
          </a:p>
          <a:p>
            <a:pPr lvl="1">
              <a:buClr>
                <a:srgbClr val="003399"/>
              </a:buClr>
            </a:pPr>
            <a:r>
              <a:rPr lang="de-DE" sz="1400" b="0" dirty="0">
                <a:solidFill>
                  <a:schemeClr val="tx1"/>
                </a:solidFill>
              </a:rPr>
              <a:t> Löschen</a:t>
            </a:r>
          </a:p>
          <a:p>
            <a:pPr lvl="1">
              <a:buClr>
                <a:srgbClr val="003399"/>
              </a:buClr>
              <a:buNone/>
            </a:pPr>
            <a:endParaRPr lang="de-DE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  <a:buNone/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endParaRPr lang="de-AT" altLang="de-DE" b="0" dirty="0">
              <a:solidFill>
                <a:schemeClr val="tx1"/>
              </a:solidFill>
            </a:endParaRPr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User Tools – Formulare bearbeiten</a:t>
            </a:r>
            <a:endParaRPr lang="de-AT" alt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970" y="1715201"/>
            <a:ext cx="5890009" cy="334394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992694" y="1013208"/>
            <a:ext cx="523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0" dirty="0"/>
              <a:t>Link zu den bereits erstellten Formularen </a:t>
            </a:r>
            <a:br>
              <a:rPr lang="de-DE" sz="1200" b="0" dirty="0"/>
            </a:br>
            <a:r>
              <a:rPr lang="de-DE" sz="1100" b="0" u="sng" dirty="0">
                <a:solidFill>
                  <a:srgbClr val="0070C0"/>
                </a:solidFill>
              </a:rPr>
              <a:t>[</a:t>
            </a:r>
            <a:r>
              <a:rPr lang="de-DE" sz="1100" b="0" u="sng" dirty="0" err="1">
                <a:solidFill>
                  <a:srgbClr val="0070C0"/>
                </a:solidFill>
              </a:rPr>
              <a:t>FormGen-Url</a:t>
            </a:r>
            <a:r>
              <a:rPr lang="de-DE" sz="1100" b="0" u="sng" dirty="0">
                <a:solidFill>
                  <a:srgbClr val="0070C0"/>
                </a:solidFill>
              </a:rPr>
              <a:t>]/</a:t>
            </a:r>
            <a:r>
              <a:rPr lang="de-DE" sz="1100" b="0" u="sng" dirty="0" err="1">
                <a:solidFill>
                  <a:srgbClr val="0070C0"/>
                </a:solidFill>
              </a:rPr>
              <a:t>formgen</a:t>
            </a:r>
            <a:r>
              <a:rPr lang="de-DE" sz="1100" b="0" u="sng" dirty="0">
                <a:solidFill>
                  <a:srgbClr val="0070C0"/>
                </a:solidFill>
              </a:rPr>
              <a:t>/[Projektname]/[Formularname]</a:t>
            </a:r>
            <a:endParaRPr lang="de-AT" sz="1100" b="0" u="sng" dirty="0">
              <a:solidFill>
                <a:srgbClr val="0070C0"/>
              </a:solidFill>
            </a:endParaRPr>
          </a:p>
        </p:txBody>
      </p:sp>
      <p:cxnSp>
        <p:nvCxnSpPr>
          <p:cNvPr id="6" name="Gerade Verbindung mit Pfeil 5"/>
          <p:cNvCxnSpPr/>
          <p:nvPr/>
        </p:nvCxnSpPr>
        <p:spPr bwMode="auto">
          <a:xfrm flipV="1">
            <a:off x="4407294" y="1442594"/>
            <a:ext cx="158356" cy="2726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398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sz="2000" b="0" u="sng" dirty="0">
                <a:solidFill>
                  <a:schemeClr val="tx1"/>
                </a:solidFill>
              </a:rPr>
              <a:t>Formularkonfiguration</a:t>
            </a:r>
            <a:endParaRPr lang="de-DE" sz="1800" b="0" u="sng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endParaRPr 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DE" sz="1800" b="0" dirty="0">
                <a:solidFill>
                  <a:schemeClr val="tx1"/>
                </a:solidFill>
              </a:rPr>
              <a:t> Formularname (Pflicht)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endParaRPr 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DE" sz="1800" b="0" dirty="0">
                <a:solidFill>
                  <a:schemeClr val="tx1"/>
                </a:solidFill>
              </a:rPr>
              <a:t> Status</a:t>
            </a:r>
          </a:p>
          <a:p>
            <a:pPr lvl="1">
              <a:buClr>
                <a:srgbClr val="003399"/>
              </a:buClr>
            </a:pPr>
            <a:r>
              <a:rPr lang="de-DE" sz="1400" b="0" dirty="0">
                <a:solidFill>
                  <a:schemeClr val="tx1"/>
                </a:solidFill>
              </a:rPr>
              <a:t> Offen</a:t>
            </a:r>
          </a:p>
          <a:p>
            <a:pPr lvl="1">
              <a:buClr>
                <a:srgbClr val="003399"/>
              </a:buClr>
            </a:pPr>
            <a:r>
              <a:rPr lang="de-DE" sz="1400" b="0" dirty="0">
                <a:solidFill>
                  <a:schemeClr val="tx1"/>
                </a:solidFill>
              </a:rPr>
              <a:t> Erstellt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endParaRPr 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DE" sz="1800" b="0" dirty="0">
                <a:solidFill>
                  <a:schemeClr val="tx1"/>
                </a:solidFill>
              </a:rPr>
              <a:t> Formularbearbeiten</a:t>
            </a:r>
          </a:p>
          <a:p>
            <a:pPr lvl="1">
              <a:buClr>
                <a:srgbClr val="003399"/>
              </a:buClr>
            </a:pPr>
            <a:r>
              <a:rPr lang="de-DE" sz="1400" b="0" dirty="0">
                <a:solidFill>
                  <a:schemeClr val="tx1"/>
                </a:solidFill>
              </a:rPr>
              <a:t> Name speichern</a:t>
            </a:r>
          </a:p>
          <a:p>
            <a:pPr lvl="1">
              <a:buClr>
                <a:srgbClr val="003399"/>
              </a:buClr>
            </a:pPr>
            <a:r>
              <a:rPr lang="de-DE" sz="1400" b="0" dirty="0">
                <a:solidFill>
                  <a:schemeClr val="tx1"/>
                </a:solidFill>
              </a:rPr>
              <a:t> Zur Formulardefinition</a:t>
            </a:r>
          </a:p>
          <a:p>
            <a:pPr lvl="1">
              <a:buClr>
                <a:srgbClr val="003399"/>
              </a:buClr>
            </a:pPr>
            <a:r>
              <a:rPr lang="de-DE" sz="1400" b="0" dirty="0">
                <a:solidFill>
                  <a:schemeClr val="tx1"/>
                </a:solidFill>
              </a:rPr>
              <a:t> Löschen</a:t>
            </a:r>
          </a:p>
          <a:p>
            <a:pPr lvl="1">
              <a:buClr>
                <a:srgbClr val="003399"/>
              </a:buClr>
              <a:buNone/>
            </a:pPr>
            <a:endParaRPr lang="de-DE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  <a:buNone/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endParaRPr lang="de-AT" altLang="de-DE" b="0" dirty="0">
              <a:solidFill>
                <a:schemeClr val="tx1"/>
              </a:solidFill>
            </a:endParaRPr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User Tools – Formulare bearbeiten</a:t>
            </a:r>
            <a:endParaRPr lang="de-AT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5" y="1476672"/>
            <a:ext cx="5926358" cy="354764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180" y="3144767"/>
            <a:ext cx="5785244" cy="323513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403621" y="1508172"/>
            <a:ext cx="2276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/>
              <a:t>Grundeigenschaften werden automatisch erzeugt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/>
              <a:t>In den meisten Fällen reicht die Vergabe der Feldnamen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sz="1200" b="0" dirty="0"/>
          </a:p>
        </p:txBody>
      </p:sp>
      <p:sp>
        <p:nvSpPr>
          <p:cNvPr id="10" name="Textfeld 9"/>
          <p:cNvSpPr txBox="1"/>
          <p:nvPr/>
        </p:nvSpPr>
        <p:spPr>
          <a:xfrm>
            <a:off x="916570" y="5213041"/>
            <a:ext cx="227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/>
              <a:t>Wenn die Daten aus anderen Tabellen stammen, können die Angezeigten Inhalte ausgewählt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sz="1200" b="0" dirty="0"/>
          </a:p>
        </p:txBody>
      </p:sp>
    </p:spTree>
    <p:extLst>
      <p:ext uri="{BB962C8B-B14F-4D97-AF65-F5344CB8AC3E}">
        <p14:creationId xmlns:p14="http://schemas.microsoft.com/office/powerpoint/2010/main" val="302732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60025"/>
              </p:ext>
            </p:extLst>
          </p:nvPr>
        </p:nvGraphicFramePr>
        <p:xfrm>
          <a:off x="468313" y="1220788"/>
          <a:ext cx="8229600" cy="2726532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de-AT" alt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Überblick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de-AT" alt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Kurzeinführung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Entstehung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Im Einzelnen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Weiter Funktionen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Links und Kontaktdaten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87" name="Rectangle 2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de-DE" altLang="de-DE"/>
              <a:t>Inhaltsübersicht</a:t>
            </a:r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7848551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DE" sz="1800" b="0" dirty="0">
                <a:solidFill>
                  <a:schemeClr val="tx1"/>
                </a:solidFill>
              </a:rPr>
              <a:t>Für jedes Projekt wird eine Seite mit den Links zu den Formularen erstellt, </a:t>
            </a:r>
            <a:br>
              <a:rPr lang="de-DE" sz="1800" b="0" dirty="0">
                <a:solidFill>
                  <a:schemeClr val="tx1"/>
                </a:solidFill>
              </a:rPr>
            </a:br>
            <a:r>
              <a:rPr lang="de-DE" sz="1800" b="0" dirty="0">
                <a:solidFill>
                  <a:schemeClr val="tx1"/>
                </a:solidFill>
              </a:rPr>
              <a:t>	s</a:t>
            </a:r>
            <a:r>
              <a:rPr lang="de-DE" altLang="de-DE" sz="1800" b="0" dirty="0">
                <a:solidFill>
                  <a:schemeClr val="tx1"/>
                </a:solidFill>
              </a:rPr>
              <a:t>owie  eine Übersichtstabelle (SELECT), </a:t>
            </a:r>
            <a:br>
              <a:rPr lang="de-DE" altLang="de-DE" sz="1800" b="0" dirty="0">
                <a:solidFill>
                  <a:schemeClr val="tx1"/>
                </a:solidFill>
              </a:rPr>
            </a:br>
            <a:r>
              <a:rPr lang="de-DE" altLang="de-DE" sz="1800" b="0" dirty="0">
                <a:solidFill>
                  <a:schemeClr val="tx1"/>
                </a:solidFill>
              </a:rPr>
              <a:t>	und Formulare zum hinzufügen, ändern und löschen von Datensätzen.</a:t>
            </a: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endParaRPr lang="de-AT" altLang="de-DE" b="0" dirty="0">
              <a:solidFill>
                <a:schemeClr val="tx1"/>
              </a:solidFill>
            </a:endParaRPr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Formulare</a:t>
            </a:r>
            <a:endParaRPr lang="de-AT" alt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13" y="2014353"/>
            <a:ext cx="1746285" cy="196011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438" y="2665174"/>
            <a:ext cx="5319056" cy="3877613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33" y="1903734"/>
            <a:ext cx="5504705" cy="1441493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0" r="34764"/>
          <a:stretch/>
        </p:blipFill>
        <p:spPr>
          <a:xfrm>
            <a:off x="5270318" y="3697420"/>
            <a:ext cx="3586692" cy="2142356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43836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Programmierung - Konfigurierung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 err="1">
                <a:solidFill>
                  <a:schemeClr val="tx1"/>
                </a:solidFill>
              </a:rPr>
              <a:t>Fatfree</a:t>
            </a:r>
            <a:endParaRPr lang="de-AT" altLang="de-DE" sz="1800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MVC - </a:t>
            </a:r>
            <a:r>
              <a:rPr lang="de-DE" altLang="de-DE" b="0" dirty="0">
                <a:solidFill>
                  <a:schemeClr val="tx1"/>
                </a:solidFill>
              </a:rPr>
              <a:t>Objektorientiert</a:t>
            </a:r>
            <a:endParaRPr lang="de-AT" altLang="de-DE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Datenbankzugriff</a:t>
            </a:r>
          </a:p>
          <a:p>
            <a:pPr lvl="2">
              <a:buClr>
                <a:srgbClr val="003399"/>
              </a:buClr>
              <a:buNone/>
            </a:pPr>
            <a:r>
              <a:rPr lang="de-DE" altLang="de-DE" b="0" dirty="0">
                <a:solidFill>
                  <a:schemeClr val="tx1"/>
                </a:solidFill>
              </a:rPr>
              <a:t>		</a:t>
            </a:r>
            <a:r>
              <a:rPr lang="de-DE" altLang="de-DE" sz="1200" b="0" dirty="0" err="1">
                <a:solidFill>
                  <a:schemeClr val="tx1"/>
                </a:solidFill>
              </a:rPr>
              <a:t>getById</a:t>
            </a:r>
            <a:r>
              <a:rPr lang="de-DE" altLang="de-DE" sz="1200" b="0" dirty="0">
                <a:solidFill>
                  <a:schemeClr val="tx1"/>
                </a:solidFill>
              </a:rPr>
              <a:t>($</a:t>
            </a:r>
            <a:r>
              <a:rPr lang="de-DE" altLang="de-DE" sz="1200" b="0" dirty="0" err="1">
                <a:solidFill>
                  <a:schemeClr val="tx1"/>
                </a:solidFill>
              </a:rPr>
              <a:t>id</a:t>
            </a:r>
            <a:r>
              <a:rPr lang="de-DE" altLang="de-DE" sz="1200" b="0" dirty="0">
                <a:solidFill>
                  <a:schemeClr val="tx1"/>
                </a:solidFill>
              </a:rPr>
              <a:t>)</a:t>
            </a:r>
          </a:p>
          <a:p>
            <a:pPr lvl="2">
              <a:buClr>
                <a:srgbClr val="003399"/>
              </a:buClr>
              <a:buNone/>
            </a:pPr>
            <a:r>
              <a:rPr lang="de-DE" altLang="de-DE" sz="1200" b="0" dirty="0">
                <a:solidFill>
                  <a:schemeClr val="tx1"/>
                </a:solidFill>
              </a:rPr>
              <a:t>		</a:t>
            </a:r>
            <a:r>
              <a:rPr lang="de-DE" altLang="de-DE" sz="1200" b="0" dirty="0" err="1">
                <a:solidFill>
                  <a:schemeClr val="tx1"/>
                </a:solidFill>
              </a:rPr>
              <a:t>getByName</a:t>
            </a:r>
            <a:r>
              <a:rPr lang="de-DE" altLang="de-DE" sz="1200" b="0" dirty="0">
                <a:solidFill>
                  <a:schemeClr val="tx1"/>
                </a:solidFill>
              </a:rPr>
              <a:t>($</a:t>
            </a:r>
            <a:r>
              <a:rPr lang="de-DE" altLang="de-DE" sz="1200" b="0" dirty="0" err="1">
                <a:solidFill>
                  <a:schemeClr val="tx1"/>
                </a:solidFill>
              </a:rPr>
              <a:t>name</a:t>
            </a:r>
            <a:r>
              <a:rPr lang="de-DE" altLang="de-DE" sz="1200" b="0" dirty="0">
                <a:solidFill>
                  <a:schemeClr val="tx1"/>
                </a:solidFill>
              </a:rPr>
              <a:t>)</a:t>
            </a:r>
          </a:p>
          <a:p>
            <a:pPr lvl="2">
              <a:buClr>
                <a:srgbClr val="003399"/>
              </a:buClr>
              <a:buNone/>
            </a:pPr>
            <a:r>
              <a:rPr lang="de-DE" altLang="de-DE" sz="1200" b="0" dirty="0">
                <a:solidFill>
                  <a:schemeClr val="tx1"/>
                </a:solidFill>
              </a:rPr>
              <a:t>		</a:t>
            </a:r>
            <a:r>
              <a:rPr lang="de-DE" altLang="de-DE" sz="1200" b="0" dirty="0" err="1">
                <a:solidFill>
                  <a:schemeClr val="tx1"/>
                </a:solidFill>
              </a:rPr>
              <a:t>add</a:t>
            </a:r>
            <a:r>
              <a:rPr lang="de-DE" altLang="de-DE" sz="1200" b="0" dirty="0">
                <a:solidFill>
                  <a:schemeClr val="tx1"/>
                </a:solidFill>
              </a:rPr>
              <a:t>()</a:t>
            </a:r>
          </a:p>
          <a:p>
            <a:pPr lvl="2">
              <a:buClr>
                <a:srgbClr val="003399"/>
              </a:buClr>
              <a:buNone/>
            </a:pPr>
            <a:r>
              <a:rPr lang="de-DE" altLang="de-DE" sz="1200" b="0" dirty="0">
                <a:solidFill>
                  <a:schemeClr val="tx1"/>
                </a:solidFill>
              </a:rPr>
              <a:t>		</a:t>
            </a:r>
            <a:r>
              <a:rPr lang="de-DE" altLang="de-DE" sz="1200" b="0" dirty="0" err="1">
                <a:solidFill>
                  <a:schemeClr val="tx1"/>
                </a:solidFill>
              </a:rPr>
              <a:t>edit</a:t>
            </a:r>
            <a:r>
              <a:rPr lang="de-DE" altLang="de-DE" sz="1200" b="0" dirty="0">
                <a:solidFill>
                  <a:schemeClr val="tx1"/>
                </a:solidFill>
              </a:rPr>
              <a:t>($</a:t>
            </a:r>
            <a:r>
              <a:rPr lang="de-DE" altLang="de-DE" sz="1200" b="0" dirty="0" err="1">
                <a:solidFill>
                  <a:schemeClr val="tx1"/>
                </a:solidFill>
              </a:rPr>
              <a:t>id</a:t>
            </a:r>
            <a:r>
              <a:rPr lang="de-DE" altLang="de-DE" sz="1200" b="0" dirty="0">
                <a:solidFill>
                  <a:schemeClr val="tx1"/>
                </a:solidFill>
              </a:rPr>
              <a:t>)</a:t>
            </a:r>
          </a:p>
          <a:p>
            <a:pPr lvl="2">
              <a:buClr>
                <a:srgbClr val="003399"/>
              </a:buClr>
              <a:buNone/>
            </a:pPr>
            <a:r>
              <a:rPr lang="de-DE" altLang="de-DE" sz="1200" b="0" dirty="0">
                <a:solidFill>
                  <a:schemeClr val="tx1"/>
                </a:solidFill>
              </a:rPr>
              <a:t>		</a:t>
            </a:r>
            <a:r>
              <a:rPr lang="de-DE" altLang="de-DE" sz="1200" b="0" dirty="0" err="1">
                <a:solidFill>
                  <a:schemeClr val="tx1"/>
                </a:solidFill>
              </a:rPr>
              <a:t>delete</a:t>
            </a:r>
            <a:r>
              <a:rPr lang="de-DE" altLang="de-DE" sz="1200" b="0" dirty="0">
                <a:solidFill>
                  <a:schemeClr val="tx1"/>
                </a:solidFill>
              </a:rPr>
              <a:t>($</a:t>
            </a:r>
            <a:r>
              <a:rPr lang="de-DE" altLang="de-DE" sz="1200" b="0" dirty="0" err="1">
                <a:solidFill>
                  <a:schemeClr val="tx1"/>
                </a:solidFill>
              </a:rPr>
              <a:t>id</a:t>
            </a:r>
            <a:r>
              <a:rPr lang="de-DE" altLang="de-DE" sz="1200" b="0" dirty="0">
                <a:solidFill>
                  <a:schemeClr val="tx1"/>
                </a:solidFill>
              </a:rPr>
              <a:t>)</a:t>
            </a:r>
          </a:p>
          <a:p>
            <a:pPr lvl="2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Controller</a:t>
            </a:r>
            <a:br>
              <a:rPr lang="de-DE" altLang="de-DE" b="0" dirty="0">
                <a:solidFill>
                  <a:schemeClr val="tx1"/>
                </a:solidFill>
              </a:rPr>
            </a:br>
            <a:r>
              <a:rPr lang="de-DE" altLang="de-DE" b="0" dirty="0">
                <a:solidFill>
                  <a:schemeClr val="tx1"/>
                </a:solidFill>
              </a:rPr>
              <a:t>		</a:t>
            </a:r>
            <a:r>
              <a:rPr lang="de-DE" altLang="de-DE" b="0" dirty="0" err="1">
                <a:solidFill>
                  <a:schemeClr val="tx1"/>
                </a:solidFill>
              </a:rPr>
              <a:t>AdminController</a:t>
            </a:r>
            <a:endParaRPr lang="de-DE" altLang="de-DE" b="0" dirty="0">
              <a:solidFill>
                <a:schemeClr val="tx1"/>
              </a:solidFill>
            </a:endParaRPr>
          </a:p>
          <a:p>
            <a:pPr lvl="3">
              <a:buClr>
                <a:srgbClr val="003399"/>
              </a:buClr>
            </a:pPr>
            <a:r>
              <a:rPr lang="de-DE" altLang="de-DE" b="0" dirty="0" err="1">
                <a:solidFill>
                  <a:schemeClr val="tx1"/>
                </a:solidFill>
              </a:rPr>
              <a:t>AdminTools</a:t>
            </a:r>
            <a:endParaRPr lang="de-DE" altLang="de-DE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  <a:buNone/>
            </a:pPr>
            <a:r>
              <a:rPr lang="de-DE" altLang="de-DE" b="0" dirty="0">
                <a:solidFill>
                  <a:schemeClr val="tx1"/>
                </a:solidFill>
              </a:rPr>
              <a:t>		</a:t>
            </a:r>
            <a:r>
              <a:rPr lang="de-DE" altLang="de-DE" b="0" dirty="0" err="1">
                <a:solidFill>
                  <a:schemeClr val="tx1"/>
                </a:solidFill>
              </a:rPr>
              <a:t>ProjectController</a:t>
            </a:r>
            <a:endParaRPr lang="de-DE" altLang="de-DE" b="0" dirty="0">
              <a:solidFill>
                <a:schemeClr val="tx1"/>
              </a:solidFill>
            </a:endParaRPr>
          </a:p>
          <a:p>
            <a:pPr lvl="3">
              <a:buClr>
                <a:srgbClr val="003399"/>
              </a:buClr>
            </a:pPr>
            <a:r>
              <a:rPr lang="de-DE" altLang="de-DE" b="0" dirty="0" err="1">
                <a:solidFill>
                  <a:schemeClr val="tx1"/>
                </a:solidFill>
              </a:rPr>
              <a:t>UserTools</a:t>
            </a:r>
            <a:endParaRPr lang="de-DE" altLang="de-DE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  <a:buNone/>
            </a:pPr>
            <a:r>
              <a:rPr lang="de-DE" altLang="de-DE" b="0" dirty="0">
                <a:solidFill>
                  <a:schemeClr val="tx1"/>
                </a:solidFill>
              </a:rPr>
              <a:t>		</a:t>
            </a:r>
            <a:r>
              <a:rPr lang="de-DE" altLang="de-DE" b="0" dirty="0" err="1">
                <a:solidFill>
                  <a:schemeClr val="tx1"/>
                </a:solidFill>
              </a:rPr>
              <a:t>UserController</a:t>
            </a:r>
            <a:endParaRPr lang="de-DE" altLang="de-DE" b="0" dirty="0">
              <a:solidFill>
                <a:schemeClr val="tx1"/>
              </a:solidFill>
            </a:endParaRPr>
          </a:p>
          <a:p>
            <a:pPr lvl="3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Login Verwaltung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 	</a:t>
            </a:r>
            <a:r>
              <a:rPr lang="de-DE" altLang="de-DE" b="0" dirty="0" err="1">
                <a:solidFill>
                  <a:schemeClr val="tx1"/>
                </a:solidFill>
              </a:rPr>
              <a:t>dbfunctions.inc.php</a:t>
            </a:r>
            <a:endParaRPr lang="de-AT" altLang="de-DE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</a:t>
            </a:r>
            <a:r>
              <a:rPr lang="de-DE" altLang="de-DE" b="0" dirty="0" err="1">
                <a:solidFill>
                  <a:schemeClr val="tx1"/>
                </a:solidFill>
              </a:rPr>
              <a:t>Fatfree</a:t>
            </a:r>
            <a:r>
              <a:rPr lang="de-DE" altLang="de-DE" b="0" dirty="0">
                <a:solidFill>
                  <a:schemeClr val="tx1"/>
                </a:solidFill>
              </a:rPr>
              <a:t> unabhängige Funktionen - prozedural</a:t>
            </a:r>
          </a:p>
          <a:p>
            <a:pPr lvl="3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966" y="3524217"/>
            <a:ext cx="3267434" cy="744603"/>
          </a:xfrm>
          <a:prstGeom prst="rect">
            <a:avLst/>
          </a:prstGeom>
        </p:spPr>
      </p:pic>
      <p:grpSp>
        <p:nvGrpSpPr>
          <p:cNvPr id="22" name="Gruppieren 21"/>
          <p:cNvGrpSpPr/>
          <p:nvPr/>
        </p:nvGrpSpPr>
        <p:grpSpPr>
          <a:xfrm>
            <a:off x="2980966" y="1936481"/>
            <a:ext cx="3267434" cy="883977"/>
            <a:chOff x="1145816" y="1662373"/>
            <a:chExt cx="3698102" cy="104673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948"/>
            <a:stretch/>
          </p:blipFill>
          <p:spPr>
            <a:xfrm>
              <a:off x="2099137" y="2352675"/>
              <a:ext cx="838138" cy="356428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948"/>
            <a:stretch/>
          </p:blipFill>
          <p:spPr>
            <a:xfrm>
              <a:off x="4005780" y="2352673"/>
              <a:ext cx="838138" cy="356429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816" y="1662373"/>
              <a:ext cx="838138" cy="1046730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948"/>
            <a:stretch/>
          </p:blipFill>
          <p:spPr>
            <a:xfrm>
              <a:off x="3052459" y="2352674"/>
              <a:ext cx="838138" cy="356429"/>
            </a:xfrm>
            <a:prstGeom prst="rect">
              <a:avLst/>
            </a:prstGeom>
          </p:spPr>
        </p:pic>
        <p:cxnSp>
          <p:nvCxnSpPr>
            <p:cNvPr id="17" name="Gerade Verbindung mit Pfeil 16"/>
            <p:cNvCxnSpPr/>
            <p:nvPr/>
          </p:nvCxnSpPr>
          <p:spPr bwMode="auto">
            <a:xfrm flipH="1" flipV="1">
              <a:off x="2047876" y="1838326"/>
              <a:ext cx="2376973" cy="95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Gerade Verbindung mit Pfeil 19"/>
            <p:cNvCxnSpPr>
              <a:stCxn id="7" idx="0"/>
            </p:cNvCxnSpPr>
            <p:nvPr/>
          </p:nvCxnSpPr>
          <p:spPr bwMode="auto">
            <a:xfrm flipV="1">
              <a:off x="4424849" y="1847850"/>
              <a:ext cx="1101" cy="5048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Gerade Verbindung mit Pfeil 23"/>
            <p:cNvCxnSpPr/>
            <p:nvPr/>
          </p:nvCxnSpPr>
          <p:spPr bwMode="auto">
            <a:xfrm flipV="1">
              <a:off x="2517656" y="1838326"/>
              <a:ext cx="1101" cy="5048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Gerade Verbindung mit Pfeil 24"/>
            <p:cNvCxnSpPr/>
            <p:nvPr/>
          </p:nvCxnSpPr>
          <p:spPr bwMode="auto">
            <a:xfrm flipV="1">
              <a:off x="3446949" y="1847850"/>
              <a:ext cx="1101" cy="5048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0844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Programmierung - Konfigurationsdatei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sz="1800" dirty="0"/>
              <a:t>$</a:t>
            </a:r>
            <a:r>
              <a:rPr lang="de-AT" sz="1800" dirty="0" err="1"/>
              <a:t>formConfigAll</a:t>
            </a:r>
            <a:r>
              <a:rPr lang="de-AT" sz="1800" dirty="0"/>
              <a:t> = [	</a:t>
            </a:r>
            <a:br>
              <a:rPr lang="de-AT" sz="1800" dirty="0"/>
            </a:br>
            <a:r>
              <a:rPr lang="de-AT" sz="1800" dirty="0"/>
              <a:t>			"</a:t>
            </a:r>
            <a:r>
              <a:rPr lang="de-AT" sz="1800" dirty="0" err="1"/>
              <a:t>tblname</a:t>
            </a:r>
            <a:r>
              <a:rPr lang="de-AT" sz="1800" dirty="0"/>
              <a:t>" =&gt; "</a:t>
            </a:r>
            <a:r>
              <a:rPr lang="de-AT" sz="1800" dirty="0" err="1"/>
              <a:t>kurse</a:t>
            </a:r>
            <a:r>
              <a:rPr lang="de-AT" sz="1800" dirty="0"/>
              <a:t>",	</a:t>
            </a:r>
            <a:br>
              <a:rPr lang="de-AT" sz="1800" dirty="0"/>
            </a:br>
            <a:r>
              <a:rPr lang="de-AT" sz="1800" dirty="0"/>
              <a:t>			"</a:t>
            </a:r>
            <a:r>
              <a:rPr lang="de-AT" sz="1800" dirty="0" err="1"/>
              <a:t>frmname</a:t>
            </a:r>
            <a:r>
              <a:rPr lang="de-AT" sz="1800" dirty="0"/>
              <a:t>" =&gt; "Kurse",	</a:t>
            </a:r>
            <a:br>
              <a:rPr lang="de-AT" sz="1800" dirty="0"/>
            </a:br>
            <a:r>
              <a:rPr lang="de-AT" sz="1800" dirty="0"/>
              <a:t>			"</a:t>
            </a:r>
            <a:r>
              <a:rPr lang="de-AT" sz="1800" dirty="0" err="1"/>
              <a:t>primary</a:t>
            </a:r>
            <a:r>
              <a:rPr lang="de-AT" sz="1800" dirty="0"/>
              <a:t>" =&gt; "</a:t>
            </a:r>
            <a:r>
              <a:rPr lang="de-AT" sz="1800" dirty="0" err="1"/>
              <a:t>kurse_id</a:t>
            </a:r>
            <a:r>
              <a:rPr lang="de-AT" sz="1800" dirty="0"/>
              <a:t>",	</a:t>
            </a:r>
            <a:br>
              <a:rPr lang="de-AT" sz="1800" dirty="0"/>
            </a:br>
            <a:r>
              <a:rPr lang="de-AT" sz="1800" dirty="0"/>
              <a:t>			"</a:t>
            </a:r>
            <a:r>
              <a:rPr lang="de-AT" sz="1800" dirty="0" err="1"/>
              <a:t>fields</a:t>
            </a:r>
            <a:r>
              <a:rPr lang="de-AT" sz="1800" dirty="0"/>
              <a:t>" =&gt; [		</a:t>
            </a:r>
            <a:br>
              <a:rPr lang="de-AT" sz="1800" dirty="0"/>
            </a:br>
            <a:r>
              <a:rPr lang="de-AT" sz="1800" dirty="0"/>
              <a:t>			"</a:t>
            </a:r>
            <a:r>
              <a:rPr lang="de-AT" sz="1800" dirty="0" err="1"/>
              <a:t>kurse_kursnummer</a:t>
            </a:r>
            <a:r>
              <a:rPr lang="de-AT" sz="1800" dirty="0"/>
              <a:t>" =&gt; [			</a:t>
            </a:r>
          </a:p>
          <a:p>
            <a:r>
              <a:rPr lang="de-AT" sz="1800" dirty="0"/>
              <a:t>					"</a:t>
            </a:r>
            <a:r>
              <a:rPr lang="de-AT" sz="1800" dirty="0" err="1"/>
              <a:t>fieldType</a:t>
            </a:r>
            <a:r>
              <a:rPr lang="de-AT" sz="1800" dirty="0"/>
              <a:t>" =&gt;"</a:t>
            </a:r>
            <a:r>
              <a:rPr lang="de-AT" sz="1800" dirty="0" err="1"/>
              <a:t>text</a:t>
            </a:r>
            <a:r>
              <a:rPr lang="de-AT" sz="1800" dirty="0"/>
              <a:t>",			</a:t>
            </a:r>
            <a:br>
              <a:rPr lang="de-AT" sz="1800" dirty="0"/>
            </a:br>
            <a:r>
              <a:rPr lang="de-AT" sz="1800" dirty="0"/>
              <a:t>					"</a:t>
            </a:r>
            <a:r>
              <a:rPr lang="de-AT" sz="1800" dirty="0" err="1"/>
              <a:t>label</a:t>
            </a:r>
            <a:r>
              <a:rPr lang="de-AT" sz="1800" dirty="0"/>
              <a:t>" =&gt;"Kursnummer",			</a:t>
            </a:r>
            <a:br>
              <a:rPr lang="de-AT" sz="1800" dirty="0"/>
            </a:br>
            <a:r>
              <a:rPr lang="de-AT" sz="1800" dirty="0"/>
              <a:t>					"</a:t>
            </a:r>
            <a:r>
              <a:rPr lang="de-AT" sz="1800" dirty="0" err="1"/>
              <a:t>dbName</a:t>
            </a:r>
            <a:r>
              <a:rPr lang="de-AT" sz="1800" dirty="0"/>
              <a:t>" =&gt;"</a:t>
            </a:r>
            <a:r>
              <a:rPr lang="de-AT" sz="1800" dirty="0" err="1"/>
              <a:t>kurse_kursnummer</a:t>
            </a:r>
            <a:r>
              <a:rPr lang="de-AT" sz="1800" dirty="0"/>
              <a:t>",								"</a:t>
            </a:r>
            <a:r>
              <a:rPr lang="de-AT" sz="1800" dirty="0" err="1"/>
              <a:t>dataType</a:t>
            </a:r>
            <a:r>
              <a:rPr lang="de-AT" sz="1800" dirty="0"/>
              <a:t>" =&gt;"</a:t>
            </a:r>
            <a:r>
              <a:rPr lang="de-AT" sz="1800" dirty="0" err="1"/>
              <a:t>text</a:t>
            </a:r>
            <a:r>
              <a:rPr lang="de-AT" sz="1800" dirty="0"/>
              <a:t>",			</a:t>
            </a:r>
            <a:br>
              <a:rPr lang="de-AT" sz="1800" dirty="0"/>
            </a:br>
            <a:r>
              <a:rPr lang="de-AT" sz="1800" dirty="0"/>
              <a:t>					"</a:t>
            </a:r>
            <a:r>
              <a:rPr lang="de-AT" sz="1800" dirty="0" err="1"/>
              <a:t>required</a:t>
            </a:r>
            <a:r>
              <a:rPr lang="de-AT" sz="1800" dirty="0"/>
              <a:t>" =&gt;</a:t>
            </a:r>
            <a:r>
              <a:rPr lang="de-AT" sz="1800" dirty="0" err="1"/>
              <a:t>true</a:t>
            </a:r>
            <a:r>
              <a:rPr lang="de-AT" sz="1800" dirty="0"/>
              <a:t>,			</a:t>
            </a:r>
            <a:br>
              <a:rPr lang="de-AT" sz="1800" dirty="0"/>
            </a:br>
            <a:r>
              <a:rPr lang="de-AT" sz="1800" dirty="0"/>
              <a:t>					"</a:t>
            </a:r>
            <a:r>
              <a:rPr lang="de-AT" sz="1800" dirty="0" err="1"/>
              <a:t>placeholder</a:t>
            </a:r>
            <a:r>
              <a:rPr lang="de-AT" sz="1800" dirty="0"/>
              <a:t>" =&gt;"",			</a:t>
            </a:r>
            <a:br>
              <a:rPr lang="de-AT" sz="1800" dirty="0"/>
            </a:br>
            <a:r>
              <a:rPr lang="de-AT" sz="1800" dirty="0"/>
              <a:t>					"</a:t>
            </a:r>
            <a:r>
              <a:rPr lang="de-AT" sz="1800" dirty="0" err="1"/>
              <a:t>preFix</a:t>
            </a:r>
            <a:r>
              <a:rPr lang="de-AT" sz="1800" dirty="0"/>
              <a:t>" =&gt;"",			</a:t>
            </a:r>
            <a:br>
              <a:rPr lang="de-AT" sz="1800" dirty="0"/>
            </a:br>
            <a:r>
              <a:rPr lang="de-AT" sz="1800" dirty="0"/>
              <a:t>					"</a:t>
            </a:r>
            <a:r>
              <a:rPr lang="de-AT" sz="1800" dirty="0" err="1"/>
              <a:t>minVal</a:t>
            </a:r>
            <a:r>
              <a:rPr lang="de-AT" sz="1800" dirty="0"/>
              <a:t>" =&gt;0,			</a:t>
            </a:r>
            <a:br>
              <a:rPr lang="de-AT" sz="1800" dirty="0"/>
            </a:br>
            <a:r>
              <a:rPr lang="de-AT" sz="1800" dirty="0"/>
              <a:t>					"</a:t>
            </a:r>
            <a:r>
              <a:rPr lang="de-AT" sz="1800" dirty="0" err="1"/>
              <a:t>maxVal</a:t>
            </a:r>
            <a:r>
              <a:rPr lang="de-AT" sz="1800" dirty="0"/>
              <a:t>" =&gt;0,			</a:t>
            </a:r>
            <a:br>
              <a:rPr lang="de-AT" sz="1800" dirty="0"/>
            </a:br>
            <a:r>
              <a:rPr lang="de-AT" sz="1800" dirty="0"/>
              <a:t>					"</a:t>
            </a:r>
            <a:r>
              <a:rPr lang="de-AT" sz="1800" dirty="0" err="1"/>
              <a:t>formatText</a:t>
            </a:r>
            <a:r>
              <a:rPr lang="de-AT" sz="1800" dirty="0"/>
              <a:t>" =&gt;"",			</a:t>
            </a:r>
            <a:br>
              <a:rPr lang="de-AT" sz="1800" dirty="0"/>
            </a:br>
            <a:r>
              <a:rPr lang="de-AT" sz="1800" dirty="0"/>
              <a:t>					"</a:t>
            </a:r>
            <a:r>
              <a:rPr lang="de-AT" sz="1800" dirty="0" err="1"/>
              <a:t>autoValue</a:t>
            </a:r>
            <a:r>
              <a:rPr lang="de-AT" sz="1800" dirty="0"/>
              <a:t>" =&gt;"",			</a:t>
            </a:r>
          </a:p>
          <a:p>
            <a:r>
              <a:rPr lang="de-AT" sz="1800" dirty="0"/>
              <a:t>					"</a:t>
            </a:r>
            <a:r>
              <a:rPr lang="de-AT" sz="1800" dirty="0" err="1"/>
              <a:t>edit</a:t>
            </a:r>
            <a:r>
              <a:rPr lang="de-AT" sz="1800" dirty="0"/>
              <a:t>" =&gt;</a:t>
            </a:r>
            <a:r>
              <a:rPr lang="de-AT" sz="1800" dirty="0" err="1"/>
              <a:t>true</a:t>
            </a:r>
            <a:r>
              <a:rPr lang="de-AT" sz="1800" dirty="0"/>
              <a:t>,		</a:t>
            </a:r>
            <a:br>
              <a:rPr lang="de-AT" sz="1800" dirty="0"/>
            </a:br>
            <a:r>
              <a:rPr lang="de-AT" sz="1800" dirty="0"/>
              <a:t>			],</a:t>
            </a:r>
          </a:p>
        </p:txBody>
      </p:sp>
    </p:spTree>
    <p:extLst>
      <p:ext uri="{BB962C8B-B14F-4D97-AF65-F5344CB8AC3E}">
        <p14:creationId xmlns:p14="http://schemas.microsoft.com/office/powerpoint/2010/main" val="209514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Programmierung - Formularrendering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 err="1">
                <a:solidFill>
                  <a:schemeClr val="tx1"/>
                </a:solidFill>
              </a:rPr>
              <a:t>bootstrap</a:t>
            </a:r>
            <a:endParaRPr lang="de-AT" altLang="de-DE" sz="1800" b="0" u="sng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DE" altLang="de-DE" sz="1800" b="0" dirty="0">
                <a:solidFill>
                  <a:schemeClr val="tx1"/>
                </a:solidFill>
              </a:rPr>
              <a:t> v3.3.7 </a:t>
            </a: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DE" altLang="de-DE" sz="1800" b="0" dirty="0">
                <a:solidFill>
                  <a:schemeClr val="tx1"/>
                </a:solidFill>
              </a:rPr>
              <a:t>	</a:t>
            </a:r>
            <a:r>
              <a:rPr lang="de-DE" altLang="de-DE" sz="1800" b="0" u="sng" dirty="0" err="1">
                <a:solidFill>
                  <a:schemeClr val="tx1"/>
                </a:solidFill>
              </a:rPr>
              <a:t>jquery</a:t>
            </a:r>
            <a:endParaRPr lang="de-AT" altLang="de-DE" sz="1800" b="0" u="sng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DE" altLang="de-DE" sz="1800" b="0" dirty="0">
                <a:solidFill>
                  <a:schemeClr val="tx1"/>
                </a:solidFill>
              </a:rPr>
              <a:t> v3.1.1</a:t>
            </a:r>
          </a:p>
          <a:p>
            <a:pPr lvl="1">
              <a:buClr>
                <a:srgbClr val="003399"/>
              </a:buClr>
            </a:pPr>
            <a:r>
              <a:rPr lang="de-DE" altLang="de-DE" sz="1800" b="0" dirty="0">
                <a:solidFill>
                  <a:schemeClr val="tx1"/>
                </a:solidFill>
              </a:rPr>
              <a:t> simple-</a:t>
            </a:r>
            <a:r>
              <a:rPr lang="de-DE" altLang="de-DE" sz="1800" b="0" dirty="0" err="1">
                <a:solidFill>
                  <a:schemeClr val="tx1"/>
                </a:solidFill>
              </a:rPr>
              <a:t>datetimepicker</a:t>
            </a:r>
            <a:r>
              <a:rPr lang="de-DE" altLang="de-DE" sz="1800" b="0" dirty="0">
                <a:solidFill>
                  <a:schemeClr val="tx1"/>
                </a:solidFill>
              </a:rPr>
              <a:t> (jquery.simple-dtpicker.js) v1.12.0 </a:t>
            </a:r>
            <a:endParaRPr lang="de-AT" altLang="de-DE" sz="1800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  <a:buNone/>
            </a:pPr>
            <a:endParaRPr lang="de-DE" altLang="de-DE" sz="1000" b="0" u="sng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DE" altLang="de-DE" sz="1800" b="0" dirty="0">
                <a:solidFill>
                  <a:schemeClr val="tx1"/>
                </a:solidFill>
              </a:rPr>
              <a:t> 	prozedural</a:t>
            </a:r>
            <a:endParaRPr lang="de-AT" altLang="de-DE" sz="1800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</a:t>
            </a:r>
            <a:r>
              <a:rPr lang="de-DE" altLang="de-DE" b="0" dirty="0" err="1">
                <a:solidFill>
                  <a:schemeClr val="tx1"/>
                </a:solidFill>
              </a:rPr>
              <a:t>utilities.inc.php</a:t>
            </a:r>
            <a:endParaRPr lang="de-DE" altLang="de-DE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</a:t>
            </a:r>
            <a:r>
              <a:rPr lang="de-DE" altLang="de-DE" b="0" dirty="0" err="1">
                <a:solidFill>
                  <a:schemeClr val="tx1"/>
                </a:solidFill>
              </a:rPr>
              <a:t>Render</a:t>
            </a:r>
            <a:r>
              <a:rPr lang="de-DE" altLang="de-DE" b="0" dirty="0">
                <a:solidFill>
                  <a:schemeClr val="tx1"/>
                </a:solidFill>
              </a:rPr>
              <a:t>-Funktionen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</a:t>
            </a:r>
            <a:r>
              <a:rPr lang="de-DE" altLang="de-DE" b="0" dirty="0" err="1">
                <a:solidFill>
                  <a:schemeClr val="tx1"/>
                </a:solidFill>
              </a:rPr>
              <a:t>db-connect.inc.php</a:t>
            </a:r>
            <a:endParaRPr lang="de-DE" altLang="de-DE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Datenbank-Funktionen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</a:t>
            </a:r>
            <a:r>
              <a:rPr lang="de-DE" altLang="de-DE" b="0" dirty="0" err="1">
                <a:solidFill>
                  <a:schemeClr val="tx1"/>
                </a:solidFill>
              </a:rPr>
              <a:t>cryptor.php</a:t>
            </a:r>
            <a:endParaRPr lang="de-DE" altLang="de-DE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zwei-Weg-Verschlüsselung</a:t>
            </a:r>
          </a:p>
          <a:p>
            <a:pPr lvl="1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8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Sicherheit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Verschlüsselung der Passwörter</a:t>
            </a:r>
          </a:p>
          <a:p>
            <a:pPr lvl="1">
              <a:buClr>
                <a:srgbClr val="003399"/>
              </a:buClr>
            </a:pPr>
            <a:endParaRPr lang="de-AT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Einwegverschlüsselung für Benutzerpasswörter</a:t>
            </a:r>
          </a:p>
          <a:p>
            <a:pPr lvl="2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</a:t>
            </a:r>
            <a:r>
              <a:rPr lang="de-DE" altLang="de-DE" b="0" dirty="0" err="1">
                <a:solidFill>
                  <a:schemeClr val="tx1"/>
                </a:solidFill>
              </a:rPr>
              <a:t>password_hash</a:t>
            </a:r>
            <a:r>
              <a:rPr lang="de-DE" altLang="de-DE" b="0" dirty="0">
                <a:solidFill>
                  <a:schemeClr val="tx1"/>
                </a:solidFill>
              </a:rPr>
              <a:t>()</a:t>
            </a:r>
            <a:endParaRPr lang="de-AT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Zweiwegverschlüsselung für Datenbankzugriffe</a:t>
            </a:r>
          </a:p>
          <a:p>
            <a:pPr lvl="2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AES-128-CTR Encryption</a:t>
            </a:r>
          </a:p>
          <a:p>
            <a:pPr lvl="2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SHA256 Hash-Methode</a:t>
            </a:r>
          </a:p>
          <a:p>
            <a:pPr lvl="2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SQL-Zugriffe</a:t>
            </a:r>
          </a:p>
          <a:p>
            <a:pPr lvl="1">
              <a:buClr>
                <a:srgbClr val="003399"/>
              </a:buClr>
            </a:pPr>
            <a:endParaRPr lang="de-AT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</a:t>
            </a:r>
            <a:r>
              <a:rPr lang="de-AT" altLang="de-DE" b="0" dirty="0" err="1">
                <a:solidFill>
                  <a:schemeClr val="tx1"/>
                </a:solidFill>
              </a:rPr>
              <a:t>Prepared</a:t>
            </a:r>
            <a:r>
              <a:rPr lang="de-AT" altLang="de-DE" b="0" dirty="0">
                <a:solidFill>
                  <a:schemeClr val="tx1"/>
                </a:solidFill>
              </a:rPr>
              <a:t> Statements</a:t>
            </a:r>
          </a:p>
          <a:p>
            <a:pPr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23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838674"/>
              </p:ext>
            </p:extLst>
          </p:nvPr>
        </p:nvGraphicFramePr>
        <p:xfrm>
          <a:off x="468313" y="1220788"/>
          <a:ext cx="8229600" cy="2726532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de-AT" alt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Überblick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de-AT" alt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Kurzeinführung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Entstehung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Im Einzelnen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Weiter Funktionen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Links und Kontaktdaten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87" name="Rectangle 2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de-DE" altLang="de-DE" dirty="0"/>
              <a:t>Inhaltsübersicht</a:t>
            </a:r>
            <a:endParaRPr lang="de-AT" altLang="de-DE" dirty="0"/>
          </a:p>
        </p:txBody>
      </p:sp>
    </p:spTree>
    <p:extLst>
      <p:ext uri="{BB962C8B-B14F-4D97-AF65-F5344CB8AC3E}">
        <p14:creationId xmlns:p14="http://schemas.microsoft.com/office/powerpoint/2010/main" val="23595605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 bwMode="auto">
          <a:xfrm>
            <a:off x="3265714" y="2963636"/>
            <a:ext cx="2539093" cy="66947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</a:endParaRPr>
          </a:p>
        </p:txBody>
      </p:sp>
      <p:sp>
        <p:nvSpPr>
          <p:cNvPr id="3" name="Wolkenförmige Legende 2"/>
          <p:cNvSpPr/>
          <p:nvPr/>
        </p:nvSpPr>
        <p:spPr bwMode="auto">
          <a:xfrm>
            <a:off x="416658" y="947688"/>
            <a:ext cx="2253500" cy="1546086"/>
          </a:xfrm>
          <a:prstGeom prst="cloudCallout">
            <a:avLst>
              <a:gd name="adj1" fmla="val 67726"/>
              <a:gd name="adj2" fmla="val 66905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Andere Datenbank Formate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33" y="2806158"/>
            <a:ext cx="2768564" cy="1152135"/>
          </a:xfrm>
          <a:prstGeom prst="rect">
            <a:avLst/>
          </a:prstGeom>
        </p:spPr>
      </p:pic>
      <p:sp>
        <p:nvSpPr>
          <p:cNvPr id="5" name="Wolkenförmige Legende 4"/>
          <p:cNvSpPr/>
          <p:nvPr/>
        </p:nvSpPr>
        <p:spPr bwMode="auto">
          <a:xfrm>
            <a:off x="3142833" y="947687"/>
            <a:ext cx="2253500" cy="1077575"/>
          </a:xfrm>
          <a:prstGeom prst="cloudCallout">
            <a:avLst>
              <a:gd name="adj1" fmla="val 3600"/>
              <a:gd name="adj2" fmla="val 99599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Tabellen </a:t>
            </a:r>
            <a:r>
              <a:rPr kumimoji="0" lang="de-AT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erstellung</a:t>
            </a:r>
            <a:endParaRPr kumimoji="0" lang="de-AT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Wolkenförmige Legende 5"/>
          <p:cNvSpPr/>
          <p:nvPr/>
        </p:nvSpPr>
        <p:spPr bwMode="auto">
          <a:xfrm>
            <a:off x="5993039" y="947688"/>
            <a:ext cx="2832553" cy="1077575"/>
          </a:xfrm>
          <a:prstGeom prst="cloudCallout">
            <a:avLst>
              <a:gd name="adj1" fmla="val -55832"/>
              <a:gd name="adj2" fmla="val 83666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Unabhängiges </a:t>
            </a:r>
            <a:r>
              <a:rPr kumimoji="0" lang="de-AT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auto</a:t>
            </a:r>
            <a:r>
              <a:rPr kumimoji="0" lang="de-A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de-AT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increment</a:t>
            </a:r>
            <a:endParaRPr kumimoji="0" lang="de-AT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Wolkenförmige Legende 6"/>
          <p:cNvSpPr/>
          <p:nvPr/>
        </p:nvSpPr>
        <p:spPr bwMode="auto">
          <a:xfrm>
            <a:off x="348622" y="2896231"/>
            <a:ext cx="2253500" cy="1077575"/>
          </a:xfrm>
          <a:prstGeom prst="cloudCallout">
            <a:avLst>
              <a:gd name="adj1" fmla="val 72074"/>
              <a:gd name="adj2" fmla="val -18641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Radio Buttons</a:t>
            </a:r>
          </a:p>
        </p:txBody>
      </p:sp>
      <p:sp>
        <p:nvSpPr>
          <p:cNvPr id="8" name="Wolkenförmige Legende 7"/>
          <p:cNvSpPr/>
          <p:nvPr/>
        </p:nvSpPr>
        <p:spPr bwMode="auto">
          <a:xfrm>
            <a:off x="936890" y="4616174"/>
            <a:ext cx="2253500" cy="1077575"/>
          </a:xfrm>
          <a:prstGeom prst="cloudCallout">
            <a:avLst>
              <a:gd name="adj1" fmla="val 49250"/>
              <a:gd name="adj2" fmla="val -85177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Eingabe- </a:t>
            </a:r>
            <a:r>
              <a:rPr kumimoji="0" lang="de-AT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format</a:t>
            </a:r>
            <a:endParaRPr kumimoji="0" lang="de-AT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" name="Wolkenförmige Legende 8"/>
          <p:cNvSpPr/>
          <p:nvPr/>
        </p:nvSpPr>
        <p:spPr bwMode="auto">
          <a:xfrm>
            <a:off x="3400365" y="4616174"/>
            <a:ext cx="2592674" cy="1077575"/>
          </a:xfrm>
          <a:prstGeom prst="cloudCallout">
            <a:avLst>
              <a:gd name="adj1" fmla="val 184"/>
              <a:gd name="adj2" fmla="val -9179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Frei Tabellen- </a:t>
            </a:r>
            <a:r>
              <a:rPr kumimoji="0" lang="de-AT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verknüpfung</a:t>
            </a:r>
            <a:endParaRPr kumimoji="0" lang="de-AT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Wolkenförmige Legende 9"/>
          <p:cNvSpPr/>
          <p:nvPr/>
        </p:nvSpPr>
        <p:spPr bwMode="auto">
          <a:xfrm>
            <a:off x="6282564" y="3973806"/>
            <a:ext cx="2469549" cy="1077575"/>
          </a:xfrm>
          <a:prstGeom prst="cloudCallout">
            <a:avLst>
              <a:gd name="adj1" fmla="val -58406"/>
              <a:gd name="adj2" fmla="val -71815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PopUp</a:t>
            </a:r>
            <a:r>
              <a:rPr kumimoji="0" lang="de-A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de-AT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ANleitungen</a:t>
            </a:r>
            <a:endParaRPr kumimoji="0" lang="de-AT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Wolkenförmige Legende 10"/>
          <p:cNvSpPr/>
          <p:nvPr/>
        </p:nvSpPr>
        <p:spPr bwMode="auto">
          <a:xfrm>
            <a:off x="6565386" y="2509287"/>
            <a:ext cx="2253500" cy="609064"/>
          </a:xfrm>
          <a:prstGeom prst="cloudCallout">
            <a:avLst>
              <a:gd name="adj1" fmla="val -72844"/>
              <a:gd name="adj2" fmla="val 1425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Autowerte</a:t>
            </a:r>
          </a:p>
        </p:txBody>
      </p:sp>
      <p:sp>
        <p:nvSpPr>
          <p:cNvPr id="14" name="Rectangle 25"/>
          <p:cNvSpPr txBox="1">
            <a:spLocks noChangeArrowheads="1"/>
          </p:cNvSpPr>
          <p:nvPr/>
        </p:nvSpPr>
        <p:spPr bwMode="auto">
          <a:xfrm>
            <a:off x="803275" y="330200"/>
            <a:ext cx="7931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folHlink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folHlink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folHlink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folHlink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folHlink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Verdan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Verdan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Verdan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Verdana" pitchFamily="34" charset="0"/>
              </a:defRPr>
            </a:lvl9pPr>
          </a:lstStyle>
          <a:p>
            <a:r>
              <a:rPr lang="de-DE" altLang="de-DE" kern="0" dirty="0"/>
              <a:t>Was die Zukunft bringen könnte</a:t>
            </a:r>
            <a:endParaRPr lang="de-AT" altLang="de-DE" kern="0" dirty="0"/>
          </a:p>
        </p:txBody>
      </p:sp>
    </p:spTree>
    <p:extLst>
      <p:ext uri="{BB962C8B-B14F-4D97-AF65-F5344CB8AC3E}">
        <p14:creationId xmlns:p14="http://schemas.microsoft.com/office/powerpoint/2010/main" val="513510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70201"/>
              </p:ext>
            </p:extLst>
          </p:nvPr>
        </p:nvGraphicFramePr>
        <p:xfrm>
          <a:off x="468313" y="1220788"/>
          <a:ext cx="8229600" cy="2726532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de-AT" alt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Überblick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de-AT" alt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Kurzeinführung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Entstehung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Im Einzelnen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Weiter Funktionen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Links und Kontaktdaten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87" name="Rectangle 2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de-DE" altLang="de-DE"/>
              <a:t>Inhaltsübersicht</a:t>
            </a:r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61547477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884363" y="2898775"/>
            <a:ext cx="1560512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0" tIns="47890" rIns="95780" bIns="47890"/>
          <a:lstStyle>
            <a:lvl1pPr>
              <a:spcBef>
                <a:spcPct val="20000"/>
              </a:spcBef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de-AT" altLang="de-DE">
              <a:solidFill>
                <a:schemeClr val="folHlink"/>
              </a:solidFill>
            </a:endParaRPr>
          </a:p>
        </p:txBody>
      </p:sp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806450" y="330200"/>
            <a:ext cx="7931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de-DE" sz="2000">
                <a:solidFill>
                  <a:schemeClr val="folHlink"/>
                </a:solidFill>
              </a:rPr>
              <a:t>Kontakt</a:t>
            </a:r>
          </a:p>
        </p:txBody>
      </p:sp>
      <p:grpSp>
        <p:nvGrpSpPr>
          <p:cNvPr id="41988" name="Group 16"/>
          <p:cNvGrpSpPr>
            <a:grpSpLocks/>
          </p:cNvGrpSpPr>
          <p:nvPr/>
        </p:nvGrpSpPr>
        <p:grpSpPr bwMode="auto">
          <a:xfrm>
            <a:off x="2664619" y="3929457"/>
            <a:ext cx="3495675" cy="1998662"/>
            <a:chOff x="2967" y="697"/>
            <a:chExt cx="2202" cy="1259"/>
          </a:xfrm>
        </p:grpSpPr>
        <p:sp>
          <p:nvSpPr>
            <p:cNvPr id="41989" name="Rectangle 3"/>
            <p:cNvSpPr>
              <a:spLocks noChangeArrowheads="1"/>
            </p:cNvSpPr>
            <p:nvPr/>
          </p:nvSpPr>
          <p:spPr bwMode="auto">
            <a:xfrm>
              <a:off x="2967" y="697"/>
              <a:ext cx="2202" cy="125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rgbClr val="000000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00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de-AT" altLang="de-DE"/>
            </a:p>
          </p:txBody>
        </p:sp>
        <p:sp>
          <p:nvSpPr>
            <p:cNvPr id="41991" name="Rectangle 4"/>
            <p:cNvSpPr>
              <a:spLocks noChangeArrowheads="1"/>
            </p:cNvSpPr>
            <p:nvPr/>
          </p:nvSpPr>
          <p:spPr bwMode="auto">
            <a:xfrm>
              <a:off x="3129" y="969"/>
              <a:ext cx="1964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57263">
                <a:spcBef>
                  <a:spcPct val="20000"/>
                </a:spcBef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  <a:lvl2pPr marL="742950" indent="-285750" defTabSz="957263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rgbClr val="000000"/>
                  </a:solidFill>
                  <a:latin typeface="Calibri" panose="020F0502020204030204" pitchFamily="34" charset="0"/>
                </a:defRPr>
              </a:lvl2pPr>
              <a:lvl3pPr marL="1143000" indent="-228600" defTabSz="957263">
                <a:spcBef>
                  <a:spcPct val="20000"/>
                </a:spcBef>
                <a:buChar char="•"/>
                <a:defRPr sz="1400">
                  <a:solidFill>
                    <a:srgbClr val="000000"/>
                  </a:solidFill>
                  <a:latin typeface="Calibri" panose="020F0502020204030204" pitchFamily="34" charset="0"/>
                </a:defRPr>
              </a:lvl3pPr>
              <a:lvl4pPr marL="1600200" indent="-228600" defTabSz="957263">
                <a:spcBef>
                  <a:spcPct val="20000"/>
                </a:spcBef>
                <a:buChar char="–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4pPr>
              <a:lvl5pPr marL="2057400" indent="-228600" defTabSz="957263">
                <a:spcBef>
                  <a:spcPct val="20000"/>
                </a:spcBef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5pPr>
              <a:lvl6pPr marL="25146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6pPr>
              <a:lvl7pPr marL="29718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7pPr>
              <a:lvl8pPr marL="34290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8pPr>
              <a:lvl9pPr marL="38862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de-AT" altLang="de-DE" sz="1200" dirty="0">
                  <a:solidFill>
                    <a:srgbClr val="36398F"/>
                  </a:solidFill>
                </a:rPr>
                <a:t>Alexander Hitzinger</a:t>
              </a:r>
              <a:endParaRPr lang="de-AT" altLang="de-DE" sz="1200" b="0" dirty="0">
                <a:solidFill>
                  <a:srgbClr val="36398F"/>
                </a:solidFill>
              </a:endParaRPr>
            </a:p>
            <a:p>
              <a:pPr eaLnBrk="1" hangingPunct="1">
                <a:spcBef>
                  <a:spcPct val="0"/>
                </a:spcBef>
              </a:pPr>
              <a:endParaRPr lang="de-AT" altLang="de-DE" sz="1000" b="0" dirty="0">
                <a:solidFill>
                  <a:schemeClr val="tx1"/>
                </a:solidFill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</a:pPr>
              <a:endParaRPr lang="de-DE" altLang="de-DE" sz="800" b="0" dirty="0">
                <a:solidFill>
                  <a:srgbClr val="36398F"/>
                </a:solidFill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de-DE" altLang="de-DE" sz="800" b="0" dirty="0">
                  <a:solidFill>
                    <a:srgbClr val="36398F"/>
                  </a:solidFill>
                </a:rPr>
                <a:t>Mobil: 0660/2 766 788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de-DE" altLang="de-DE" sz="800" b="0" dirty="0">
                  <a:solidFill>
                    <a:srgbClr val="36398F"/>
                  </a:solidFill>
                </a:rPr>
                <a:t>E-Mail</a:t>
              </a:r>
              <a:r>
                <a:rPr lang="de-DE" altLang="de-DE" sz="800" b="0">
                  <a:solidFill>
                    <a:srgbClr val="36398F"/>
                  </a:solidFill>
                </a:rPr>
                <a:t>: alexander.hitzinger@ifes.at</a:t>
              </a:r>
              <a:endParaRPr lang="de-AT" altLang="de-DE" sz="800" b="0" dirty="0">
                <a:solidFill>
                  <a:srgbClr val="36398F"/>
                </a:solidFill>
              </a:endParaRPr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232" y="3935137"/>
            <a:ext cx="516382" cy="33963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60039" y="1103292"/>
            <a:ext cx="82012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800" dirty="0" err="1"/>
              <a:t>FormGen</a:t>
            </a:r>
            <a:r>
              <a:rPr lang="de-DE" sz="1800" dirty="0"/>
              <a:t> - 	</a:t>
            </a:r>
            <a:r>
              <a:rPr lang="de-DE" sz="1800" dirty="0">
                <a:hlinkClick r:id="rId4"/>
              </a:rPr>
              <a:t>github.com/mrmorden74/</a:t>
            </a:r>
            <a:r>
              <a:rPr lang="de-DE" sz="1800" dirty="0" err="1">
                <a:hlinkClick r:id="rId4"/>
              </a:rPr>
              <a:t>formgen.git</a:t>
            </a:r>
            <a:endParaRPr lang="de-DE" sz="1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800" dirty="0" err="1"/>
              <a:t>FatFree</a:t>
            </a:r>
            <a:r>
              <a:rPr lang="de-DE" sz="1800" dirty="0"/>
              <a:t> – 	</a:t>
            </a:r>
            <a:r>
              <a:rPr lang="de-DE" sz="1800" dirty="0">
                <a:hlinkClick r:id="rId5"/>
              </a:rPr>
              <a:t>fatfreeframework.com</a:t>
            </a:r>
            <a:endParaRPr lang="de-DE" sz="1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800" dirty="0"/>
              <a:t>Bootstrap -	</a:t>
            </a:r>
            <a:r>
              <a:rPr lang="de-DE" sz="1800" dirty="0">
                <a:hlinkClick r:id="rId6"/>
              </a:rPr>
              <a:t>getbootstrap.com</a:t>
            </a:r>
            <a:endParaRPr lang="de-DE" sz="1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800" dirty="0" err="1"/>
              <a:t>Cryptor</a:t>
            </a:r>
            <a:r>
              <a:rPr lang="de-DE" sz="1800" dirty="0"/>
              <a:t> - 	</a:t>
            </a:r>
            <a:r>
              <a:rPr lang="de-DE" sz="1800" dirty="0">
                <a:hlinkClick r:id="rId7"/>
              </a:rPr>
              <a:t>chirp.com.au</a:t>
            </a:r>
            <a:endParaRPr lang="de-DE" sz="1800" dirty="0"/>
          </a:p>
          <a:p>
            <a:endParaRPr lang="de-AT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Methode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096963"/>
            <a:ext cx="8229600" cy="5311775"/>
          </a:xfrm>
        </p:spPr>
        <p:txBody>
          <a:bodyPr/>
          <a:lstStyle/>
          <a:p>
            <a:pPr defTabSz="712788">
              <a:lnSpc>
                <a:spcPct val="90000"/>
              </a:lnSpc>
            </a:pPr>
            <a:r>
              <a:rPr lang="de-DE" altLang="de-DE" sz="1400" dirty="0">
                <a:solidFill>
                  <a:srgbClr val="4D4D4D"/>
                </a:solidFill>
              </a:rPr>
              <a:t>	</a:t>
            </a:r>
          </a:p>
        </p:txBody>
      </p:sp>
      <p:sp>
        <p:nvSpPr>
          <p:cNvPr id="414724" name="Rectangle 4"/>
          <p:cNvSpPr>
            <a:spLocks noChangeArrowheads="1"/>
          </p:cNvSpPr>
          <p:nvPr/>
        </p:nvSpPr>
        <p:spPr bwMode="auto">
          <a:xfrm>
            <a:off x="450850" y="981314"/>
            <a:ext cx="8229600" cy="5036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tabLst>
                <a:tab pos="182563" algn="l"/>
                <a:tab pos="36195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485775" indent="-30480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82563" algn="l"/>
                <a:tab pos="361950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314450" indent="-266700">
              <a:spcBef>
                <a:spcPct val="20000"/>
              </a:spcBef>
              <a:buChar char="•"/>
              <a:tabLst>
                <a:tab pos="182563" algn="l"/>
                <a:tab pos="361950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DE" altLang="de-DE" sz="180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Tx/>
              <a:buAutoNum type="arabicPeriod"/>
            </a:pPr>
            <a:r>
              <a:rPr lang="de-AT" altLang="de-DE" sz="1800" dirty="0">
                <a:solidFill>
                  <a:schemeClr val="tx1"/>
                </a:solidFill>
              </a:rPr>
              <a:t>Desk Research</a:t>
            </a:r>
            <a:r>
              <a:rPr lang="de-AT" altLang="de-DE" sz="1800" b="0" dirty="0">
                <a:solidFill>
                  <a:schemeClr val="tx1"/>
                </a:solidFill>
              </a:rPr>
              <a:t> zu bestehenden Untersuchungen</a:t>
            </a:r>
          </a:p>
          <a:p>
            <a:pPr>
              <a:buClr>
                <a:srgbClr val="003399"/>
              </a:buClr>
              <a:buFontTx/>
              <a:buAutoNum type="arabicPeriod"/>
            </a:pPr>
            <a:r>
              <a:rPr lang="de-AT" altLang="de-DE" sz="1800" dirty="0">
                <a:solidFill>
                  <a:schemeClr val="tx1"/>
                </a:solidFill>
              </a:rPr>
              <a:t>1. Analyse der rechtlichen Rahmenbedingungen </a:t>
            </a:r>
            <a:r>
              <a:rPr lang="de-AT" altLang="de-DE" sz="1800" b="0" dirty="0">
                <a:solidFill>
                  <a:schemeClr val="tx1"/>
                </a:solidFill>
              </a:rPr>
              <a:t>(Projektanfang)</a:t>
            </a:r>
          </a:p>
          <a:p>
            <a:pPr>
              <a:buClr>
                <a:srgbClr val="003399"/>
              </a:buClr>
              <a:buFontTx/>
              <a:buAutoNum type="arabicPeriod"/>
            </a:pPr>
            <a:r>
              <a:rPr lang="de-AT" altLang="de-DE" sz="1800" dirty="0">
                <a:solidFill>
                  <a:schemeClr val="tx1"/>
                </a:solidFill>
              </a:rPr>
              <a:t>Expertengespräche</a:t>
            </a:r>
            <a:r>
              <a:rPr lang="de-AT" altLang="de-DE" sz="1800" b="0" dirty="0">
                <a:solidFill>
                  <a:schemeClr val="tx1"/>
                </a:solidFill>
              </a:rPr>
              <a:t> mit 7 Personen mit Angehörigen der Unterstützungssysteme  und Technologiefolgenexperten</a:t>
            </a:r>
          </a:p>
          <a:p>
            <a:pPr>
              <a:buClr>
                <a:srgbClr val="003399"/>
              </a:buClr>
              <a:buFontTx/>
              <a:buAutoNum type="arabicPeriod"/>
            </a:pPr>
            <a:r>
              <a:rPr lang="de-AT" altLang="de-DE" sz="1800" dirty="0">
                <a:solidFill>
                  <a:schemeClr val="tx1"/>
                </a:solidFill>
              </a:rPr>
              <a:t>3 Fokusgruppen</a:t>
            </a:r>
            <a:r>
              <a:rPr lang="de-AT" altLang="de-DE" sz="1800" b="0" dirty="0">
                <a:solidFill>
                  <a:schemeClr val="tx1"/>
                </a:solidFill>
              </a:rPr>
              <a:t> (qualitative Diskussionsrunden auf Basis eines Leitfadens): 	2 mit Personen aus der österreichischen Bevölkerung</a:t>
            </a:r>
            <a:br>
              <a:rPr lang="de-AT" altLang="de-DE" sz="1800" b="0" dirty="0">
                <a:solidFill>
                  <a:schemeClr val="tx1"/>
                </a:solidFill>
              </a:rPr>
            </a:br>
            <a:r>
              <a:rPr lang="de-AT" altLang="de-DE" sz="1800" b="0" dirty="0">
                <a:solidFill>
                  <a:schemeClr val="tx1"/>
                </a:solidFill>
              </a:rPr>
              <a:t>1 mit Beamten (Kontrollorganen) (Thema: Benutzerfreundlichkeit etc.)</a:t>
            </a:r>
          </a:p>
          <a:p>
            <a:pPr>
              <a:buClr>
                <a:srgbClr val="003399"/>
              </a:buClr>
              <a:buFontTx/>
              <a:buAutoNum type="arabicPeriod"/>
            </a:pPr>
            <a:r>
              <a:rPr lang="de-AT" altLang="de-DE" sz="1800" dirty="0">
                <a:solidFill>
                  <a:schemeClr val="tx1"/>
                </a:solidFill>
              </a:rPr>
              <a:t>Repräsentative Befragung</a:t>
            </a:r>
            <a:r>
              <a:rPr lang="de-AT" altLang="de-DE" sz="1800" b="0" dirty="0">
                <a:solidFill>
                  <a:schemeClr val="tx1"/>
                </a:solidFill>
              </a:rPr>
              <a:t> der Bevölkerung (n=700, Dauer: rund 10 Minuten).</a:t>
            </a:r>
          </a:p>
          <a:p>
            <a:pPr>
              <a:buClr>
                <a:srgbClr val="003399"/>
              </a:buClr>
              <a:buFontTx/>
              <a:buAutoNum type="arabicPeriod"/>
            </a:pPr>
            <a:r>
              <a:rPr lang="de-AT" altLang="de-DE" sz="1800" dirty="0">
                <a:solidFill>
                  <a:schemeClr val="tx1"/>
                </a:solidFill>
              </a:rPr>
              <a:t>2. Analyse der rechtlichen Rahmenbedingungen </a:t>
            </a:r>
            <a:r>
              <a:rPr lang="de-AT" altLang="de-DE" sz="1800" b="0" dirty="0">
                <a:solidFill>
                  <a:schemeClr val="tx1"/>
                </a:solidFill>
              </a:rPr>
              <a:t>(Projektende) mit Design-Empfehlungen (</a:t>
            </a:r>
            <a:r>
              <a:rPr lang="de-AT" altLang="de-DE" sz="1800" b="0" dirty="0" err="1">
                <a:solidFill>
                  <a:schemeClr val="tx1"/>
                </a:solidFill>
              </a:rPr>
              <a:t>privacy</a:t>
            </a:r>
            <a:r>
              <a:rPr lang="de-AT" altLang="de-DE" sz="1800" b="0" dirty="0">
                <a:solidFill>
                  <a:schemeClr val="tx1"/>
                </a:solidFill>
              </a:rPr>
              <a:t>-</a:t>
            </a:r>
            <a:r>
              <a:rPr lang="de-AT" altLang="de-DE" sz="1800" b="0" dirty="0" err="1">
                <a:solidFill>
                  <a:schemeClr val="tx1"/>
                </a:solidFill>
              </a:rPr>
              <a:t>by</a:t>
            </a:r>
            <a:r>
              <a:rPr lang="de-AT" altLang="de-DE" sz="1800" b="0" dirty="0">
                <a:solidFill>
                  <a:schemeClr val="tx1"/>
                </a:solidFill>
              </a:rPr>
              <a:t>-design) für die Entwicklung Richtung Produkt am Ende des Projekts  	</a:t>
            </a:r>
          </a:p>
          <a:p>
            <a:pPr>
              <a:buClr>
                <a:srgbClr val="003399"/>
              </a:buClr>
              <a:buFontTx/>
              <a:buAutoNum type="arabicPeriod"/>
            </a:pPr>
            <a:endParaRPr lang="de-DE" altLang="de-DE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Idee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Immer wieder …</a:t>
            </a:r>
            <a:r>
              <a:rPr lang="de-AT" altLang="de-DE" sz="1800" b="0" dirty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müssen Formulare erstellt,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Datenvalidierung eingerichtet und </a:t>
            </a:r>
            <a:endParaRPr lang="de-AT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die dazu gehörigen Datenbankschnittstellen, wie …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die Datenbankverbindung,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SQL INSERT, SELECT, UPDATE und DELETE kurz CRUDs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programmiert werden.</a:t>
            </a:r>
            <a:br>
              <a:rPr lang="de-DE" altLang="de-DE" b="0" dirty="0">
                <a:solidFill>
                  <a:schemeClr val="tx1"/>
                </a:solidFill>
              </a:rPr>
            </a:b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Obwohl dies Standardfunktionen sind,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nehmen diese Funktionen immer wieder viel Zeit in Anspruch.</a:t>
            </a:r>
            <a:br>
              <a:rPr lang="de-AT" altLang="de-DE" b="0" dirty="0">
                <a:solidFill>
                  <a:schemeClr val="tx1"/>
                </a:solidFill>
              </a:rPr>
            </a:br>
            <a:endParaRPr lang="de-AT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Sind wir nicht zu Höherem berufen,</a:t>
            </a:r>
            <a:r>
              <a:rPr lang="de-AT" altLang="de-DE" sz="1800" b="0" dirty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als immer wieder das gleiche zu machen?</a:t>
            </a:r>
          </a:p>
          <a:p>
            <a:pPr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		Also los, lassen wir …</a:t>
            </a: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	</a:t>
            </a:r>
            <a:endParaRPr lang="de-AT" altLang="de-DE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0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Fokusgruppe – Beamten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307388" cy="5992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dirty="0" err="1">
                <a:solidFill>
                  <a:schemeClr val="tx1"/>
                </a:solidFill>
              </a:rPr>
              <a:t>TeilnehmerInnen</a:t>
            </a:r>
            <a:r>
              <a:rPr lang="de-AT" altLang="de-DE" sz="1800" b="0" dirty="0">
                <a:solidFill>
                  <a:schemeClr val="tx1"/>
                </a:solidFill>
              </a:rPr>
              <a:t>: 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3 uniformierten und 3 AGM-</a:t>
            </a:r>
            <a:r>
              <a:rPr lang="de-AT" altLang="de-DE" b="0" dirty="0" err="1">
                <a:solidFill>
                  <a:schemeClr val="tx1"/>
                </a:solidFill>
              </a:rPr>
              <a:t>BeamtInnen</a:t>
            </a:r>
            <a:r>
              <a:rPr lang="de-AT" altLang="de-DE" b="0" dirty="0">
                <a:solidFill>
                  <a:schemeClr val="tx1"/>
                </a:solidFill>
              </a:rPr>
              <a:t> in zivil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positiver Eindruck vom </a:t>
            </a:r>
            <a:r>
              <a:rPr lang="de-AT" altLang="de-DE" sz="1800" b="0" dirty="0" err="1">
                <a:solidFill>
                  <a:schemeClr val="tx1"/>
                </a:solidFill>
              </a:rPr>
              <a:t>Modentity</a:t>
            </a:r>
            <a:r>
              <a:rPr lang="de-AT" altLang="de-DE" sz="1800" b="0" dirty="0">
                <a:solidFill>
                  <a:schemeClr val="tx1"/>
                </a:solidFill>
              </a:rPr>
              <a:t>-Smartphone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derzeitige Ausstattung wird als mangelhaft empfunden 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derzeitiger Ablauf der Kontrollen: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lange Anlaufzeit für Informationsabrufe bei Personenkontrollen (sowohl „mobiler“ 	Laptop als auch Anfragen im Wachzimmer sind zeitintensiv)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schwieriger Authentifikationsprozess für Datenbanken, mit jeweils eigenen Passwörtern 	mit knappem Ablaufdatum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Anforderungen an das </a:t>
            </a:r>
            <a:r>
              <a:rPr lang="de-AT" altLang="de-DE" sz="1800" b="0" u="sng" dirty="0" err="1">
                <a:solidFill>
                  <a:schemeClr val="tx1"/>
                </a:solidFill>
              </a:rPr>
              <a:t>Modentity</a:t>
            </a:r>
            <a:r>
              <a:rPr lang="de-AT" altLang="de-DE" sz="1800" b="0" u="sng" dirty="0">
                <a:solidFill>
                  <a:schemeClr val="tx1"/>
                </a:solidFill>
              </a:rPr>
              <a:t>-Smartphone</a:t>
            </a:r>
            <a:endParaRPr lang="de-AT" altLang="de-DE" sz="1800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Anforderungen an ein mobiles Personen-</a:t>
            </a:r>
            <a:br>
              <a:rPr lang="de-AT" altLang="de-DE" b="0" dirty="0">
                <a:solidFill>
                  <a:schemeClr val="tx1"/>
                </a:solidFill>
              </a:rPr>
            </a:br>
            <a:r>
              <a:rPr lang="de-AT" altLang="de-DE" b="0" dirty="0">
                <a:solidFill>
                  <a:schemeClr val="tx1"/>
                </a:solidFill>
              </a:rPr>
              <a:t>	</a:t>
            </a:r>
            <a:r>
              <a:rPr lang="de-AT" altLang="de-DE" b="0" dirty="0" err="1">
                <a:solidFill>
                  <a:schemeClr val="tx1"/>
                </a:solidFill>
              </a:rPr>
              <a:t>kontrollsystem</a:t>
            </a:r>
            <a:r>
              <a:rPr lang="de-AT" altLang="de-DE" b="0" dirty="0">
                <a:solidFill>
                  <a:schemeClr val="tx1"/>
                </a:solidFill>
              </a:rPr>
              <a:t> in allen Prüfungssituationen ident</a:t>
            </a:r>
            <a:r>
              <a:rPr lang="de-AT" altLang="de-DE" sz="1800" b="0" dirty="0">
                <a:solidFill>
                  <a:schemeClr val="tx1"/>
                </a:solidFill>
              </a:rPr>
              <a:t>	 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rasche und einfache Authentifizierung notwendig: </a:t>
            </a:r>
            <a:br>
              <a:rPr lang="de-AT" altLang="de-DE" b="0" dirty="0">
                <a:solidFill>
                  <a:schemeClr val="tx1"/>
                </a:solidFill>
              </a:rPr>
            </a:br>
            <a:r>
              <a:rPr lang="de-AT" altLang="de-DE" b="0" dirty="0">
                <a:solidFill>
                  <a:schemeClr val="tx1"/>
                </a:solidFill>
              </a:rPr>
              <a:t>	z.B. mit eigenem Fingerabdruck das Gerät entsperren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bei Ausfall der Internetverbindung soll nicht erneut der Prozess der Authentifizierung und 	Dateneingabe beginnen, sondern bisheriger Fortschritt erhalten bleiben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ausreichend Akkulaufzeit (für Gerät selbst, externe Scanner, etc.)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vielseitige Datenbankanbindungen und weitere Infos (z.B. zu Sicherheits- und 	Identifikationsmerkmalen verschiedener Pässe) sind gewünscht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Nachrüstbarkeit und Offenheit gegenüber Erweiterungen </a:t>
            </a:r>
          </a:p>
          <a:p>
            <a:pPr lvl="1">
              <a:buClr>
                <a:srgbClr val="003399"/>
              </a:buClr>
            </a:pPr>
            <a:endParaRPr lang="de-AT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endParaRPr lang="de-AT" altLang="de-DE" b="0" dirty="0">
              <a:solidFill>
                <a:schemeClr val="tx1"/>
              </a:solidFill>
            </a:endParaRPr>
          </a:p>
        </p:txBody>
      </p:sp>
      <p:sp>
        <p:nvSpPr>
          <p:cNvPr id="6" name="Wolkenförmige Legende 5"/>
          <p:cNvSpPr/>
          <p:nvPr/>
        </p:nvSpPr>
        <p:spPr bwMode="auto">
          <a:xfrm>
            <a:off x="5573508" y="3121448"/>
            <a:ext cx="3435611" cy="1827193"/>
          </a:xfrm>
          <a:prstGeom prst="cloudCallout">
            <a:avLst>
              <a:gd name="adj1" fmla="val -69643"/>
              <a:gd name="adj2" fmla="val -9662"/>
            </a:avLst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de-AT" sz="1200" b="0" dirty="0">
                <a:latin typeface="Calibri" panose="020F0502020204030204" pitchFamily="34" charset="0"/>
              </a:rPr>
              <a:t>„Ich glaube die Personenkontrollen sind überall gleich, egal ob man da jetzt beim Zug anhält, beim </a:t>
            </a:r>
            <a:r>
              <a:rPr lang="de-AT" sz="1200" b="0" dirty="0" err="1">
                <a:latin typeface="Calibri" panose="020F0502020204030204" pitchFamily="34" charset="0"/>
              </a:rPr>
              <a:t>Billa</a:t>
            </a:r>
            <a:r>
              <a:rPr lang="de-AT" sz="1200" b="0" dirty="0">
                <a:latin typeface="Calibri" panose="020F0502020204030204" pitchFamily="34" charset="0"/>
              </a:rPr>
              <a:t> weil er was gestohlen hat,  oder auf dem Schiff.“</a:t>
            </a:r>
          </a:p>
        </p:txBody>
      </p:sp>
      <p:sp>
        <p:nvSpPr>
          <p:cNvPr id="7" name="Wolkenförmige Legende 6"/>
          <p:cNvSpPr/>
          <p:nvPr/>
        </p:nvSpPr>
        <p:spPr bwMode="auto">
          <a:xfrm>
            <a:off x="5573508" y="-39721"/>
            <a:ext cx="3570492" cy="2108299"/>
          </a:xfrm>
          <a:prstGeom prst="cloudCallout">
            <a:avLst>
              <a:gd name="adj1" fmla="val -59660"/>
              <a:gd name="adj2" fmla="val 40696"/>
            </a:avLst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de-AT" sz="1200" b="0" dirty="0">
                <a:latin typeface="Calibri" panose="020F0502020204030204" pitchFamily="34" charset="0"/>
              </a:rPr>
              <a:t>„Aus Sicht der Uniformierten ist es eine immense Erleichterung des Außendienstes. [...] Man braucht keinen Laptop mitschleppen, der vielleicht nicht funktioniert weil die Batterien leer sind, man steckt das Handy ein und gut ist.“</a:t>
            </a:r>
            <a:endParaRPr kumimoji="0" lang="de-AT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Bedenken gegen eine Smartphone-Lösung (häufigste Nennungen)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641350" y="6543675"/>
            <a:ext cx="5445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>
              <a:spcBef>
                <a:spcPct val="20000"/>
              </a:spcBef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de-DE" sz="800">
                <a:solidFill>
                  <a:schemeClr val="folHlink"/>
                </a:solidFill>
              </a:rPr>
              <a:t>Basis: </a:t>
            </a:r>
            <a:r>
              <a:rPr lang="de-DE" altLang="de-DE" sz="800" b="0">
                <a:solidFill>
                  <a:schemeClr val="folHlink"/>
                </a:solidFill>
              </a:rPr>
              <a:t>Gesamt, n=700</a:t>
            </a:r>
            <a:endParaRPr lang="de-AT" altLang="de-DE" sz="800" b="0">
              <a:solidFill>
                <a:schemeClr val="folHlink"/>
              </a:solidFill>
            </a:endParaRPr>
          </a:p>
        </p:txBody>
      </p:sp>
      <p:sp>
        <p:nvSpPr>
          <p:cNvPr id="21510" name="Rectangle 3"/>
          <p:cNvSpPr>
            <a:spLocks noChangeArrowheads="1"/>
          </p:cNvSpPr>
          <p:nvPr/>
        </p:nvSpPr>
        <p:spPr bwMode="auto">
          <a:xfrm>
            <a:off x="488575" y="808413"/>
            <a:ext cx="8229600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/>
          <a:lstStyle>
            <a:lvl1pPr>
              <a:spcBef>
                <a:spcPct val="20000"/>
              </a:spcBef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de-DE" sz="1100" dirty="0">
                <a:solidFill>
                  <a:schemeClr val="folHlink"/>
                </a:solidFill>
              </a:rPr>
              <a:t>F23: </a:t>
            </a:r>
            <a:r>
              <a:rPr lang="de-DE" altLang="de-DE" sz="1100" b="0" dirty="0">
                <a:solidFill>
                  <a:schemeClr val="folHlink"/>
                </a:solidFill>
              </a:rPr>
              <a:t>Welche Bedenken haben Sie in Bezug auf den Einsatz der vorgestellten Technologie? (offene Frage) – Häufigste Nennungen</a:t>
            </a:r>
            <a:endParaRPr lang="de-DE" altLang="de-DE" sz="1100" b="0" noProof="1">
              <a:solidFill>
                <a:schemeClr val="folHlink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de-DE" altLang="de-DE" sz="900" b="0" noProof="1">
              <a:solidFill>
                <a:schemeClr val="folHlink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 rot="16200000">
            <a:off x="991260" y="3358049"/>
            <a:ext cx="4727145" cy="389291"/>
          </a:xfrm>
          <a:prstGeom prst="rect">
            <a:avLst/>
          </a:prstGeom>
          <a:ln>
            <a:noFill/>
          </a:ln>
        </p:spPr>
      </p:pic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717189" y="5719836"/>
            <a:ext cx="540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altLang="de-DE" sz="1200" dirty="0">
                <a:solidFill>
                  <a:schemeClr val="tx1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683937" y="2016040"/>
            <a:ext cx="540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altLang="de-DE" sz="1200" dirty="0">
                <a:solidFill>
                  <a:schemeClr val="tx1"/>
                </a:solidFill>
                <a:latin typeface="Calibri" panose="020F0502020204030204" pitchFamily="34" charset="0"/>
              </a:rPr>
              <a:t>80%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683937" y="2947064"/>
            <a:ext cx="540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altLang="de-DE" sz="1200" dirty="0">
                <a:solidFill>
                  <a:schemeClr val="tx1"/>
                </a:solidFill>
                <a:latin typeface="Calibri" panose="020F0502020204030204" pitchFamily="34" charset="0"/>
              </a:rPr>
              <a:t>60%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2683937" y="3878090"/>
            <a:ext cx="540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altLang="de-DE" sz="1200" dirty="0">
                <a:solidFill>
                  <a:schemeClr val="tx1"/>
                </a:solidFill>
                <a:latin typeface="Calibri" panose="020F0502020204030204" pitchFamily="34" charset="0"/>
              </a:rPr>
              <a:t>40%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672161" y="4817428"/>
            <a:ext cx="540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altLang="de-DE" sz="1200" dirty="0">
                <a:solidFill>
                  <a:schemeClr val="tx1"/>
                </a:solidFill>
                <a:latin typeface="Calibri" panose="020F0502020204030204" pitchFamily="34" charset="0"/>
              </a:rPr>
              <a:t>20%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2683937" y="1113780"/>
            <a:ext cx="540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altLang="de-DE" sz="1200" dirty="0">
                <a:solidFill>
                  <a:schemeClr val="tx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2" name="Wolkenförmige Legende 1"/>
          <p:cNvSpPr/>
          <p:nvPr/>
        </p:nvSpPr>
        <p:spPr bwMode="auto">
          <a:xfrm>
            <a:off x="302358" y="1421217"/>
            <a:ext cx="2253500" cy="1546086"/>
          </a:xfrm>
          <a:prstGeom prst="cloudCallout">
            <a:avLst>
              <a:gd name="adj1" fmla="val 56857"/>
              <a:gd name="adj2" fmla="val 116015"/>
            </a:avLst>
          </a:prstGeom>
          <a:solidFill>
            <a:srgbClr val="66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40%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keine Bedenken</a:t>
            </a:r>
          </a:p>
        </p:txBody>
      </p:sp>
      <p:sp>
        <p:nvSpPr>
          <p:cNvPr id="21" name="Wolkenförmige Legende 20"/>
          <p:cNvSpPr/>
          <p:nvPr/>
        </p:nvSpPr>
        <p:spPr bwMode="auto">
          <a:xfrm>
            <a:off x="3747164" y="1436599"/>
            <a:ext cx="2748483" cy="1264980"/>
          </a:xfrm>
          <a:prstGeom prst="cloudCallout">
            <a:avLst>
              <a:gd name="adj1" fmla="val -57670"/>
              <a:gd name="adj2" fmla="val 21052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15%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Allg. Datenschutz-bedenken</a:t>
            </a:r>
          </a:p>
        </p:txBody>
      </p:sp>
      <p:sp>
        <p:nvSpPr>
          <p:cNvPr id="22" name="Wolkenförmige Legende 21"/>
          <p:cNvSpPr/>
          <p:nvPr/>
        </p:nvSpPr>
        <p:spPr bwMode="auto">
          <a:xfrm>
            <a:off x="5359834" y="2508942"/>
            <a:ext cx="2030180" cy="1264980"/>
          </a:xfrm>
          <a:prstGeom prst="cloudCallout">
            <a:avLst>
              <a:gd name="adj1" fmla="val -140576"/>
              <a:gd name="adj2" fmla="val 159266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10%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Missbrauch der Daten</a:t>
            </a:r>
          </a:p>
        </p:txBody>
      </p:sp>
      <p:sp>
        <p:nvSpPr>
          <p:cNvPr id="23" name="Wolkenförmige Legende 22"/>
          <p:cNvSpPr/>
          <p:nvPr/>
        </p:nvSpPr>
        <p:spPr bwMode="auto">
          <a:xfrm>
            <a:off x="6290860" y="3730913"/>
            <a:ext cx="2030180" cy="1264980"/>
          </a:xfrm>
          <a:prstGeom prst="cloudCallout">
            <a:avLst>
              <a:gd name="adj1" fmla="val -186435"/>
              <a:gd name="adj2" fmla="val 9618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1600" dirty="0">
                <a:solidFill>
                  <a:schemeClr val="tx1"/>
                </a:solidFill>
                <a:latin typeface="Calibri" panose="020F0502020204030204" pitchFamily="34" charset="0"/>
              </a:rPr>
              <a:t>6</a:t>
            </a:r>
            <a:r>
              <a:rPr kumimoji="0" lang="de-A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%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Daten-speicherung</a:t>
            </a:r>
          </a:p>
        </p:txBody>
      </p:sp>
      <p:sp>
        <p:nvSpPr>
          <p:cNvPr id="24" name="Wolkenförmige Legende 23"/>
          <p:cNvSpPr/>
          <p:nvPr/>
        </p:nvSpPr>
        <p:spPr bwMode="auto">
          <a:xfrm>
            <a:off x="5509463" y="5050499"/>
            <a:ext cx="1656108" cy="1264980"/>
          </a:xfrm>
          <a:prstGeom prst="cloudCallout">
            <a:avLst>
              <a:gd name="adj1" fmla="val -167575"/>
              <a:gd name="adj2" fmla="val -42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5%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Software-fehler</a:t>
            </a:r>
          </a:p>
        </p:txBody>
      </p:sp>
    </p:spTree>
    <p:extLst>
      <p:ext uri="{BB962C8B-B14F-4D97-AF65-F5344CB8AC3E}">
        <p14:creationId xmlns:p14="http://schemas.microsoft.com/office/powerpoint/2010/main" val="164377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Ziel 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Lassen wir …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endParaRPr lang="de-AT" altLang="de-DE" sz="1800" b="0" u="sng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</a:t>
            </a:r>
            <a:r>
              <a:rPr lang="de-DE" altLang="de-DE" b="0" dirty="0">
                <a:solidFill>
                  <a:schemeClr val="tx1"/>
                </a:solidFill>
              </a:rPr>
              <a:t>wir uns die Formulare automatisch erzeugen und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 	Anpassungen von Personen ohne Programmierkenntnissen erstellen.</a:t>
            </a:r>
            <a:br>
              <a:rPr lang="de-DE" altLang="de-DE" b="0" dirty="0">
                <a:solidFill>
                  <a:schemeClr val="tx1"/>
                </a:solidFill>
              </a:rPr>
            </a:b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		Widmen wir uns wieder</a:t>
            </a:r>
          </a:p>
          <a:p>
            <a:pPr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						dem eigentlichen Programmieren!</a:t>
            </a: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	</a:t>
            </a:r>
            <a:endParaRPr lang="de-AT" altLang="de-DE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39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756939"/>
              </p:ext>
            </p:extLst>
          </p:nvPr>
        </p:nvGraphicFramePr>
        <p:xfrm>
          <a:off x="468313" y="1220788"/>
          <a:ext cx="8229600" cy="2726532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de-AT" alt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Überblick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de-AT" alt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Kurzeinführung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Im Einzelnen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Entstehung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Weiter Funktionen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Links und Kontaktdaten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87" name="Rectangle 2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de-DE" altLang="de-DE"/>
              <a:t>Inhaltsübersicht</a:t>
            </a:r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87624477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Grundstruktur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914400" y="3100614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	</a:t>
            </a:r>
            <a:endParaRPr lang="de-AT" altLang="de-DE" b="0" dirty="0">
              <a:solidFill>
                <a:schemeClr val="tx1"/>
              </a:solidFill>
            </a:endParaRPr>
          </a:p>
        </p:txBody>
      </p:sp>
      <p:pic>
        <p:nvPicPr>
          <p:cNvPr id="1026" name="Picture 2" descr="Bildergebnis für datenbank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513114"/>
            <a:ext cx="18859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ür Formular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118" y="3663837"/>
            <a:ext cx="2285546" cy="228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33" y="2806158"/>
            <a:ext cx="2768564" cy="1152135"/>
          </a:xfrm>
          <a:prstGeom prst="rect">
            <a:avLst/>
          </a:prstGeom>
        </p:spPr>
      </p:pic>
      <p:cxnSp>
        <p:nvCxnSpPr>
          <p:cNvPr id="4" name="Gewinkelter Verbinder 3"/>
          <p:cNvCxnSpPr/>
          <p:nvPr/>
        </p:nvCxnSpPr>
        <p:spPr bwMode="auto">
          <a:xfrm>
            <a:off x="6081711" y="3287068"/>
            <a:ext cx="562919" cy="472655"/>
          </a:xfrm>
          <a:prstGeom prst="bentConnector3">
            <a:avLst>
              <a:gd name="adj1" fmla="val 45649"/>
            </a:avLst>
          </a:prstGeom>
          <a:ln w="2857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Gewinkelter Verbinder 13"/>
          <p:cNvCxnSpPr/>
          <p:nvPr/>
        </p:nvCxnSpPr>
        <p:spPr bwMode="auto">
          <a:xfrm>
            <a:off x="2505075" y="2488730"/>
            <a:ext cx="562919" cy="472655"/>
          </a:xfrm>
          <a:prstGeom prst="bentConnector3">
            <a:avLst>
              <a:gd name="adj1" fmla="val 45649"/>
            </a:avLst>
          </a:prstGeom>
          <a:ln w="2857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211161" y="770257"/>
            <a:ext cx="2140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1. Datenbank auslesen</a:t>
            </a:r>
            <a:endParaRPr lang="de-AT" dirty="0"/>
          </a:p>
        </p:txBody>
      </p:sp>
      <p:sp>
        <p:nvSpPr>
          <p:cNvPr id="16" name="Textfeld 15"/>
          <p:cNvSpPr txBox="1"/>
          <p:nvPr/>
        </p:nvSpPr>
        <p:spPr>
          <a:xfrm>
            <a:off x="4661684" y="5041967"/>
            <a:ext cx="2140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2. Formular erzeugen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194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Programmteile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096963"/>
            <a:ext cx="8229600" cy="5311775"/>
          </a:xfrm>
        </p:spPr>
        <p:txBody>
          <a:bodyPr/>
          <a:lstStyle/>
          <a:p>
            <a:pPr defTabSz="712788">
              <a:lnSpc>
                <a:spcPct val="90000"/>
              </a:lnSpc>
            </a:pPr>
            <a:r>
              <a:rPr lang="de-DE" altLang="de-DE" sz="1400" dirty="0">
                <a:solidFill>
                  <a:srgbClr val="4D4D4D"/>
                </a:solidFill>
              </a:rPr>
              <a:t>	</a:t>
            </a:r>
          </a:p>
        </p:txBody>
      </p:sp>
      <p:sp>
        <p:nvSpPr>
          <p:cNvPr id="414724" name="Rectangle 4"/>
          <p:cNvSpPr>
            <a:spLocks noChangeArrowheads="1"/>
          </p:cNvSpPr>
          <p:nvPr/>
        </p:nvSpPr>
        <p:spPr bwMode="auto">
          <a:xfrm>
            <a:off x="450850" y="981314"/>
            <a:ext cx="8229600" cy="5036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tabLst>
                <a:tab pos="182563" algn="l"/>
                <a:tab pos="36195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485775" indent="-30480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82563" algn="l"/>
                <a:tab pos="361950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314450" indent="-266700">
              <a:spcBef>
                <a:spcPct val="20000"/>
              </a:spcBef>
              <a:buChar char="•"/>
              <a:tabLst>
                <a:tab pos="182563" algn="l"/>
                <a:tab pos="361950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DE" altLang="de-DE" sz="180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Tx/>
              <a:buAutoNum type="arabicPeriod"/>
            </a:pPr>
            <a:endParaRPr lang="de-AT" altLang="de-DE" sz="180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Tx/>
              <a:buAutoNum type="arabicPeriod"/>
            </a:pPr>
            <a:r>
              <a:rPr lang="de-AT" altLang="de-DE" sz="1800" dirty="0">
                <a:solidFill>
                  <a:schemeClr val="tx1"/>
                </a:solidFill>
              </a:rPr>
              <a:t>Konfiguration</a:t>
            </a:r>
          </a:p>
          <a:p>
            <a:pPr lvl="1">
              <a:buClr>
                <a:srgbClr val="003399"/>
              </a:buClr>
              <a:buFontTx/>
              <a:buAutoNum type="arabicPeriod"/>
            </a:pPr>
            <a:r>
              <a:rPr lang="de-AT" altLang="de-DE" sz="1800" b="0" dirty="0">
                <a:solidFill>
                  <a:schemeClr val="tx1"/>
                </a:solidFill>
              </a:rPr>
              <a:t>Datenbank auslesen</a:t>
            </a:r>
          </a:p>
          <a:p>
            <a:pPr lvl="1">
              <a:buClr>
                <a:srgbClr val="003399"/>
              </a:buClr>
              <a:buFontTx/>
              <a:buAutoNum type="arabicPeriod"/>
            </a:pPr>
            <a:r>
              <a:rPr lang="de-AT" altLang="de-DE" sz="1800" b="0" dirty="0" err="1">
                <a:solidFill>
                  <a:schemeClr val="tx1"/>
                </a:solidFill>
              </a:rPr>
              <a:t>Formularkonfiguartion</a:t>
            </a:r>
            <a:r>
              <a:rPr lang="de-AT" altLang="de-DE" sz="1800" b="0" dirty="0">
                <a:solidFill>
                  <a:schemeClr val="tx1"/>
                </a:solidFill>
              </a:rPr>
              <a:t> definieren</a:t>
            </a:r>
          </a:p>
          <a:p>
            <a:pPr>
              <a:buClr>
                <a:srgbClr val="003399"/>
              </a:buClr>
              <a:buFontTx/>
              <a:buAutoNum type="arabicPeriod"/>
            </a:pPr>
            <a:endParaRPr lang="de-AT" altLang="de-DE" sz="180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Tx/>
              <a:buAutoNum type="arabicPeriod"/>
            </a:pPr>
            <a:r>
              <a:rPr lang="de-AT" altLang="de-DE" sz="1800" dirty="0">
                <a:solidFill>
                  <a:schemeClr val="tx1"/>
                </a:solidFill>
              </a:rPr>
              <a:t>Rendering</a:t>
            </a:r>
          </a:p>
          <a:p>
            <a:pPr lvl="1">
              <a:buClr>
                <a:srgbClr val="003399"/>
              </a:buClr>
              <a:buFontTx/>
              <a:buAutoNum type="arabicPeriod"/>
            </a:pPr>
            <a:r>
              <a:rPr lang="de-DE" altLang="de-DE" sz="1800" b="0" dirty="0">
                <a:solidFill>
                  <a:schemeClr val="tx1"/>
                </a:solidFill>
              </a:rPr>
              <a:t>Konfiguration auslesen</a:t>
            </a:r>
          </a:p>
          <a:p>
            <a:pPr lvl="1">
              <a:buClr>
                <a:srgbClr val="003399"/>
              </a:buClr>
              <a:buFontTx/>
              <a:buAutoNum type="arabicPeriod"/>
            </a:pPr>
            <a:r>
              <a:rPr lang="de-DE" altLang="de-DE" sz="1800" b="0" dirty="0">
                <a:solidFill>
                  <a:schemeClr val="tx1"/>
                </a:solidFill>
              </a:rPr>
              <a:t>CRUD generieren</a:t>
            </a: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Tx/>
              <a:buAutoNum type="arabicPeriod"/>
            </a:pPr>
            <a:endParaRPr lang="de-DE" altLang="de-DE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96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kern="1200" dirty="0">
                <a:solidFill>
                  <a:schemeClr val="tx1"/>
                </a:solidFill>
              </a:rPr>
              <a:t>Projektdaten</a:t>
            </a:r>
            <a:r>
              <a:rPr lang="de-DE" dirty="0"/>
              <a:t> kopieren z.B. </a:t>
            </a:r>
            <a:r>
              <a:rPr lang="de-DE" dirty="0" err="1"/>
              <a:t>Github</a:t>
            </a:r>
            <a:r>
              <a:rPr lang="de-DE" dirty="0"/>
              <a:t> – </a:t>
            </a:r>
            <a:r>
              <a:rPr lang="de-DE" dirty="0" err="1"/>
              <a:t>Fork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Im Root am </a:t>
            </a:r>
            <a:r>
              <a:rPr lang="de-DE" u="sng" dirty="0"/>
              <a:t>Webserver</a:t>
            </a:r>
            <a:r>
              <a:rPr lang="de-DE" dirty="0"/>
              <a:t> speichern oder</a:t>
            </a:r>
            <a:br>
              <a:rPr lang="de-AT" dirty="0"/>
            </a:br>
            <a:r>
              <a:rPr lang="de-AT" dirty="0"/>
              <a:t>		einen virtuellen Host einrichten.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Projekt im Browser öffnen und </a:t>
            </a:r>
            <a:br>
              <a:rPr lang="de-DE" dirty="0"/>
            </a:br>
            <a:r>
              <a:rPr lang="de-DE" dirty="0"/>
              <a:t>		</a:t>
            </a:r>
            <a:r>
              <a:rPr lang="de-DE" u="sng" dirty="0"/>
              <a:t>Zugangsdaten</a:t>
            </a:r>
            <a:r>
              <a:rPr lang="de-DE" dirty="0"/>
              <a:t> und Benutzerdaten konfigurieren.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/>
            <a:endParaRPr lang="de-DE" dirty="0"/>
          </a:p>
          <a:p>
            <a:pPr marL="0" indent="0"/>
            <a:r>
              <a:rPr lang="de-DE" dirty="0"/>
              <a:t>	</a:t>
            </a:r>
            <a:r>
              <a:rPr lang="de-DE" sz="2400" dirty="0">
                <a:solidFill>
                  <a:schemeClr val="accent6"/>
                </a:solidFill>
              </a:rPr>
              <a:t>„Denn Rest kann wer Anderer machen!“</a:t>
            </a:r>
            <a:endParaRPr lang="de-DE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24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989362"/>
              </p:ext>
            </p:extLst>
          </p:nvPr>
        </p:nvGraphicFramePr>
        <p:xfrm>
          <a:off x="468313" y="1220788"/>
          <a:ext cx="8229600" cy="2726532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de-AT" alt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Überblick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de-AT" alt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Kurzeinführung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Entstehung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Im Einzelnen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Weiter Funktionen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Links und Kontaktdaten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87" name="Rectangle 2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de-DE" altLang="de-DE"/>
              <a:t>Inhaltsübersicht</a:t>
            </a:r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99301859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vorlage_BERND_MS_05">
  <a:themeElements>
    <a:clrScheme name="vorlage_BERND_MS_05 14">
      <a:dk1>
        <a:srgbClr val="000000"/>
      </a:dk1>
      <a:lt1>
        <a:srgbClr val="FFFFFF"/>
      </a:lt1>
      <a:dk2>
        <a:srgbClr val="A6D514"/>
      </a:dk2>
      <a:lt2>
        <a:srgbClr val="FF0033"/>
      </a:lt2>
      <a:accent1>
        <a:srgbClr val="FF9933"/>
      </a:accent1>
      <a:accent2>
        <a:srgbClr val="009933"/>
      </a:accent2>
      <a:accent3>
        <a:srgbClr val="FFFFFF"/>
      </a:accent3>
      <a:accent4>
        <a:srgbClr val="000000"/>
      </a:accent4>
      <a:accent5>
        <a:srgbClr val="FFCAAD"/>
      </a:accent5>
      <a:accent6>
        <a:srgbClr val="008A2D"/>
      </a:accent6>
      <a:hlink>
        <a:srgbClr val="333333"/>
      </a:hlink>
      <a:folHlink>
        <a:srgbClr val="666666"/>
      </a:folHlink>
    </a:clrScheme>
    <a:fontScheme name="vorlage_BERND_MS_05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vorlage_BERND_MS_05 1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2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BERND_MS_05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BERND_MS_05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BERND_MS_05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BERND_MS_0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BERND_MS_0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13">
        <a:dk1>
          <a:srgbClr val="CCCCCC"/>
        </a:dk1>
        <a:lt1>
          <a:srgbClr val="FFFFFF"/>
        </a:lt1>
        <a:dk2>
          <a:srgbClr val="666666"/>
        </a:dk2>
        <a:lt2>
          <a:srgbClr val="999999"/>
        </a:lt2>
        <a:accent1>
          <a:srgbClr val="FFFF33"/>
        </a:accent1>
        <a:accent2>
          <a:srgbClr val="FF9933"/>
        </a:accent2>
        <a:accent3>
          <a:srgbClr val="FFFFFF"/>
        </a:accent3>
        <a:accent4>
          <a:srgbClr val="AEAEAE"/>
        </a:accent4>
        <a:accent5>
          <a:srgbClr val="FFFFAD"/>
        </a:accent5>
        <a:accent6>
          <a:srgbClr val="E78A2D"/>
        </a:accent6>
        <a:hlink>
          <a:srgbClr val="FF003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BERND_MS_05 14">
        <a:dk1>
          <a:srgbClr val="000000"/>
        </a:dk1>
        <a:lt1>
          <a:srgbClr val="FFFFFF"/>
        </a:lt1>
        <a:dk2>
          <a:srgbClr val="A6D514"/>
        </a:dk2>
        <a:lt2>
          <a:srgbClr val="FF0033"/>
        </a:lt2>
        <a:accent1>
          <a:srgbClr val="FF9933"/>
        </a:accent1>
        <a:accent2>
          <a:srgbClr val="009933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008A2D"/>
        </a:accent6>
        <a:hlink>
          <a:srgbClr val="333333"/>
        </a:hlink>
        <a:folHlink>
          <a:srgbClr val="66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vorlage_BERND_MS_05">
  <a:themeElements>
    <a:clrScheme name="1_vorlage_BERND_MS_05 14">
      <a:dk1>
        <a:srgbClr val="000000"/>
      </a:dk1>
      <a:lt1>
        <a:srgbClr val="FFFFFF"/>
      </a:lt1>
      <a:dk2>
        <a:srgbClr val="A6D514"/>
      </a:dk2>
      <a:lt2>
        <a:srgbClr val="FF0033"/>
      </a:lt2>
      <a:accent1>
        <a:srgbClr val="FF9933"/>
      </a:accent1>
      <a:accent2>
        <a:srgbClr val="009933"/>
      </a:accent2>
      <a:accent3>
        <a:srgbClr val="FFFFFF"/>
      </a:accent3>
      <a:accent4>
        <a:srgbClr val="000000"/>
      </a:accent4>
      <a:accent5>
        <a:srgbClr val="FFCAAD"/>
      </a:accent5>
      <a:accent6>
        <a:srgbClr val="008A2D"/>
      </a:accent6>
      <a:hlink>
        <a:srgbClr val="333333"/>
      </a:hlink>
      <a:folHlink>
        <a:srgbClr val="666666"/>
      </a:folHlink>
    </a:clrScheme>
    <a:fontScheme name="1_vorlage_BERND_MS_05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_vorlage_BERND_MS_05 1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2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orlage_BERND_MS_05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orlage_BERND_MS_05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orlage_BERND_MS_05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orlage_BERND_MS_0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orlage_BERND_MS_0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13">
        <a:dk1>
          <a:srgbClr val="CCCCCC"/>
        </a:dk1>
        <a:lt1>
          <a:srgbClr val="FFFFFF"/>
        </a:lt1>
        <a:dk2>
          <a:srgbClr val="666666"/>
        </a:dk2>
        <a:lt2>
          <a:srgbClr val="999999"/>
        </a:lt2>
        <a:accent1>
          <a:srgbClr val="FFFF33"/>
        </a:accent1>
        <a:accent2>
          <a:srgbClr val="FF9933"/>
        </a:accent2>
        <a:accent3>
          <a:srgbClr val="FFFFFF"/>
        </a:accent3>
        <a:accent4>
          <a:srgbClr val="AEAEAE"/>
        </a:accent4>
        <a:accent5>
          <a:srgbClr val="FFFFAD"/>
        </a:accent5>
        <a:accent6>
          <a:srgbClr val="E78A2D"/>
        </a:accent6>
        <a:hlink>
          <a:srgbClr val="FF003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orlage_BERND_MS_05 14">
        <a:dk1>
          <a:srgbClr val="000000"/>
        </a:dk1>
        <a:lt1>
          <a:srgbClr val="FFFFFF"/>
        </a:lt1>
        <a:dk2>
          <a:srgbClr val="A6D514"/>
        </a:dk2>
        <a:lt2>
          <a:srgbClr val="FF0033"/>
        </a:lt2>
        <a:accent1>
          <a:srgbClr val="FF9933"/>
        </a:accent1>
        <a:accent2>
          <a:srgbClr val="009933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008A2D"/>
        </a:accent6>
        <a:hlink>
          <a:srgbClr val="333333"/>
        </a:hlink>
        <a:folHlink>
          <a:srgbClr val="66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489</Words>
  <Application>Microsoft Office PowerPoint</Application>
  <PresentationFormat>Bildschirmpräsentation (4:3)</PresentationFormat>
  <Paragraphs>396</Paragraphs>
  <Slides>31</Slides>
  <Notes>11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Arial</vt:lpstr>
      <vt:lpstr>Calibri</vt:lpstr>
      <vt:lpstr>Times New Roman</vt:lpstr>
      <vt:lpstr>Verdana</vt:lpstr>
      <vt:lpstr>Wingdings</vt:lpstr>
      <vt:lpstr>vorlage_BERND_MS_05</vt:lpstr>
      <vt:lpstr>1_vorlage_BERND_MS_05</vt:lpstr>
      <vt:lpstr>Der Formulargenerator CRUD programmieren war gestern am 03.02.2017  Alexander Hitzinger</vt:lpstr>
      <vt:lpstr>Inhaltsübersicht</vt:lpstr>
      <vt:lpstr>Idee</vt:lpstr>
      <vt:lpstr>Ziel </vt:lpstr>
      <vt:lpstr>Inhaltsübersicht</vt:lpstr>
      <vt:lpstr>Grundstruktur</vt:lpstr>
      <vt:lpstr>Programmteile</vt:lpstr>
      <vt:lpstr>Voraussetzungen</vt:lpstr>
      <vt:lpstr>Inhaltsübersicht</vt:lpstr>
      <vt:lpstr>Kern der Geschichte</vt:lpstr>
      <vt:lpstr>Hürden oder waren es Berge</vt:lpstr>
      <vt:lpstr>Inhaltsübersicht</vt:lpstr>
      <vt:lpstr>Ersten Schritte - Initialisierung</vt:lpstr>
      <vt:lpstr>Admin Tools</vt:lpstr>
      <vt:lpstr>Admin Tools – Benutzerverwaltung</vt:lpstr>
      <vt:lpstr>Admin Tools – Daten(bank)verbindungen</vt:lpstr>
      <vt:lpstr>User Tools - Projekte</vt:lpstr>
      <vt:lpstr>User Tools – Formulare bearbeiten</vt:lpstr>
      <vt:lpstr>User Tools – Formulare bearbeiten</vt:lpstr>
      <vt:lpstr>Formulare</vt:lpstr>
      <vt:lpstr>Programmierung - Konfigurierung</vt:lpstr>
      <vt:lpstr>Programmierung - Konfigurationsdatei</vt:lpstr>
      <vt:lpstr>Programmierung - Formularrendering</vt:lpstr>
      <vt:lpstr>Sicherheit</vt:lpstr>
      <vt:lpstr>Inhaltsübersicht</vt:lpstr>
      <vt:lpstr>PowerPoint-Präsentation</vt:lpstr>
      <vt:lpstr>Inhaltsübersicht</vt:lpstr>
      <vt:lpstr>PowerPoint-Präsentation</vt:lpstr>
      <vt:lpstr>Methode</vt:lpstr>
      <vt:lpstr>Fokusgruppe – Beamten</vt:lpstr>
      <vt:lpstr>Bedenken gegen eine Smartphone-Lösung (häufigste Nennungen)</vt:lpstr>
    </vt:vector>
  </TitlesOfParts>
  <Company>IFES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FBC - Future Border Control Kriterienkatalog zur Erhöhung der Nutzerakzeptanz der automatisierten Passkontrolle  Konsortialmeeting, am 31. 05. 2012   Christine Schuster Reinhard Raml</dc:title>
  <dc:creator>Christine Schuster</dc:creator>
  <cp:lastModifiedBy>Alexander Hitzinger</cp:lastModifiedBy>
  <cp:revision>4131</cp:revision>
  <cp:lastPrinted>2017-01-27T09:49:19Z</cp:lastPrinted>
  <dcterms:created xsi:type="dcterms:W3CDTF">2005-11-10T15:51:36Z</dcterms:created>
  <dcterms:modified xsi:type="dcterms:W3CDTF">2017-01-29T20:33:00Z</dcterms:modified>
</cp:coreProperties>
</file>