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80" r:id="rId2"/>
  </p:sldMasterIdLst>
  <p:notesMasterIdLst>
    <p:notesMasterId r:id="rId31"/>
  </p:notesMasterIdLst>
  <p:handoutMasterIdLst>
    <p:handoutMasterId r:id="rId32"/>
  </p:handoutMasterIdLst>
  <p:sldIdLst>
    <p:sldId id="1550" r:id="rId3"/>
    <p:sldId id="1644" r:id="rId4"/>
    <p:sldId id="1606" r:id="rId5"/>
    <p:sldId id="1650" r:id="rId6"/>
    <p:sldId id="1645" r:id="rId7"/>
    <p:sldId id="1653" r:id="rId8"/>
    <p:sldId id="1658" r:id="rId9"/>
    <p:sldId id="1671" r:id="rId10"/>
    <p:sldId id="1647" r:id="rId11"/>
    <p:sldId id="1655" r:id="rId12"/>
    <p:sldId id="1656" r:id="rId13"/>
    <p:sldId id="1646" r:id="rId14"/>
    <p:sldId id="1651" r:id="rId15"/>
    <p:sldId id="1660" r:id="rId16"/>
    <p:sldId id="1661" r:id="rId17"/>
    <p:sldId id="1662" r:id="rId18"/>
    <p:sldId id="1663" r:id="rId19"/>
    <p:sldId id="1664" r:id="rId20"/>
    <p:sldId id="1665" r:id="rId21"/>
    <p:sldId id="1666" r:id="rId22"/>
    <p:sldId id="1659" r:id="rId23"/>
    <p:sldId id="1668" r:id="rId24"/>
    <p:sldId id="1669" r:id="rId25"/>
    <p:sldId id="1667" r:id="rId26"/>
    <p:sldId id="1648" r:id="rId27"/>
    <p:sldId id="1670" r:id="rId28"/>
    <p:sldId id="1657" r:id="rId29"/>
    <p:sldId id="1552" r:id="rId30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">
          <p15:clr>
            <a:srgbClr val="A4A3A4"/>
          </p15:clr>
        </p15:guide>
        <p15:guide id="2" orient="horz" pos="1661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  <p15:guide id="4" orient="horz" pos="3706">
          <p15:clr>
            <a:srgbClr val="A4A3A4"/>
          </p15:clr>
        </p15:guide>
        <p15:guide id="5" orient="horz" pos="1249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orient="horz" pos="2115" userDrawn="1">
          <p15:clr>
            <a:srgbClr val="A4A3A4"/>
          </p15:clr>
        </p15:guide>
        <p15:guide id="8" orient="horz" pos="1089">
          <p15:clr>
            <a:srgbClr val="A4A3A4"/>
          </p15:clr>
        </p15:guide>
        <p15:guide id="9" pos="300">
          <p15:clr>
            <a:srgbClr val="A4A3A4"/>
          </p15:clr>
        </p15:guide>
        <p15:guide id="10" pos="2098">
          <p15:clr>
            <a:srgbClr val="A4A3A4"/>
          </p15:clr>
        </p15:guide>
        <p15:guide id="11" pos="3717">
          <p15:clr>
            <a:srgbClr val="A4A3A4"/>
          </p15:clr>
        </p15:guide>
        <p15:guide id="12" pos="1451" userDrawn="1">
          <p15:clr>
            <a:srgbClr val="A4A3A4"/>
          </p15:clr>
        </p15:guide>
        <p15:guide id="13" pos="2026">
          <p15:clr>
            <a:srgbClr val="A4A3A4"/>
          </p15:clr>
        </p15:guide>
        <p15:guide id="15" pos="2905">
          <p15:clr>
            <a:srgbClr val="A4A3A4"/>
          </p15:clr>
        </p15:guide>
        <p15:guide id="16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09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669900"/>
    <a:srgbClr val="000000"/>
    <a:srgbClr val="EAEAEA"/>
    <a:srgbClr val="CC0000"/>
    <a:srgbClr val="000066"/>
    <a:srgbClr val="FFFF99"/>
    <a:srgbClr val="00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8" autoAdjust="0"/>
    <p:restoredTop sz="96441" autoAdjust="0"/>
  </p:normalViewPr>
  <p:slideViewPr>
    <p:cSldViewPr snapToGrid="0">
      <p:cViewPr varScale="1">
        <p:scale>
          <a:sx n="162" d="100"/>
          <a:sy n="162" d="100"/>
        </p:scale>
        <p:origin x="1146" y="138"/>
      </p:cViewPr>
      <p:guideLst>
        <p:guide orient="horz" pos="1216"/>
        <p:guide orient="horz" pos="1661"/>
        <p:guide orient="horz" pos="504"/>
        <p:guide orient="horz" pos="3706"/>
        <p:guide orient="horz" pos="1249"/>
        <p:guide orient="horz" pos="4156"/>
        <p:guide orient="horz" pos="2115"/>
        <p:guide orient="horz" pos="1089"/>
        <p:guide pos="300"/>
        <p:guide pos="2098"/>
        <p:guide pos="3717"/>
        <p:guide pos="1451"/>
        <p:guide pos="2026"/>
        <p:guide pos="2905"/>
        <p:guide pos="5465"/>
      </p:guideLst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172" y="-120"/>
      </p:cViewPr>
      <p:guideLst>
        <p:guide orient="horz" pos="3127"/>
        <p:guide pos="209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BEBB11-CEAC-4B54-A52D-5F18A02C0CD7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76714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951" y="1"/>
            <a:ext cx="2888646" cy="49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611" y="4716193"/>
            <a:ext cx="5335867" cy="44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de-AT" altLang="de-DE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41" tIns="48322" rIns="96641" bIns="48322" numCol="1" anchor="b" anchorCtr="0" compatLnSpc="1">
            <a:prstTxWarp prst="textNoShape">
              <a:avLst/>
            </a:prstTxWarp>
          </a:bodyPr>
          <a:lstStyle>
            <a:lvl1pPr algn="r" defTabSz="968133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16EFA1-C835-479A-B374-738C85C79A82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056353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7" tIns="48502" rIns="96997" bIns="48502" anchor="b"/>
          <a:lstStyle>
            <a:lvl1pPr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73113" indent="-29845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87450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65288" indent="-241300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138363" indent="-236538" defTabSz="1014413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955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30527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5099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967163" indent="-236538" defTabSz="10144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fld id="{045E8D11-AFFB-43E9-B9DE-95D7F3A54BCF}" type="slidenum">
              <a:rPr lang="de-AT" altLang="de-DE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/>
              <a:t>1</a:t>
            </a:fld>
            <a:endParaRPr lang="de-AT" altLang="de-DE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741363"/>
            <a:ext cx="4968875" cy="37274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323" y="4716192"/>
            <a:ext cx="4894442" cy="4469835"/>
          </a:xfrm>
          <a:noFill/>
        </p:spPr>
        <p:txBody>
          <a:bodyPr lIns="97125" tIns="48561" rIns="97125" bIns="48561"/>
          <a:lstStyle/>
          <a:p>
            <a:pPr eaLnBrk="1" hangingPunct="1"/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93934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260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443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3875" y="744538"/>
            <a:ext cx="5629275" cy="4222750"/>
          </a:xfrm>
          <a:ln/>
        </p:spPr>
      </p:sp>
    </p:spTree>
    <p:extLst>
      <p:ext uri="{BB962C8B-B14F-4D97-AF65-F5344CB8AC3E}">
        <p14:creationId xmlns:p14="http://schemas.microsoft.com/office/powerpoint/2010/main" val="190256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26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66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3071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0425" y="741363"/>
            <a:ext cx="4967288" cy="372586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611" y="4716192"/>
            <a:ext cx="5335867" cy="4469835"/>
          </a:xfrm>
          <a:noFill/>
        </p:spPr>
        <p:txBody>
          <a:bodyPr lIns="96997" tIns="48502" rIns="96997" bIns="48502"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648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778951" y="9427766"/>
            <a:ext cx="2888646" cy="49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4" tIns="46635" rIns="93264" bIns="46635" anchor="b"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C7F2C0-8860-4F11-929E-94D7EF5A89CA}" type="slidenum">
              <a:rPr lang="de-AT" altLang="de-DE" b="0"/>
              <a:pPr algn="r" eaLnBrk="1" hangingPunct="1">
                <a:spcBef>
                  <a:spcPct val="0"/>
                </a:spcBef>
              </a:pPr>
              <a:t>28</a:t>
            </a:fld>
            <a:endParaRPr lang="de-AT" altLang="de-DE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742950"/>
            <a:ext cx="4964113" cy="37242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264" tIns="46635" rIns="93264" bIns="46635"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806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454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5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330200"/>
            <a:ext cx="7931150" cy="431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249363"/>
            <a:ext cx="8229600" cy="4959350"/>
          </a:xfrm>
        </p:spPr>
        <p:txBody>
          <a:bodyPr/>
          <a:lstStyle/>
          <a:p>
            <a:pPr lvl="0"/>
            <a:endParaRPr lang="de-AT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0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1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693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1392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443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8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652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00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57988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665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78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5913" y="330200"/>
            <a:ext cx="2068512" cy="58785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30200"/>
            <a:ext cx="6056313" cy="587851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8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74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49363"/>
            <a:ext cx="4038600" cy="4959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452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8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7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5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93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032500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rgbClr val="999999"/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219200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469900" y="368300"/>
            <a:ext cx="360363" cy="2873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ctr">
              <a:defRPr/>
            </a:pPr>
            <a:fld id="{4CE088F7-9BD9-4EBA-B54D-58B0A9475135}" type="slidenum">
              <a:rPr lang="de-DE" altLang="de-DE" sz="1400" smtClean="0">
                <a:solidFill>
                  <a:schemeClr val="bg1"/>
                </a:solidFill>
              </a:rPr>
              <a:pPr algn="ctr">
                <a:defRPr/>
              </a:pPr>
              <a:t>‹Nr.›</a:t>
            </a:fld>
            <a:endParaRPr lang="de-AT" altLang="de-DE" sz="1400">
              <a:solidFill>
                <a:schemeClr val="bg1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68313" y="692150"/>
            <a:ext cx="8229600" cy="5397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96969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de-AT" sz="1400" b="0">
              <a:solidFill>
                <a:schemeClr val="bg1"/>
              </a:solidFill>
            </a:endParaRPr>
          </a:p>
        </p:txBody>
      </p:sp>
      <p:sp>
        <p:nvSpPr>
          <p:cNvPr id="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30" name="AutoShape 9"/>
          <p:cNvSpPr>
            <a:spLocks noChangeArrowheads="1"/>
          </p:cNvSpPr>
          <p:nvPr userDrawn="1"/>
        </p:nvSpPr>
        <p:spPr bwMode="auto">
          <a:xfrm>
            <a:off x="1050925" y="6367463"/>
            <a:ext cx="7764463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algn="r">
              <a:defRPr/>
            </a:pPr>
            <a:r>
              <a:rPr lang="de-DE" altLang="de-DE" sz="800" dirty="0">
                <a:solidFill>
                  <a:schemeClr val="hlink"/>
                </a:solidFill>
                <a:latin typeface="Calibri" panose="020F0502020204030204" pitchFamily="34" charset="0"/>
              </a:rPr>
              <a:t>Der Formulargenerator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6245176"/>
            <a:ext cx="593831" cy="3905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de-AT" altLang="de-DE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365125" y="5913438"/>
            <a:ext cx="7939088" cy="33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de-DE" altLang="de-DE" sz="1800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9363"/>
            <a:ext cx="82296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11" y="73081"/>
            <a:ext cx="945289" cy="62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folHlink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folHlink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261938" indent="-825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rgbClr val="000000"/>
          </a:solidFill>
          <a:latin typeface="Calibri" panose="020F0502020204030204" pitchFamily="34" charset="0"/>
        </a:defRPr>
      </a:lvl2pPr>
      <a:lvl3pPr marL="534988" indent="-9366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Calibri" panose="020F0502020204030204" pitchFamily="34" charset="0"/>
        </a:defRPr>
      </a:lvl3pPr>
      <a:lvl4pPr marL="812800" indent="-98425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Calibri" panose="020F0502020204030204" pitchFamily="34" charset="0"/>
        </a:defRPr>
      </a:lvl4pPr>
      <a:lvl5pPr marL="11604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 panose="020F0502020204030204" pitchFamily="34" charset="0"/>
        </a:defRPr>
      </a:lvl5pPr>
      <a:lvl6pPr marL="16176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0748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25320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2989263" indent="-168275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tfreeframework.com/3.6/j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6.png"/><Relationship Id="rId7" Type="http://schemas.openxmlformats.org/officeDocument/2006/relationships/hyperlink" Target="http://www.chirp.com.a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etbootstrap.com/" TargetMode="External"/><Relationship Id="rId5" Type="http://schemas.openxmlformats.org/officeDocument/2006/relationships/hyperlink" Target="https://fatfreeframework.com/3.6/home" TargetMode="External"/><Relationship Id="rId4" Type="http://schemas.openxmlformats.org/officeDocument/2006/relationships/hyperlink" Target="https://github.com/mrmorden74/formgen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88" y="1774825"/>
            <a:ext cx="8786812" cy="2183026"/>
          </a:xfrm>
        </p:spPr>
        <p:txBody>
          <a:bodyPr/>
          <a:lstStyle/>
          <a:p>
            <a:pPr eaLnBrk="1" hangingPunct="1"/>
            <a:r>
              <a:rPr lang="de-DE" altLang="de-DE" sz="4000" dirty="0">
                <a:solidFill>
                  <a:schemeClr val="hlink"/>
                </a:solidFill>
              </a:rPr>
              <a:t>Der Formulargenerator</a:t>
            </a:r>
            <a:br>
              <a:rPr lang="de-DE" altLang="de-DE" sz="4000" dirty="0">
                <a:solidFill>
                  <a:schemeClr val="hlink"/>
                </a:solidFill>
              </a:rPr>
            </a:br>
            <a:r>
              <a:rPr lang="de-DE" altLang="de-DE" sz="3600" dirty="0">
                <a:solidFill>
                  <a:srgbClr val="003399"/>
                </a:solidFill>
              </a:rPr>
              <a:t>CRUD programmieren war gestern</a:t>
            </a:r>
            <a:br>
              <a:rPr lang="de-DE" altLang="de-DE" sz="3600" dirty="0">
                <a:solidFill>
                  <a:srgbClr val="003399"/>
                </a:solidFill>
              </a:rPr>
            </a:br>
            <a:r>
              <a:rPr lang="de-DE" altLang="de-DE" sz="2800" b="0" dirty="0">
                <a:solidFill>
                  <a:schemeClr val="hlink"/>
                </a:solidFill>
              </a:rPr>
              <a:t>am</a:t>
            </a:r>
            <a:r>
              <a:rPr lang="de-DE" altLang="de-DE" sz="4000" b="0" dirty="0">
                <a:solidFill>
                  <a:schemeClr val="hlink"/>
                </a:solidFill>
              </a:rPr>
              <a:t> </a:t>
            </a:r>
            <a:r>
              <a:rPr lang="de-DE" altLang="de-DE" sz="2800" b="0" dirty="0">
                <a:solidFill>
                  <a:schemeClr val="hlink"/>
                </a:solidFill>
              </a:rPr>
              <a:t>03.02.2017</a:t>
            </a:r>
            <a:br>
              <a:rPr lang="de-DE" altLang="de-DE" sz="2800" b="0" dirty="0">
                <a:solidFill>
                  <a:schemeClr val="hlink"/>
                </a:solidFill>
              </a:rPr>
            </a:br>
            <a:br>
              <a:rPr lang="de-DE" altLang="de-DE" sz="2800" b="0" dirty="0">
                <a:solidFill>
                  <a:schemeClr val="hlink"/>
                </a:solidFill>
              </a:rPr>
            </a:br>
            <a:r>
              <a:rPr lang="de-DE" altLang="de-DE" sz="2600" b="0" dirty="0">
                <a:solidFill>
                  <a:schemeClr val="hlink"/>
                </a:solidFill>
              </a:rPr>
              <a:t>Alexander Hitzinger</a:t>
            </a:r>
            <a:endParaRPr lang="de-AT" altLang="de-DE" sz="35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Kern der Geschichte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Kurs: </a:t>
            </a:r>
            <a:r>
              <a:rPr lang="de-AT" sz="1800" b="0" u="sng" dirty="0">
                <a:solidFill>
                  <a:schemeClr val="tx1"/>
                </a:solidFill>
              </a:rPr>
              <a:t>Web Developer - PHP/MySQL</a:t>
            </a:r>
            <a:r>
              <a:rPr lang="de-AT" altLang="de-DE" sz="1800" b="0" u="sng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Aufgabe ein Formular generiert über eine </a:t>
            </a:r>
            <a:r>
              <a:rPr lang="de-AT" altLang="de-DE" b="0" dirty="0" err="1">
                <a:solidFill>
                  <a:schemeClr val="tx1"/>
                </a:solidFill>
              </a:rPr>
              <a:t>config</a:t>
            </a:r>
            <a:r>
              <a:rPr lang="de-AT" altLang="de-DE" b="0" dirty="0">
                <a:solidFill>
                  <a:schemeClr val="tx1"/>
                </a:solidFill>
              </a:rPr>
              <a:t> Datei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wird auch über </a:t>
            </a:r>
            <a:r>
              <a:rPr lang="de-DE" altLang="de-DE" b="0" dirty="0" err="1">
                <a:solidFill>
                  <a:schemeClr val="tx1"/>
                </a:solidFill>
              </a:rPr>
              <a:t>config</a:t>
            </a:r>
            <a:r>
              <a:rPr lang="de-DE" altLang="de-DE" b="0" dirty="0">
                <a:solidFill>
                  <a:schemeClr val="tx1"/>
                </a:solidFill>
              </a:rPr>
              <a:t> gesteuert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r>
              <a:rPr lang="de-DE" altLang="de-DE" sz="1100" b="0" dirty="0">
                <a:solidFill>
                  <a:schemeClr val="tx1"/>
                </a:solidFill>
              </a:rPr>
              <a:t>	</a:t>
            </a:r>
          </a:p>
          <a:p>
            <a:pPr algn="ctr">
              <a:buClr>
                <a:srgbClr val="003399"/>
              </a:buClr>
            </a:pPr>
            <a:r>
              <a:rPr lang="de-DE" altLang="de-DE" sz="2000" b="0" dirty="0">
                <a:solidFill>
                  <a:schemeClr val="tx1"/>
                </a:solidFill>
              </a:rPr>
              <a:t>Warum nicht gleich Alles über die Daten auslesen?</a:t>
            </a:r>
            <a:br>
              <a:rPr lang="de-DE" altLang="de-DE" sz="2000" b="0" dirty="0">
                <a:solidFill>
                  <a:schemeClr val="tx1"/>
                </a:solidFill>
              </a:rPr>
            </a:br>
            <a:endParaRPr lang="de-DE" altLang="de-DE" sz="12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Das Ergebnis war somit schon fertig (dachte ich)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Wie erzeuge ich die Konfiguration -&gt; welches Framework?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u="sng" dirty="0">
                <a:solidFill>
                  <a:schemeClr val="tx1"/>
                </a:solidFill>
              </a:rPr>
              <a:t> </a:t>
            </a:r>
            <a:r>
              <a:rPr lang="de-DE" altLang="de-DE" sz="2400" b="0" u="sng" dirty="0" err="1">
                <a:solidFill>
                  <a:schemeClr val="tx1"/>
                </a:solidFill>
              </a:rPr>
              <a:t>Fatfree</a:t>
            </a:r>
            <a:endParaRPr lang="de-DE" altLang="de-DE" b="0" u="sng" dirty="0">
              <a:solidFill>
                <a:schemeClr val="tx1"/>
              </a:solidFill>
            </a:endParaRPr>
          </a:p>
          <a:p>
            <a:r>
              <a:rPr lang="en-US" sz="1600" b="0" dirty="0"/>
              <a:t>“F3 supports both SQL and NoSQL databases off-the-shelf: MySQL, SQLite, MSSQL/Sybase, PostgreSQL, MongoDB and its own lightning fast Flat-File DB (we call it </a:t>
            </a:r>
            <a:r>
              <a:rPr lang="en-US" sz="1600" b="0" dirty="0">
                <a:hlinkClick r:id="rId2"/>
              </a:rPr>
              <a:t>Jig</a:t>
            </a:r>
            <a:r>
              <a:rPr lang="en-US" sz="1600" b="0" dirty="0"/>
              <a:t>). It also comes with powerful object-relational mappers for data abstraction and modeling that are just as lightweight as the framework. No configuration needed.</a:t>
            </a:r>
          </a:p>
          <a:p>
            <a:r>
              <a:rPr lang="en-US" sz="1600" b="0" dirty="0"/>
              <a:t>F3 can also shield you from spam and </a:t>
            </a:r>
            <a:r>
              <a:rPr lang="en-US" sz="1600" b="0" dirty="0" err="1"/>
              <a:t>DoS</a:t>
            </a:r>
            <a:r>
              <a:rPr lang="en-US" sz="1600" b="0" dirty="0"/>
              <a:t> attacks, by performing DNSBL checks. It can increase your server health and uptime, by controlling web server traffic with profile analysis and bandwidth throttle.”</a:t>
            </a:r>
          </a:p>
          <a:p>
            <a:r>
              <a:rPr lang="en-US" altLang="de-DE" sz="1600" b="0" dirty="0">
                <a:solidFill>
                  <a:schemeClr val="tx1"/>
                </a:solidFill>
              </a:rPr>
              <a:t>						</a:t>
            </a:r>
            <a:r>
              <a:rPr lang="en-US" altLang="de-DE" sz="1600" dirty="0">
                <a:solidFill>
                  <a:schemeClr val="accent6"/>
                </a:solidFill>
              </a:rPr>
              <a:t>$user-&gt;save();</a:t>
            </a:r>
            <a:endParaRPr lang="de-AT" alt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Hürden oder waren es Berge</a:t>
            </a:r>
            <a:endParaRPr lang="de-AT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$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this</a:t>
            </a:r>
            <a:r>
              <a:rPr lang="de-AT" altLang="de-DE" sz="1800" b="0" u="sng" dirty="0">
                <a:solidFill>
                  <a:schemeClr val="tx1"/>
                </a:solidFill>
              </a:rPr>
              <a:t>-&gt;f3 und seine Eigenheiten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Direkte Verbindung mit </a:t>
            </a:r>
            <a:r>
              <a:rPr lang="de-AT" altLang="de-DE" b="0" u="sng" dirty="0">
                <a:solidFill>
                  <a:schemeClr val="tx1"/>
                </a:solidFill>
              </a:rPr>
              <a:t>einer</a:t>
            </a:r>
            <a:r>
              <a:rPr lang="de-AT" altLang="de-DE" b="0" dirty="0">
                <a:solidFill>
                  <a:schemeClr val="tx1"/>
                </a:solidFill>
              </a:rPr>
              <a:t> Datenbank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Implementierung des Zugriffs auf weiter Datenbanken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f3 Funktionen direkt mit $_POST verbunden</a:t>
            </a:r>
            <a:endParaRPr lang="de-AT" altLang="de-DE" b="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Verschlüsselung der Passwörter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Einwegverschlüsselung für Benutzerpasswörter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Zweiwegverschlüsselung für Datenbankzugriffe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ENCRYPTION_KEY = 'CKXH2U9RPY3EFD70TLS1ZG4N8WQBOVI6AMJ5';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$</a:t>
            </a:r>
            <a:r>
              <a:rPr lang="de-DE" altLang="de-DE" b="0" dirty="0" err="1">
                <a:solidFill>
                  <a:schemeClr val="tx1"/>
                </a:solidFill>
              </a:rPr>
              <a:t>key</a:t>
            </a:r>
            <a:r>
              <a:rPr lang="de-DE" altLang="de-DE" b="0" dirty="0">
                <a:solidFill>
                  <a:schemeClr val="tx1"/>
                </a:solidFill>
              </a:rPr>
              <a:t> = 'CKXH2U9RPY3EFD70TLS1ZG4N8WQBOVI6AMJ5';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$</a:t>
            </a:r>
            <a:r>
              <a:rPr lang="de-DE" altLang="de-DE" b="0" dirty="0" err="1">
                <a:solidFill>
                  <a:schemeClr val="tx1"/>
                </a:solidFill>
              </a:rPr>
              <a:t>key</a:t>
            </a:r>
            <a:r>
              <a:rPr lang="de-DE" altLang="de-DE" b="0" dirty="0">
                <a:solidFill>
                  <a:schemeClr val="tx1"/>
                </a:solidFill>
              </a:rPr>
              <a:t> = "'CKXH2U9RPY3EFD70TLS1ZG4N8WQBOVI6AMJ5';"; oder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ENCRYPTION_KEY=CKXH2U9RPY3EFD70TLS1ZG4N8WQBOVI6AMJ5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u="sng" dirty="0">
                <a:solidFill>
                  <a:schemeClr val="tx1"/>
                </a:solidFill>
              </a:rPr>
              <a:t> 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createForm</a:t>
            </a:r>
            <a:r>
              <a:rPr lang="de-AT" altLang="de-DE" sz="1800" b="0" u="sng" dirty="0">
                <a:solidFill>
                  <a:schemeClr val="tx1"/>
                </a:solidFill>
              </a:rPr>
              <a:t>() – drei Datenquellen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autogenerierte Daten aus der Quelldatenbank 	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(Daten aus $_POST)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Daten aus gespeicherter Formulardefinition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sz="11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AT" altLang="de-DE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251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15842263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Ersten Schritte - Initialisierung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AT" altLang="de-DE" sz="1800" b="0" dirty="0">
                <a:solidFill>
                  <a:schemeClr val="tx1"/>
                </a:solidFill>
              </a:rPr>
              <a:t>Projekt einrichten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b="0" dirty="0">
                <a:solidFill>
                  <a:schemeClr val="tx1"/>
                </a:solidFill>
              </a:rPr>
              <a:t>Projektdaten</a:t>
            </a:r>
            <a:r>
              <a:rPr lang="de-DE" b="0" dirty="0"/>
              <a:t> kopieren z.B. </a:t>
            </a:r>
            <a:r>
              <a:rPr lang="de-DE" b="0" dirty="0" err="1"/>
              <a:t>Github</a:t>
            </a:r>
            <a:r>
              <a:rPr lang="de-DE" b="0" dirty="0"/>
              <a:t> – </a:t>
            </a:r>
            <a:r>
              <a:rPr lang="de-DE" b="0" dirty="0" err="1"/>
              <a:t>Fork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  <a:r>
              <a:rPr lang="de-DE" b="0" dirty="0"/>
              <a:t>Im Root am </a:t>
            </a:r>
            <a:r>
              <a:rPr lang="de-DE" b="0" u="sng" dirty="0"/>
              <a:t>Webserver</a:t>
            </a:r>
            <a:r>
              <a:rPr lang="de-DE" b="0" dirty="0"/>
              <a:t> speichern oder </a:t>
            </a:r>
            <a:r>
              <a:rPr lang="de-AT" b="0" dirty="0"/>
              <a:t>einen virtuellen Host einrichten</a:t>
            </a: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 	Formular Konfiguration	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	</a:t>
            </a:r>
            <a:r>
              <a:rPr lang="de-DE" b="0" dirty="0" err="1">
                <a:solidFill>
                  <a:schemeClr val="tx1"/>
                </a:solidFill>
              </a:rPr>
              <a:t>fatfree</a:t>
            </a:r>
            <a:r>
              <a:rPr lang="de-DE" b="0" dirty="0">
                <a:solidFill>
                  <a:schemeClr val="tx1"/>
                </a:solidFill>
              </a:rPr>
              <a:t> (f3)</a:t>
            </a:r>
            <a:r>
              <a:rPr lang="de-AT" altLang="de-DE" b="0" dirty="0">
                <a:solidFill>
                  <a:schemeClr val="tx1"/>
                </a:solidFill>
              </a:rPr>
              <a:t> - Initialisieren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Datenbank zum Speichern der Konfigurationsdaten bestimmen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Zugangsdaten erfassen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15" y="3396318"/>
            <a:ext cx="5665975" cy="269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Zwei Benutzer sind vorkonfiguriert (Daten unbedingt ändern)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Administrator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Benutzername: </a:t>
            </a:r>
            <a:r>
              <a:rPr lang="de-DE" altLang="de-DE" b="0" dirty="0" err="1">
                <a:solidFill>
                  <a:schemeClr val="tx1"/>
                </a:solidFill>
              </a:rPr>
              <a:t>admin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Passwort: </a:t>
            </a:r>
            <a:r>
              <a:rPr lang="de-DE" altLang="de-DE" b="0" dirty="0" err="1">
                <a:solidFill>
                  <a:schemeClr val="tx1"/>
                </a:solidFill>
              </a:rPr>
              <a:t>admin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Standardbenutzer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Benutzername: </a:t>
            </a:r>
            <a:r>
              <a:rPr lang="de-DE" altLang="de-DE" b="0" dirty="0" err="1">
                <a:solidFill>
                  <a:schemeClr val="tx1"/>
                </a:solidFill>
              </a:rPr>
              <a:t>user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Passwort: </a:t>
            </a:r>
            <a:r>
              <a:rPr lang="de-DE" altLang="de-DE" b="0" dirty="0" err="1">
                <a:solidFill>
                  <a:schemeClr val="tx1"/>
                </a:solidFill>
              </a:rPr>
              <a:t>userpw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Admin Tools</a:t>
            </a:r>
            <a:endParaRPr lang="de-AT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62" y="1470091"/>
            <a:ext cx="2430478" cy="1422885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450850" y="4026452"/>
            <a:ext cx="3795549" cy="1051024"/>
            <a:chOff x="2581123" y="3458502"/>
            <a:chExt cx="3795549" cy="105102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564" b="59465"/>
            <a:stretch/>
          </p:blipFill>
          <p:spPr>
            <a:xfrm>
              <a:off x="2581123" y="3458502"/>
              <a:ext cx="3586817" cy="105102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75" t="4823" r="14173" b="72789"/>
            <a:stretch/>
          </p:blipFill>
          <p:spPr>
            <a:xfrm>
              <a:off x="4395935" y="3458502"/>
              <a:ext cx="1980737" cy="1048899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 bwMode="auto">
            <a:xfrm>
              <a:off x="4253948" y="4009729"/>
              <a:ext cx="1970787" cy="4976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4606076" y="3601067"/>
            <a:ext cx="3873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</a:t>
            </a:r>
            <a:r>
              <a:rPr lang="de-DE" sz="1400" b="0" dirty="0">
                <a:solidFill>
                  <a:schemeClr val="tx1"/>
                </a:solidFill>
              </a:rPr>
              <a:t>Admin Tools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4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400" b="0" dirty="0">
                <a:solidFill>
                  <a:schemeClr val="tx1"/>
                </a:solidFill>
              </a:rPr>
              <a:t> Benutzerverwaltung</a:t>
            </a: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4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400" b="0" dirty="0">
                <a:solidFill>
                  <a:schemeClr val="tx1"/>
                </a:solidFill>
              </a:rPr>
              <a:t> Daten(</a:t>
            </a:r>
            <a:r>
              <a:rPr lang="de-DE" sz="1400" b="0" dirty="0" err="1">
                <a:solidFill>
                  <a:schemeClr val="tx1"/>
                </a:solidFill>
              </a:rPr>
              <a:t>bank</a:t>
            </a:r>
            <a:r>
              <a:rPr lang="de-DE" sz="1400" b="0" dirty="0">
                <a:solidFill>
                  <a:schemeClr val="tx1"/>
                </a:solidFill>
              </a:rPr>
              <a:t>)</a:t>
            </a:r>
            <a:r>
              <a:rPr lang="de-DE" sz="1400" b="0" dirty="0" err="1">
                <a:solidFill>
                  <a:schemeClr val="tx1"/>
                </a:solidFill>
              </a:rPr>
              <a:t>verbindungen</a:t>
            </a:r>
            <a:endParaRPr lang="de-DE" sz="14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400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400" b="0" dirty="0">
                <a:solidFill>
                  <a:schemeClr val="tx1"/>
                </a:solidFill>
              </a:rPr>
              <a:t> Projektfreigabe 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7166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Admin Tools – Benutzerverwaltung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AT" altLang="de-DE" sz="1800" b="0" dirty="0">
                <a:solidFill>
                  <a:schemeClr val="tx1"/>
                </a:solidFill>
              </a:rPr>
              <a:t>Benutzerverwaltung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Administratoren können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Benutzer anlegen, bearbeiten und löschen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Passwörter zurücksetzen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Rechte zuweisen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5093121" y="4179000"/>
            <a:ext cx="1756359" cy="233974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596470"/>
            <a:ext cx="5537516" cy="229920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r="46631" b="9530"/>
          <a:stretch/>
        </p:blipFill>
        <p:spPr>
          <a:xfrm>
            <a:off x="4768850" y="3543499"/>
            <a:ext cx="4049486" cy="27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Admin Tools – Daten(</a:t>
            </a:r>
            <a:r>
              <a:rPr lang="de-DE" altLang="de-DE" dirty="0" err="1"/>
              <a:t>bank</a:t>
            </a:r>
            <a:r>
              <a:rPr lang="de-DE" altLang="de-DE" dirty="0"/>
              <a:t>)</a:t>
            </a:r>
            <a:r>
              <a:rPr lang="de-DE" altLang="de-DE" dirty="0" err="1"/>
              <a:t>verbindungen</a:t>
            </a:r>
            <a:endParaRPr lang="de-AT" altLang="de-DE" dirty="0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2000" b="0" dirty="0">
                <a:solidFill>
                  <a:schemeClr val="tx1"/>
                </a:solidFill>
              </a:rPr>
              <a:t>Administratoren können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Datenverbindungen konfigurieren</a:t>
            </a: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Derzeit nur MySQL- Datenbanken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Projekte erstellen</a:t>
            </a: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Projektname</a:t>
            </a: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Alternative Zugangsdaten (müssen in der Datenbank angelegt sein)</a:t>
            </a:r>
          </a:p>
          <a:p>
            <a:pPr lvl="3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2" y="937117"/>
            <a:ext cx="4295516" cy="12104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0" y="2628168"/>
            <a:ext cx="5438533" cy="21937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76" y="3640726"/>
            <a:ext cx="6057130" cy="25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Projektauswahl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Alle als Admin freigegebenen Projekte (Datenbanken) werden gelistet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Anzahl der vorhanden Tabellen wird angezeigt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Anzahl der schon erstellten Formulare wird angezeigt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Nur Admin (Daten(</a:t>
            </a:r>
            <a:r>
              <a:rPr lang="de-DE" altLang="de-DE" b="0" dirty="0" err="1">
                <a:solidFill>
                  <a:schemeClr val="tx1"/>
                </a:solidFill>
              </a:rPr>
              <a:t>bank</a:t>
            </a:r>
            <a:r>
              <a:rPr lang="de-DE" altLang="de-DE" b="0" dirty="0">
                <a:solidFill>
                  <a:schemeClr val="tx1"/>
                </a:solidFill>
              </a:rPr>
              <a:t>)</a:t>
            </a:r>
            <a:r>
              <a:rPr lang="de-DE" altLang="de-DE" b="0" dirty="0" err="1">
                <a:solidFill>
                  <a:schemeClr val="tx1"/>
                </a:solidFill>
              </a:rPr>
              <a:t>verbindungen</a:t>
            </a:r>
            <a:r>
              <a:rPr lang="de-DE" altLang="de-DE" b="0" dirty="0">
                <a:solidFill>
                  <a:schemeClr val="tx1"/>
                </a:solidFill>
              </a:rPr>
              <a:t>) kann 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Zugangsdaten konfigurieren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Projekte umbenennen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Projekte löschen</a:t>
            </a: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User Tools - Projekte</a:t>
            </a:r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3471935"/>
            <a:ext cx="8048320" cy="207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sz="2000" b="0" u="sng" dirty="0">
                <a:solidFill>
                  <a:schemeClr val="tx1"/>
                </a:solidFill>
              </a:rPr>
              <a:t>Formularauswahl</a:t>
            </a:r>
            <a:endParaRPr lang="de-DE" sz="1800" b="0" u="sng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Formularname (Pflicht)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Status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Offen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Erstellt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sz="1800" b="0" dirty="0">
                <a:solidFill>
                  <a:schemeClr val="tx1"/>
                </a:solidFill>
              </a:rPr>
              <a:t> Formularbearbeiten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Name speichern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Zur Formulardefinition</a:t>
            </a:r>
          </a:p>
          <a:p>
            <a:pPr lvl="1">
              <a:buClr>
                <a:srgbClr val="003399"/>
              </a:buClr>
            </a:pPr>
            <a:r>
              <a:rPr lang="de-DE" sz="1400" b="0" dirty="0">
                <a:solidFill>
                  <a:schemeClr val="tx1"/>
                </a:solidFill>
              </a:rPr>
              <a:t> Löschen</a:t>
            </a: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User Tools – Formulare bearbeiten</a:t>
            </a:r>
            <a:endParaRPr lang="de-AT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70" y="1715201"/>
            <a:ext cx="5890009" cy="334394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992694" y="1013208"/>
            <a:ext cx="523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/>
              <a:t>Link zu den bereits erstellten Formularen </a:t>
            </a:r>
            <a:br>
              <a:rPr lang="de-DE" sz="1200" b="0" dirty="0"/>
            </a:br>
            <a:r>
              <a:rPr lang="de-DE" sz="1100" b="0" u="sng" dirty="0">
                <a:solidFill>
                  <a:srgbClr val="0070C0"/>
                </a:solidFill>
              </a:rPr>
              <a:t>[</a:t>
            </a:r>
            <a:r>
              <a:rPr lang="de-DE" sz="1100" b="0" u="sng" dirty="0" err="1">
                <a:solidFill>
                  <a:srgbClr val="0070C0"/>
                </a:solidFill>
              </a:rPr>
              <a:t>FormGen-Url</a:t>
            </a:r>
            <a:r>
              <a:rPr lang="de-DE" sz="1100" b="0" u="sng" dirty="0">
                <a:solidFill>
                  <a:srgbClr val="0070C0"/>
                </a:solidFill>
              </a:rPr>
              <a:t>]/</a:t>
            </a:r>
            <a:r>
              <a:rPr lang="de-DE" sz="1100" b="0" u="sng" dirty="0" err="1">
                <a:solidFill>
                  <a:srgbClr val="0070C0"/>
                </a:solidFill>
              </a:rPr>
              <a:t>formgen</a:t>
            </a:r>
            <a:r>
              <a:rPr lang="de-DE" sz="1100" b="0" u="sng" dirty="0">
                <a:solidFill>
                  <a:srgbClr val="0070C0"/>
                </a:solidFill>
              </a:rPr>
              <a:t>/[Projektname]/[Formularname]</a:t>
            </a:r>
            <a:endParaRPr lang="de-AT" sz="1100" b="0" u="sng" dirty="0">
              <a:solidFill>
                <a:srgbClr val="0070C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 bwMode="auto">
          <a:xfrm flipV="1">
            <a:off x="4407294" y="1442594"/>
            <a:ext cx="158356" cy="2726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98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sz="2000" b="0" u="sng" dirty="0">
                <a:solidFill>
                  <a:schemeClr val="tx1"/>
                </a:solidFill>
              </a:rPr>
              <a:t>Formularkonfiguration</a:t>
            </a:r>
            <a:endParaRPr lang="de-DE" sz="1800" b="0" u="sng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User Tools – Formulare bearbeiten</a:t>
            </a:r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2" y="1508172"/>
            <a:ext cx="5926358" cy="35476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80" y="3144767"/>
            <a:ext cx="5785244" cy="323513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403621" y="1508172"/>
            <a:ext cx="2276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/>
              <a:t>Grundeigenschaften werden automatisch erzeugt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/>
              <a:t>In den meisten Fällen reicht die Vergabe der Feldnamen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200" b="0" dirty="0"/>
          </a:p>
        </p:txBody>
      </p:sp>
      <p:sp>
        <p:nvSpPr>
          <p:cNvPr id="10" name="Textfeld 9"/>
          <p:cNvSpPr txBox="1"/>
          <p:nvPr/>
        </p:nvSpPr>
        <p:spPr>
          <a:xfrm>
            <a:off x="916570" y="5213041"/>
            <a:ext cx="227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dirty="0"/>
              <a:t>Wenn die Daten aus anderen Tabellen stammen, können die Angezeigten Inhalte ausgewählt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200" b="0" dirty="0"/>
          </a:p>
        </p:txBody>
      </p:sp>
    </p:spTree>
    <p:extLst>
      <p:ext uri="{BB962C8B-B14F-4D97-AF65-F5344CB8AC3E}">
        <p14:creationId xmlns:p14="http://schemas.microsoft.com/office/powerpoint/2010/main" val="30273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0025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2784855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Für jedes Projekt wird eine Seite mit den Links zu den Formularen erstellt, </a:t>
            </a:r>
            <a:br>
              <a:rPr lang="de-DE" sz="1800" b="0" dirty="0">
                <a:solidFill>
                  <a:schemeClr val="tx1"/>
                </a:solidFill>
              </a:rPr>
            </a:br>
            <a:r>
              <a:rPr lang="de-DE" sz="1800" b="0" dirty="0">
                <a:solidFill>
                  <a:schemeClr val="tx1"/>
                </a:solidFill>
              </a:rPr>
              <a:t>	s</a:t>
            </a:r>
            <a:r>
              <a:rPr lang="de-DE" altLang="de-DE" sz="1800" b="0" dirty="0">
                <a:solidFill>
                  <a:schemeClr val="tx1"/>
                </a:solidFill>
              </a:rPr>
              <a:t>owie  eine Übersichtstabelle (SELECT), </a:t>
            </a:r>
            <a:br>
              <a:rPr lang="de-DE" altLang="de-DE" sz="1800" b="0" dirty="0">
                <a:solidFill>
                  <a:schemeClr val="tx1"/>
                </a:solidFill>
              </a:rPr>
            </a:br>
            <a:r>
              <a:rPr lang="de-DE" altLang="de-DE" sz="1800" b="0" dirty="0">
                <a:solidFill>
                  <a:schemeClr val="tx1"/>
                </a:solidFill>
              </a:rPr>
              <a:t>	und Formulare zum hinzufügen, ändern und löschen von Datensätzen.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Formulare</a:t>
            </a:r>
            <a:endParaRPr lang="de-AT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3" y="2014353"/>
            <a:ext cx="1746285" cy="19601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38" y="2665174"/>
            <a:ext cx="5319056" cy="387761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33" y="1903734"/>
            <a:ext cx="5504705" cy="144149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" r="34764"/>
          <a:stretch/>
        </p:blipFill>
        <p:spPr>
          <a:xfrm>
            <a:off x="5270318" y="3697420"/>
            <a:ext cx="3586692" cy="214235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38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Programmierung - Konfigurierung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Fatfree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MVC - </a:t>
            </a:r>
            <a:r>
              <a:rPr lang="de-DE" altLang="de-DE" b="0" dirty="0">
                <a:solidFill>
                  <a:schemeClr val="tx1"/>
                </a:solidFill>
              </a:rPr>
              <a:t>Objektorientiert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Datenbankzugriff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getById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id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getByName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name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add</a:t>
            </a:r>
            <a:r>
              <a:rPr lang="de-DE" altLang="de-DE" sz="1200" b="0" dirty="0">
                <a:solidFill>
                  <a:schemeClr val="tx1"/>
                </a:solidFill>
              </a:rPr>
              <a:t>()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edit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id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sz="1200" b="0" dirty="0">
                <a:solidFill>
                  <a:schemeClr val="tx1"/>
                </a:solidFill>
              </a:rPr>
              <a:t>		</a:t>
            </a:r>
            <a:r>
              <a:rPr lang="de-DE" altLang="de-DE" sz="1200" b="0" dirty="0" err="1">
                <a:solidFill>
                  <a:schemeClr val="tx1"/>
                </a:solidFill>
              </a:rPr>
              <a:t>delete</a:t>
            </a:r>
            <a:r>
              <a:rPr lang="de-DE" altLang="de-DE" sz="1200" b="0" dirty="0">
                <a:solidFill>
                  <a:schemeClr val="tx1"/>
                </a:solidFill>
              </a:rPr>
              <a:t>($</a:t>
            </a:r>
            <a:r>
              <a:rPr lang="de-DE" altLang="de-DE" sz="1200" b="0" dirty="0" err="1">
                <a:solidFill>
                  <a:schemeClr val="tx1"/>
                </a:solidFill>
              </a:rPr>
              <a:t>id</a:t>
            </a:r>
            <a:r>
              <a:rPr lang="de-DE" altLang="de-DE" sz="1200" b="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Controller</a:t>
            </a: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b="0" dirty="0" err="1">
                <a:solidFill>
                  <a:schemeClr val="tx1"/>
                </a:solidFill>
              </a:rPr>
              <a:t>AdminController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3">
              <a:buClr>
                <a:srgbClr val="003399"/>
              </a:buClr>
            </a:pPr>
            <a:r>
              <a:rPr lang="de-DE" altLang="de-DE" b="0" dirty="0" err="1">
                <a:solidFill>
                  <a:schemeClr val="tx1"/>
                </a:solidFill>
              </a:rPr>
              <a:t>AdminTools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b="0" dirty="0" err="1">
                <a:solidFill>
                  <a:schemeClr val="tx1"/>
                </a:solidFill>
              </a:rPr>
              <a:t>ProjectController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3">
              <a:buClr>
                <a:srgbClr val="003399"/>
              </a:buClr>
            </a:pPr>
            <a:r>
              <a:rPr lang="de-DE" altLang="de-DE" b="0" dirty="0" err="1">
                <a:solidFill>
                  <a:schemeClr val="tx1"/>
                </a:solidFill>
              </a:rPr>
              <a:t>UserTools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  <a:buNone/>
            </a:pPr>
            <a:r>
              <a:rPr lang="de-DE" altLang="de-DE" b="0" dirty="0">
                <a:solidFill>
                  <a:schemeClr val="tx1"/>
                </a:solidFill>
              </a:rPr>
              <a:t>		</a:t>
            </a:r>
            <a:r>
              <a:rPr lang="de-DE" altLang="de-DE" b="0" dirty="0" err="1">
                <a:solidFill>
                  <a:schemeClr val="tx1"/>
                </a:solidFill>
              </a:rPr>
              <a:t>UserController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3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Login Verwaltung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 	</a:t>
            </a:r>
            <a:r>
              <a:rPr lang="de-DE" altLang="de-DE" b="0" dirty="0" err="1">
                <a:solidFill>
                  <a:schemeClr val="tx1"/>
                </a:solidFill>
              </a:rPr>
              <a:t>dbfunctions.inc.php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  <a:r>
              <a:rPr lang="de-DE" altLang="de-DE" b="0" dirty="0" err="1">
                <a:solidFill>
                  <a:schemeClr val="tx1"/>
                </a:solidFill>
              </a:rPr>
              <a:t>Fatfree</a:t>
            </a:r>
            <a:r>
              <a:rPr lang="de-DE" altLang="de-DE" b="0" dirty="0">
                <a:solidFill>
                  <a:schemeClr val="tx1"/>
                </a:solidFill>
              </a:rPr>
              <a:t> unabhängige Funktionen - prozedural</a:t>
            </a:r>
          </a:p>
          <a:p>
            <a:pPr lvl="3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66" y="3524217"/>
            <a:ext cx="3267434" cy="744603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2980966" y="1936481"/>
            <a:ext cx="3267434" cy="883977"/>
            <a:chOff x="1145816" y="1662373"/>
            <a:chExt cx="3698102" cy="104673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/>
          </p:blipFill>
          <p:spPr>
            <a:xfrm>
              <a:off x="2099137" y="2352675"/>
              <a:ext cx="838138" cy="356428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/>
          </p:blipFill>
          <p:spPr>
            <a:xfrm>
              <a:off x="4005780" y="2352673"/>
              <a:ext cx="838138" cy="356429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816" y="1662373"/>
              <a:ext cx="838138" cy="104673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48"/>
            <a:stretch/>
          </p:blipFill>
          <p:spPr>
            <a:xfrm>
              <a:off x="3052459" y="2352674"/>
              <a:ext cx="838138" cy="356429"/>
            </a:xfrm>
            <a:prstGeom prst="rect">
              <a:avLst/>
            </a:prstGeom>
          </p:spPr>
        </p:pic>
        <p:cxnSp>
          <p:nvCxnSpPr>
            <p:cNvPr id="17" name="Gerade Verbindung mit Pfeil 16"/>
            <p:cNvCxnSpPr/>
            <p:nvPr/>
          </p:nvCxnSpPr>
          <p:spPr bwMode="auto">
            <a:xfrm flipH="1" flipV="1">
              <a:off x="2047876" y="1838326"/>
              <a:ext cx="2376973" cy="95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Gerade Verbindung mit Pfeil 19"/>
            <p:cNvCxnSpPr>
              <a:stCxn id="7" idx="0"/>
            </p:cNvCxnSpPr>
            <p:nvPr/>
          </p:nvCxnSpPr>
          <p:spPr bwMode="auto">
            <a:xfrm flipV="1">
              <a:off x="4424849" y="1847850"/>
              <a:ext cx="1101" cy="5048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Gerade Verbindung mit Pfeil 23"/>
            <p:cNvCxnSpPr/>
            <p:nvPr/>
          </p:nvCxnSpPr>
          <p:spPr bwMode="auto">
            <a:xfrm flipV="1">
              <a:off x="2517656" y="1838326"/>
              <a:ext cx="1101" cy="5048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Gerade Verbindung mit Pfeil 24"/>
            <p:cNvCxnSpPr/>
            <p:nvPr/>
          </p:nvCxnSpPr>
          <p:spPr bwMode="auto">
            <a:xfrm flipV="1">
              <a:off x="3446949" y="1847850"/>
              <a:ext cx="1101" cy="5048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84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Programmierung - Konfigurationsdatei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sz="1800" dirty="0"/>
              <a:t>$</a:t>
            </a:r>
            <a:r>
              <a:rPr lang="de-AT" sz="1800" dirty="0" err="1"/>
              <a:t>formConfigAll</a:t>
            </a:r>
            <a:r>
              <a:rPr lang="de-AT" sz="1800" dirty="0"/>
              <a:t> = [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tblname</a:t>
            </a:r>
            <a:r>
              <a:rPr lang="de-AT" sz="1800" dirty="0"/>
              <a:t>" =&gt; "</a:t>
            </a:r>
            <a:r>
              <a:rPr lang="de-AT" sz="1800" dirty="0" err="1"/>
              <a:t>kurse</a:t>
            </a:r>
            <a:r>
              <a:rPr lang="de-AT" sz="1800" dirty="0"/>
              <a:t>",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frmname</a:t>
            </a:r>
            <a:r>
              <a:rPr lang="de-AT" sz="1800" dirty="0"/>
              <a:t>" =&gt; "Kurse",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primary</a:t>
            </a:r>
            <a:r>
              <a:rPr lang="de-AT" sz="1800" dirty="0"/>
              <a:t>" =&gt; "</a:t>
            </a:r>
            <a:r>
              <a:rPr lang="de-AT" sz="1800" dirty="0" err="1"/>
              <a:t>kurse_id</a:t>
            </a:r>
            <a:r>
              <a:rPr lang="de-AT" sz="1800" dirty="0"/>
              <a:t>",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fields</a:t>
            </a:r>
            <a:r>
              <a:rPr lang="de-AT" sz="1800" dirty="0"/>
              <a:t>" =&gt; [		</a:t>
            </a:r>
            <a:br>
              <a:rPr lang="de-AT" sz="1800" dirty="0"/>
            </a:br>
            <a:r>
              <a:rPr lang="de-AT" sz="1800" dirty="0"/>
              <a:t>			"</a:t>
            </a:r>
            <a:r>
              <a:rPr lang="de-AT" sz="1800" dirty="0" err="1"/>
              <a:t>kurse_kursnummer</a:t>
            </a:r>
            <a:r>
              <a:rPr lang="de-AT" sz="1800" dirty="0"/>
              <a:t>" =&gt; [			</a:t>
            </a:r>
          </a:p>
          <a:p>
            <a:r>
              <a:rPr lang="de-AT" sz="1800" dirty="0"/>
              <a:t>					"</a:t>
            </a:r>
            <a:r>
              <a:rPr lang="de-AT" sz="1800" dirty="0" err="1"/>
              <a:t>fieldType</a:t>
            </a:r>
            <a:r>
              <a:rPr lang="de-AT" sz="1800" dirty="0"/>
              <a:t>" =&gt;"</a:t>
            </a:r>
            <a:r>
              <a:rPr lang="de-AT" sz="1800" dirty="0" err="1"/>
              <a:t>text</a:t>
            </a:r>
            <a:r>
              <a:rPr lang="de-AT" sz="1800" dirty="0"/>
              <a:t>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label</a:t>
            </a:r>
            <a:r>
              <a:rPr lang="de-AT" sz="1800" dirty="0"/>
              <a:t>" =&gt;"Kursnummer",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dbName</a:t>
            </a:r>
            <a:r>
              <a:rPr lang="de-AT" sz="1800" dirty="0"/>
              <a:t>" =&gt;"</a:t>
            </a:r>
            <a:r>
              <a:rPr lang="de-AT" sz="1800" dirty="0" err="1"/>
              <a:t>kurse_kursnummer</a:t>
            </a:r>
            <a:r>
              <a:rPr lang="de-AT" sz="1800" dirty="0"/>
              <a:t>",								"</a:t>
            </a:r>
            <a:r>
              <a:rPr lang="de-AT" sz="1800" dirty="0" err="1"/>
              <a:t>dataType</a:t>
            </a:r>
            <a:r>
              <a:rPr lang="de-AT" sz="1800" dirty="0"/>
              <a:t>" =&gt;"</a:t>
            </a:r>
            <a:r>
              <a:rPr lang="de-AT" sz="1800" dirty="0" err="1"/>
              <a:t>text</a:t>
            </a:r>
            <a:r>
              <a:rPr lang="de-AT" sz="1800" dirty="0"/>
              <a:t>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required</a:t>
            </a:r>
            <a:r>
              <a:rPr lang="de-AT" sz="1800" dirty="0"/>
              <a:t>" =&gt;</a:t>
            </a:r>
            <a:r>
              <a:rPr lang="de-AT" sz="1800" dirty="0" err="1"/>
              <a:t>true</a:t>
            </a:r>
            <a:r>
              <a:rPr lang="de-AT" sz="1800" dirty="0"/>
              <a:t>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placeholder</a:t>
            </a:r>
            <a:r>
              <a:rPr lang="de-AT" sz="1800" dirty="0"/>
              <a:t>" =&gt;"",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preFix</a:t>
            </a:r>
            <a:r>
              <a:rPr lang="de-AT" sz="1800" dirty="0"/>
              <a:t>" =&gt;"",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minVal</a:t>
            </a:r>
            <a:r>
              <a:rPr lang="de-AT" sz="1800" dirty="0"/>
              <a:t>" =&gt;0,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maxVal</a:t>
            </a:r>
            <a:r>
              <a:rPr lang="de-AT" sz="1800" dirty="0"/>
              <a:t>" =&gt;0,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formatText</a:t>
            </a:r>
            <a:r>
              <a:rPr lang="de-AT" sz="1800" dirty="0"/>
              <a:t>" =&gt;"",			</a:t>
            </a:r>
            <a:br>
              <a:rPr lang="de-AT" sz="1800" dirty="0"/>
            </a:br>
            <a:r>
              <a:rPr lang="de-AT" sz="1800" dirty="0"/>
              <a:t>					"</a:t>
            </a:r>
            <a:r>
              <a:rPr lang="de-AT" sz="1800" dirty="0" err="1"/>
              <a:t>autoValue</a:t>
            </a:r>
            <a:r>
              <a:rPr lang="de-AT" sz="1800" dirty="0"/>
              <a:t>" =&gt;"",			</a:t>
            </a:r>
          </a:p>
          <a:p>
            <a:r>
              <a:rPr lang="de-AT" sz="1800" dirty="0"/>
              <a:t>					"</a:t>
            </a:r>
            <a:r>
              <a:rPr lang="de-AT" sz="1800" dirty="0" err="1"/>
              <a:t>edit</a:t>
            </a:r>
            <a:r>
              <a:rPr lang="de-AT" sz="1800" dirty="0"/>
              <a:t>" =&gt;</a:t>
            </a:r>
            <a:r>
              <a:rPr lang="de-AT" sz="1800" dirty="0" err="1"/>
              <a:t>true</a:t>
            </a:r>
            <a:r>
              <a:rPr lang="de-AT" sz="1800" dirty="0"/>
              <a:t>,		</a:t>
            </a:r>
            <a:br>
              <a:rPr lang="de-AT" sz="1800" dirty="0"/>
            </a:br>
            <a:r>
              <a:rPr lang="de-AT" sz="1800" dirty="0"/>
              <a:t>			],</a:t>
            </a:r>
          </a:p>
        </p:txBody>
      </p:sp>
    </p:spTree>
    <p:extLst>
      <p:ext uri="{BB962C8B-B14F-4D97-AF65-F5344CB8AC3E}">
        <p14:creationId xmlns:p14="http://schemas.microsoft.com/office/powerpoint/2010/main" val="20951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Programmierung - Formularrendering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 err="1">
                <a:solidFill>
                  <a:schemeClr val="tx1"/>
                </a:solidFill>
              </a:rPr>
              <a:t>bootstrap</a:t>
            </a: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sz="1800" b="0" dirty="0">
                <a:solidFill>
                  <a:schemeClr val="tx1"/>
                </a:solidFill>
              </a:rPr>
              <a:t> v3.3.7 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altLang="de-DE" sz="1800" b="0" dirty="0">
                <a:solidFill>
                  <a:schemeClr val="tx1"/>
                </a:solidFill>
              </a:rPr>
              <a:t>	</a:t>
            </a:r>
            <a:r>
              <a:rPr lang="de-DE" altLang="de-DE" sz="1800" b="0" u="sng" dirty="0" err="1">
                <a:solidFill>
                  <a:schemeClr val="tx1"/>
                </a:solidFill>
              </a:rPr>
              <a:t>jquery</a:t>
            </a: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sz="1800" b="0" dirty="0">
                <a:solidFill>
                  <a:schemeClr val="tx1"/>
                </a:solidFill>
              </a:rPr>
              <a:t> v3.1.1</a:t>
            </a:r>
          </a:p>
          <a:p>
            <a:pPr lvl="1">
              <a:buClr>
                <a:srgbClr val="003399"/>
              </a:buClr>
            </a:pPr>
            <a:r>
              <a:rPr lang="de-DE" altLang="de-DE" sz="1800" b="0" dirty="0">
                <a:solidFill>
                  <a:schemeClr val="tx1"/>
                </a:solidFill>
              </a:rPr>
              <a:t> simple-</a:t>
            </a:r>
            <a:r>
              <a:rPr lang="de-DE" altLang="de-DE" sz="1800" b="0" dirty="0" err="1">
                <a:solidFill>
                  <a:schemeClr val="tx1"/>
                </a:solidFill>
              </a:rPr>
              <a:t>datetimepicker</a:t>
            </a:r>
            <a:r>
              <a:rPr lang="de-DE" altLang="de-DE" sz="1800" b="0" dirty="0">
                <a:solidFill>
                  <a:schemeClr val="tx1"/>
                </a:solidFill>
              </a:rPr>
              <a:t> (jquery.simple-dtpicker.js) v1.12.0 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sz="1000" b="0" u="sng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DE" altLang="de-DE" sz="1800" b="0" dirty="0">
                <a:solidFill>
                  <a:schemeClr val="tx1"/>
                </a:solidFill>
              </a:rPr>
              <a:t> 	prozedural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 err="1">
                <a:solidFill>
                  <a:schemeClr val="tx1"/>
                </a:solidFill>
              </a:rPr>
              <a:t>utilities.inc.php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  <a:r>
              <a:rPr lang="de-DE" altLang="de-DE" b="0" dirty="0" err="1">
                <a:solidFill>
                  <a:schemeClr val="tx1"/>
                </a:solidFill>
              </a:rPr>
              <a:t>Render</a:t>
            </a:r>
            <a:r>
              <a:rPr lang="de-DE" altLang="de-DE" b="0" dirty="0">
                <a:solidFill>
                  <a:schemeClr val="tx1"/>
                </a:solidFill>
              </a:rPr>
              <a:t>-Funktionen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  <a:r>
              <a:rPr lang="de-DE" altLang="de-DE" b="0" dirty="0" err="1">
                <a:solidFill>
                  <a:schemeClr val="tx1"/>
                </a:solidFill>
              </a:rPr>
              <a:t>db-connect.inc.php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Datenbank-Funktionen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</a:t>
            </a:r>
            <a:r>
              <a:rPr lang="de-DE" altLang="de-DE" b="0" dirty="0" err="1">
                <a:solidFill>
                  <a:schemeClr val="tx1"/>
                </a:solidFill>
              </a:rPr>
              <a:t>cryptor.php</a:t>
            </a: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zwei-Weg-Verschlüsselung</a:t>
            </a: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Sicherheit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Verschlüsselung der Passwörter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Einwegverschlüsselung für Benutzerpasswörter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</a:t>
            </a:r>
            <a:r>
              <a:rPr lang="de-DE" altLang="de-DE" b="0" dirty="0" err="1">
                <a:solidFill>
                  <a:schemeClr val="tx1"/>
                </a:solidFill>
              </a:rPr>
              <a:t>password_hash</a:t>
            </a:r>
            <a:r>
              <a:rPr lang="de-DE" altLang="de-DE" b="0" dirty="0">
                <a:solidFill>
                  <a:schemeClr val="tx1"/>
                </a:solidFill>
              </a:rPr>
              <a:t>()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Zweiwegverschlüsselung für Datenbankzugriffe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AES-128-CTR Encryption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SHA256 Hash-Methode</a:t>
            </a:r>
          </a:p>
          <a:p>
            <a:pPr lvl="2"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SQL-Zugriffe</a:t>
            </a:r>
          </a:p>
          <a:p>
            <a:pPr lvl="1"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AT" altLang="de-DE" b="0" dirty="0" err="1">
                <a:solidFill>
                  <a:schemeClr val="tx1"/>
                </a:solidFill>
              </a:rPr>
              <a:t>Prepared</a:t>
            </a:r>
            <a:r>
              <a:rPr lang="de-AT" altLang="de-DE" b="0" dirty="0">
                <a:solidFill>
                  <a:schemeClr val="tx1"/>
                </a:solidFill>
              </a:rPr>
              <a:t> Statements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38674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2359560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265714" y="2963636"/>
            <a:ext cx="2539093" cy="6694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</a:endParaRPr>
          </a:p>
        </p:txBody>
      </p:sp>
      <p:sp>
        <p:nvSpPr>
          <p:cNvPr id="3" name="Wolkenförmige Legende 2"/>
          <p:cNvSpPr/>
          <p:nvPr/>
        </p:nvSpPr>
        <p:spPr bwMode="auto">
          <a:xfrm>
            <a:off x="416658" y="947688"/>
            <a:ext cx="2253500" cy="1546086"/>
          </a:xfrm>
          <a:prstGeom prst="cloudCallout">
            <a:avLst>
              <a:gd name="adj1" fmla="val 67726"/>
              <a:gd name="adj2" fmla="val 66905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Andere Datenbank Formate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2806158"/>
            <a:ext cx="2768564" cy="1152135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 bwMode="auto">
          <a:xfrm>
            <a:off x="3142833" y="947687"/>
            <a:ext cx="2253500" cy="1077575"/>
          </a:xfrm>
          <a:prstGeom prst="cloudCallout">
            <a:avLst>
              <a:gd name="adj1" fmla="val 3600"/>
              <a:gd name="adj2" fmla="val 9959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Tabellen-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erstellung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Wolkenförmige Legende 5"/>
          <p:cNvSpPr/>
          <p:nvPr/>
        </p:nvSpPr>
        <p:spPr bwMode="auto">
          <a:xfrm>
            <a:off x="5993039" y="947688"/>
            <a:ext cx="2832553" cy="1077575"/>
          </a:xfrm>
          <a:prstGeom prst="cloudCallout">
            <a:avLst>
              <a:gd name="adj1" fmla="val -55832"/>
              <a:gd name="adj2" fmla="val 83666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Unabhängiges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auto</a:t>
            </a: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increment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Wolkenförmige Legende 6"/>
          <p:cNvSpPr/>
          <p:nvPr/>
        </p:nvSpPr>
        <p:spPr bwMode="auto">
          <a:xfrm>
            <a:off x="348622" y="2896231"/>
            <a:ext cx="2253500" cy="1077575"/>
          </a:xfrm>
          <a:prstGeom prst="cloudCallout">
            <a:avLst>
              <a:gd name="adj1" fmla="val 72074"/>
              <a:gd name="adj2" fmla="val -18641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Radio Buttons</a:t>
            </a:r>
          </a:p>
        </p:txBody>
      </p:sp>
      <p:sp>
        <p:nvSpPr>
          <p:cNvPr id="8" name="Wolkenförmige Legende 7"/>
          <p:cNvSpPr/>
          <p:nvPr/>
        </p:nvSpPr>
        <p:spPr bwMode="auto">
          <a:xfrm>
            <a:off x="936890" y="4616174"/>
            <a:ext cx="2253500" cy="1077575"/>
          </a:xfrm>
          <a:prstGeom prst="cloudCallout">
            <a:avLst>
              <a:gd name="adj1" fmla="val 49250"/>
              <a:gd name="adj2" fmla="val -85177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Eingabe-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format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Wolkenförmige Legende 8"/>
          <p:cNvSpPr/>
          <p:nvPr/>
        </p:nvSpPr>
        <p:spPr bwMode="auto">
          <a:xfrm>
            <a:off x="3400364" y="4616174"/>
            <a:ext cx="2714685" cy="1077575"/>
          </a:xfrm>
          <a:prstGeom prst="cloudCallout">
            <a:avLst>
              <a:gd name="adj1" fmla="val 184"/>
              <a:gd name="adj2" fmla="val -91790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Freie Tabellen- </a:t>
            </a: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verknüpfung</a:t>
            </a:r>
            <a:endParaRPr kumimoji="0" lang="de-AT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Wolkenförmige Legende 9"/>
          <p:cNvSpPr/>
          <p:nvPr/>
        </p:nvSpPr>
        <p:spPr bwMode="auto">
          <a:xfrm>
            <a:off x="6282564" y="3973806"/>
            <a:ext cx="2469549" cy="1077575"/>
          </a:xfrm>
          <a:prstGeom prst="cloudCallout">
            <a:avLst>
              <a:gd name="adj1" fmla="val -58406"/>
              <a:gd name="adj2" fmla="val -71815"/>
            </a:avLst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PopUp</a:t>
            </a: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Anleitungen</a:t>
            </a:r>
          </a:p>
        </p:txBody>
      </p:sp>
      <p:sp>
        <p:nvSpPr>
          <p:cNvPr id="11" name="Wolkenförmige Legende 10"/>
          <p:cNvSpPr/>
          <p:nvPr/>
        </p:nvSpPr>
        <p:spPr bwMode="auto">
          <a:xfrm>
            <a:off x="6565386" y="2509287"/>
            <a:ext cx="2253500" cy="609064"/>
          </a:xfrm>
          <a:prstGeom prst="cloudCallout">
            <a:avLst>
              <a:gd name="adj1" fmla="val -72844"/>
              <a:gd name="adj2" fmla="val 1425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Autowerte</a:t>
            </a:r>
          </a:p>
        </p:txBody>
      </p:sp>
      <p:sp>
        <p:nvSpPr>
          <p:cNvPr id="14" name="Rectangle 25"/>
          <p:cNvSpPr txBox="1">
            <a:spLocks noChangeArrowheads="1"/>
          </p:cNvSpPr>
          <p:nvPr/>
        </p:nvSpPr>
        <p:spPr bwMode="auto">
          <a:xfrm>
            <a:off x="803275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folHlink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folHlink"/>
                </a:solidFill>
                <a:latin typeface="Verdana" pitchFamily="34" charset="0"/>
              </a:defRPr>
            </a:lvl9pPr>
          </a:lstStyle>
          <a:p>
            <a:r>
              <a:rPr lang="de-DE" altLang="de-DE" kern="0" dirty="0"/>
              <a:t>Was die Zukunft </a:t>
            </a:r>
            <a:r>
              <a:rPr lang="de-DE" altLang="de-DE" kern="0"/>
              <a:t>bringen könnte</a:t>
            </a:r>
            <a:endParaRPr lang="de-AT" altLang="de-DE" kern="0" dirty="0"/>
          </a:p>
        </p:txBody>
      </p:sp>
    </p:spTree>
    <p:extLst>
      <p:ext uri="{BB962C8B-B14F-4D97-AF65-F5344CB8AC3E}">
        <p14:creationId xmlns:p14="http://schemas.microsoft.com/office/powerpoint/2010/main" val="51351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0201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6154747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884363" y="2898775"/>
            <a:ext cx="15605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0" tIns="47890" rIns="95780" bIns="47890"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de-AT" altLang="de-DE">
              <a:solidFill>
                <a:schemeClr val="folHlink"/>
              </a:solidFill>
            </a:endParaRPr>
          </a:p>
        </p:txBody>
      </p:sp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806450" y="330200"/>
            <a:ext cx="7931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de-DE" sz="2000" dirty="0">
                <a:solidFill>
                  <a:schemeClr val="folHlink"/>
                </a:solidFill>
              </a:rPr>
              <a:t>Links - Kontakt</a:t>
            </a:r>
          </a:p>
        </p:txBody>
      </p:sp>
      <p:grpSp>
        <p:nvGrpSpPr>
          <p:cNvPr id="41988" name="Group 16"/>
          <p:cNvGrpSpPr>
            <a:grpSpLocks/>
          </p:cNvGrpSpPr>
          <p:nvPr/>
        </p:nvGrpSpPr>
        <p:grpSpPr bwMode="auto">
          <a:xfrm>
            <a:off x="2664619" y="3929457"/>
            <a:ext cx="3495675" cy="1998662"/>
            <a:chOff x="2967" y="697"/>
            <a:chExt cx="2202" cy="1259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2967" y="697"/>
              <a:ext cx="2202" cy="125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de-AT" altLang="de-DE" dirty="0"/>
            </a:p>
          </p:txBody>
        </p:sp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3129" y="969"/>
              <a:ext cx="19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57263">
                <a:spcBef>
                  <a:spcPct val="20000"/>
                </a:spcBef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 defTabSz="957263">
                <a:spcBef>
                  <a:spcPct val="20000"/>
                </a:spcBef>
                <a:buFont typeface="Wingdings" panose="05000000000000000000" pitchFamily="2" charset="2"/>
                <a:buChar char="§"/>
                <a:defRPr sz="16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 defTabSz="957263">
                <a:spcBef>
                  <a:spcPct val="20000"/>
                </a:spcBef>
                <a:buChar char="•"/>
                <a:defRPr sz="14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 defTabSz="957263">
                <a:spcBef>
                  <a:spcPct val="20000"/>
                </a:spcBef>
                <a:buChar char="–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 defTabSz="957263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defTabSz="9572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AT" altLang="de-DE" sz="1200" dirty="0">
                  <a:solidFill>
                    <a:srgbClr val="36398F"/>
                  </a:solidFill>
                </a:rPr>
                <a:t>Alexander Hitzinger</a:t>
              </a:r>
              <a:endParaRPr lang="de-AT" altLang="de-DE" sz="12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endParaRPr lang="de-AT" altLang="de-DE" sz="1000" b="0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</a:pPr>
              <a:endParaRPr lang="de-DE" altLang="de-DE" sz="800" b="0" dirty="0">
                <a:solidFill>
                  <a:srgbClr val="36398F"/>
                </a:solidFill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Mobil: 0660/2 766 788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de-DE" altLang="de-DE" sz="800" b="0" dirty="0">
                  <a:solidFill>
                    <a:srgbClr val="36398F"/>
                  </a:solidFill>
                </a:rPr>
                <a:t>E-Mail: a.hitzinger@gmail.com</a:t>
              </a:r>
              <a:endParaRPr lang="de-AT" altLang="de-DE" sz="800" b="0" dirty="0">
                <a:solidFill>
                  <a:srgbClr val="36398F"/>
                </a:solidFill>
              </a:endParaRPr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232" y="3943683"/>
            <a:ext cx="516382" cy="33963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60039" y="1103292"/>
            <a:ext cx="82012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FormGen</a:t>
            </a:r>
            <a:r>
              <a:rPr lang="de-DE" sz="1800" dirty="0"/>
              <a:t> - 	</a:t>
            </a:r>
            <a:r>
              <a:rPr lang="de-DE" sz="1800" b="0" dirty="0">
                <a:hlinkClick r:id="rId4"/>
              </a:rPr>
              <a:t>github.com/mrmorden74/</a:t>
            </a:r>
            <a:r>
              <a:rPr lang="de-DE" sz="1800" b="0" dirty="0" err="1">
                <a:hlinkClick r:id="rId4"/>
              </a:rPr>
              <a:t>formgen.git</a:t>
            </a:r>
            <a:endParaRPr lang="de-DE" sz="18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FatFree</a:t>
            </a:r>
            <a:r>
              <a:rPr lang="de-DE" sz="1800" dirty="0"/>
              <a:t> – 	</a:t>
            </a:r>
            <a:r>
              <a:rPr lang="de-DE" sz="1800" b="0" dirty="0">
                <a:hlinkClick r:id="rId5"/>
              </a:rPr>
              <a:t>fatfreeframework.com</a:t>
            </a:r>
            <a:endParaRPr lang="de-DE" sz="18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Bootstrap -	</a:t>
            </a:r>
            <a:r>
              <a:rPr lang="de-DE" sz="1800" b="0" dirty="0">
                <a:hlinkClick r:id="rId6"/>
              </a:rPr>
              <a:t>getbootstrap.com</a:t>
            </a:r>
            <a:endParaRPr lang="de-DE" sz="18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 err="1"/>
              <a:t>Cryptor</a:t>
            </a:r>
            <a:r>
              <a:rPr lang="de-DE" sz="1800" dirty="0"/>
              <a:t> - 	</a:t>
            </a:r>
            <a:r>
              <a:rPr lang="de-DE" sz="1800" b="0" dirty="0">
                <a:hlinkClick r:id="rId7"/>
              </a:rPr>
              <a:t>chirp.com.au</a:t>
            </a:r>
            <a:endParaRPr lang="de-DE" sz="1800" b="0" dirty="0"/>
          </a:p>
          <a:p>
            <a:endParaRPr lang="de-AT" dirty="0"/>
          </a:p>
        </p:txBody>
      </p:sp>
      <p:pic>
        <p:nvPicPr>
          <p:cNvPr id="1026" name="Picture 2" descr="https://ci6.googleusercontent.com/proxy/jNJ2ZcC4bmVeq0QFVoeyvAqSo4GISBNOqqXgUZok9CsPaIOrtfDOU5s1qhuKTfkzqY4qbGV0HjpNnDufN1aKJwwTKnLQUwx8ojMyrpMOg7iA=s0-d-e1-ft#http://www.incite.at/ausbildung/upload/bilder/CBT_klei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94" y="5225072"/>
            <a:ext cx="724950" cy="16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Idee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Immer wieder …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müssen Formulare erstellt,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Datenvalidierung eingerichtet und </a:t>
            </a:r>
            <a:endParaRPr lang="de-AT" altLang="de-DE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dazu gehörigen Datenbankschnittstellen, wie …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die Datenbankverbindung,</a:t>
            </a:r>
          </a:p>
          <a:p>
            <a:pPr lvl="2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SQL INSERT, SELECT, UPDATE und DELETE kurz CRUDs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	programmiert werden.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Obwohl dies Standardfunktionen sind,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nehmen diese Funktionen immer wieder viel Zeit in Anspruch.</a:t>
            </a:r>
            <a:br>
              <a:rPr lang="de-AT" altLang="de-DE" b="0" dirty="0">
                <a:solidFill>
                  <a:schemeClr val="tx1"/>
                </a:solidFill>
              </a:rPr>
            </a:br>
            <a:endParaRPr lang="de-AT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Sind wir nicht zu Höherem berufen,</a:t>
            </a:r>
            <a:r>
              <a:rPr lang="de-AT" altLang="de-DE" sz="1800" b="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als immer wieder das Gleiche zu machen?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Also los, lassen wir …</a:t>
            </a:r>
          </a:p>
          <a:p>
            <a:pPr>
              <a:buClr>
                <a:srgbClr val="003399"/>
              </a:buClr>
            </a:pP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Ziel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AT" altLang="de-DE" sz="1800" b="0" u="sng" dirty="0">
                <a:solidFill>
                  <a:schemeClr val="tx1"/>
                </a:solidFill>
              </a:rPr>
              <a:t>Lassen wir …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u="sng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</a:pPr>
            <a:r>
              <a:rPr lang="de-AT" altLang="de-DE" b="0" dirty="0">
                <a:solidFill>
                  <a:schemeClr val="tx1"/>
                </a:solidFill>
              </a:rPr>
              <a:t>	</a:t>
            </a:r>
            <a:r>
              <a:rPr lang="de-DE" altLang="de-DE" b="0" dirty="0">
                <a:solidFill>
                  <a:schemeClr val="tx1"/>
                </a:solidFill>
              </a:rPr>
              <a:t>wir uns die Formulare automatisch erzeugen und</a:t>
            </a:r>
          </a:p>
          <a:p>
            <a:pPr lvl="1"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  	Anpassungen von Personen ohne Programmierkenntnissen abnehmen.</a:t>
            </a:r>
            <a:br>
              <a:rPr lang="de-DE" altLang="de-DE" b="0" dirty="0">
                <a:solidFill>
                  <a:schemeClr val="tx1"/>
                </a:solidFill>
              </a:rPr>
            </a:b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Widmen wir uns wieder</a:t>
            </a: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					dem eigentlichen Programmieren!</a:t>
            </a: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56939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8762447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/>
              <a:t>Grundstruktur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914400" y="3100614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ür datenbank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13114"/>
            <a:ext cx="18859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Formular symb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18" y="3663837"/>
            <a:ext cx="2285546" cy="228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3" y="2806158"/>
            <a:ext cx="2768564" cy="1152135"/>
          </a:xfrm>
          <a:prstGeom prst="rect">
            <a:avLst/>
          </a:prstGeom>
        </p:spPr>
      </p:pic>
      <p:cxnSp>
        <p:nvCxnSpPr>
          <p:cNvPr id="4" name="Gewinkelter Verbinder 3"/>
          <p:cNvCxnSpPr/>
          <p:nvPr/>
        </p:nvCxnSpPr>
        <p:spPr bwMode="auto">
          <a:xfrm>
            <a:off x="6081711" y="3287068"/>
            <a:ext cx="562919" cy="472655"/>
          </a:xfrm>
          <a:prstGeom prst="bentConnector3">
            <a:avLst>
              <a:gd name="adj1" fmla="val 45649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/>
          <p:nvPr/>
        </p:nvCxnSpPr>
        <p:spPr bwMode="auto">
          <a:xfrm>
            <a:off x="2505075" y="2488730"/>
            <a:ext cx="562919" cy="472655"/>
          </a:xfrm>
          <a:prstGeom prst="bentConnector3">
            <a:avLst>
              <a:gd name="adj1" fmla="val 45649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211161" y="770257"/>
            <a:ext cx="2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1. Datenbank auslesen</a:t>
            </a:r>
            <a:endParaRPr lang="de-AT" dirty="0"/>
          </a:p>
        </p:txBody>
      </p:sp>
      <p:sp>
        <p:nvSpPr>
          <p:cNvPr id="16" name="Textfeld 15"/>
          <p:cNvSpPr txBox="1"/>
          <p:nvPr/>
        </p:nvSpPr>
        <p:spPr>
          <a:xfrm>
            <a:off x="4661684" y="5041967"/>
            <a:ext cx="2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2. Formular erzeugen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19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Programmteile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096963"/>
            <a:ext cx="8229600" cy="5311775"/>
          </a:xfrm>
        </p:spPr>
        <p:txBody>
          <a:bodyPr/>
          <a:lstStyle/>
          <a:p>
            <a:pPr defTabSz="712788">
              <a:lnSpc>
                <a:spcPct val="90000"/>
              </a:lnSpc>
            </a:pPr>
            <a:r>
              <a:rPr lang="de-DE" altLang="de-DE" sz="1400" dirty="0">
                <a:solidFill>
                  <a:srgbClr val="4D4D4D"/>
                </a:solidFill>
              </a:rPr>
              <a:t>	</a:t>
            </a:r>
          </a:p>
        </p:txBody>
      </p:sp>
      <p:sp>
        <p:nvSpPr>
          <p:cNvPr id="414724" name="Rectangle 4"/>
          <p:cNvSpPr>
            <a:spLocks noChangeArrowheads="1"/>
          </p:cNvSpPr>
          <p:nvPr/>
        </p:nvSpPr>
        <p:spPr bwMode="auto">
          <a:xfrm>
            <a:off x="450850" y="981314"/>
            <a:ext cx="8229600" cy="503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tabLst>
                <a:tab pos="182563" algn="l"/>
                <a:tab pos="36195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485775" indent="-30480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2563" algn="l"/>
                <a:tab pos="361950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314450" indent="-266700">
              <a:spcBef>
                <a:spcPct val="20000"/>
              </a:spcBef>
              <a:buChar char="•"/>
              <a:tabLst>
                <a:tab pos="182563" algn="l"/>
                <a:tab pos="361950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2563" algn="l"/>
                <a:tab pos="36195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DE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AT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Konfiguration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AT" altLang="de-DE" sz="1800" b="0" dirty="0">
                <a:solidFill>
                  <a:schemeClr val="tx1"/>
                </a:solidFill>
              </a:rPr>
              <a:t>Datenbank auslesen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AT" altLang="de-DE" sz="1800" b="0" dirty="0">
                <a:solidFill>
                  <a:schemeClr val="tx1"/>
                </a:solidFill>
              </a:rPr>
              <a:t>Formularkonfiguration definieren</a:t>
            </a: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AT" altLang="de-DE" sz="180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r>
              <a:rPr lang="de-AT" altLang="de-DE" sz="1800" dirty="0">
                <a:solidFill>
                  <a:schemeClr val="tx1"/>
                </a:solidFill>
              </a:rPr>
              <a:t>Rendering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DE" altLang="de-DE" sz="1800" b="0" dirty="0">
                <a:solidFill>
                  <a:schemeClr val="tx1"/>
                </a:solidFill>
              </a:rPr>
              <a:t>Konfiguration auslesen</a:t>
            </a:r>
          </a:p>
          <a:p>
            <a:pPr lvl="1">
              <a:buClr>
                <a:srgbClr val="003399"/>
              </a:buClr>
              <a:buFontTx/>
              <a:buAutoNum type="arabicPeriod"/>
            </a:pPr>
            <a:r>
              <a:rPr lang="de-DE" altLang="de-DE" sz="1800" b="0" dirty="0">
                <a:solidFill>
                  <a:schemeClr val="tx1"/>
                </a:solidFill>
              </a:rPr>
              <a:t>CRUD generieren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Tx/>
              <a:buAutoNum type="arabicPeriod"/>
            </a:pPr>
            <a:endParaRPr lang="de-DE" altLang="de-DE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  <a:r>
              <a:rPr lang="de-AT" altLang="de-DE" dirty="0"/>
              <a:t> 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450850" y="749300"/>
            <a:ext cx="822960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tabLst>
                <a:tab pos="361950" algn="l"/>
                <a:tab pos="630238" algn="l"/>
                <a:tab pos="8032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361950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361950" algn="l"/>
                <a:tab pos="630238" algn="l"/>
                <a:tab pos="803275" algn="l"/>
              </a:tabLst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630238">
              <a:spcBef>
                <a:spcPct val="20000"/>
              </a:spcBef>
              <a:buChar char="•"/>
              <a:tabLst>
                <a:tab pos="361950" algn="l"/>
                <a:tab pos="630238" algn="l"/>
                <a:tab pos="803275" algn="l"/>
              </a:tabLst>
              <a:defRPr sz="14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95450" indent="-228600">
              <a:spcBef>
                <a:spcPct val="20000"/>
              </a:spcBef>
              <a:buChar char="–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114550" indent="-228600">
              <a:spcBef>
                <a:spcPct val="20000"/>
              </a:spcBef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630238" algn="l"/>
                <a:tab pos="803275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60000"/>
              </a:lnSpc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	</a:t>
            </a:r>
            <a:r>
              <a:rPr lang="de-DE" sz="1800" b="0" dirty="0">
                <a:solidFill>
                  <a:schemeClr val="tx1"/>
                </a:solidFill>
              </a:rPr>
              <a:t>Projektdaten</a:t>
            </a:r>
            <a:r>
              <a:rPr lang="de-DE" sz="1800" b="0" dirty="0"/>
              <a:t> kopieren z.B. </a:t>
            </a:r>
            <a:r>
              <a:rPr lang="de-DE" sz="1800" b="0" dirty="0" err="1"/>
              <a:t>Github</a:t>
            </a:r>
            <a:r>
              <a:rPr lang="de-DE" sz="1800" b="0" dirty="0"/>
              <a:t> – </a:t>
            </a:r>
            <a:r>
              <a:rPr lang="de-DE" sz="1800" b="0" dirty="0" err="1"/>
              <a:t>Fork</a:t>
            </a:r>
            <a:endParaRPr lang="de-DE" sz="1800" b="0" dirty="0"/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 	</a:t>
            </a:r>
            <a:r>
              <a:rPr lang="de-DE" sz="1800" b="0" dirty="0"/>
              <a:t>Im Root am Webserver speichern oder</a:t>
            </a:r>
            <a:br>
              <a:rPr lang="de-AT" sz="1800" b="0" dirty="0"/>
            </a:br>
            <a:r>
              <a:rPr lang="de-AT" sz="1800" b="0" dirty="0"/>
              <a:t>		einen virtuellen Host einrichten.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endParaRPr lang="de-AT" altLang="de-DE" sz="1800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§"/>
            </a:pPr>
            <a:r>
              <a:rPr lang="de-AT" altLang="de-DE" sz="1800" b="0" dirty="0">
                <a:solidFill>
                  <a:schemeClr val="tx1"/>
                </a:solidFill>
              </a:rPr>
              <a:t> 	</a:t>
            </a:r>
            <a:r>
              <a:rPr lang="de-DE" sz="1800" b="0" dirty="0"/>
              <a:t>Projekt im Browser öffnen und </a:t>
            </a:r>
            <a:br>
              <a:rPr lang="de-DE" sz="1800" b="0" dirty="0"/>
            </a:br>
            <a:r>
              <a:rPr lang="de-DE" sz="1800" b="0" dirty="0"/>
              <a:t>		Zugangsdaten und Benutzerdaten konfigurieren.</a:t>
            </a:r>
            <a:endParaRPr lang="de-AT" altLang="de-DE" sz="1800" b="0" dirty="0">
              <a:solidFill>
                <a:schemeClr val="tx1"/>
              </a:solidFill>
            </a:endParaRPr>
          </a:p>
          <a:p>
            <a:pPr lvl="1">
              <a:buClr>
                <a:srgbClr val="003399"/>
              </a:buClr>
              <a:buNone/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>
              <a:buClr>
                <a:srgbClr val="003399"/>
              </a:buClr>
            </a:pPr>
            <a:endParaRPr lang="de-DE" altLang="de-DE" b="0" dirty="0">
              <a:solidFill>
                <a:schemeClr val="tx1"/>
              </a:solidFill>
            </a:endParaRPr>
          </a:p>
          <a:p>
            <a:pPr algn="ctr">
              <a:buClr>
                <a:srgbClr val="003399"/>
              </a:buClr>
            </a:pPr>
            <a:r>
              <a:rPr lang="de-DE" dirty="0">
                <a:solidFill>
                  <a:schemeClr val="accent6"/>
                </a:solidFill>
              </a:rPr>
              <a:t>„Denn Rest kann jemand Anderer machen!“ </a:t>
            </a:r>
            <a:r>
              <a:rPr lang="de-DE" altLang="de-DE" b="0" dirty="0">
                <a:solidFill>
                  <a:schemeClr val="tx1"/>
                </a:solidFill>
              </a:rPr>
              <a:t>	</a:t>
            </a:r>
            <a:endParaRPr lang="de-AT" alt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89362"/>
              </p:ext>
            </p:extLst>
          </p:nvPr>
        </p:nvGraphicFramePr>
        <p:xfrm>
          <a:off x="468313" y="1220788"/>
          <a:ext cx="8229600" cy="2726532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de-AT" alt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Überblick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de-AT" alt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Kurzeinführung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Entstehung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Im Einzelnen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Weiter Funktionen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4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AT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</a:rPr>
                        <a:t>Links und Kontaktdaten</a:t>
                      </a:r>
                    </a:p>
                  </a:txBody>
                  <a:tcPr marL="90000" marR="90000" marT="90020" marB="90020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87" name="Rectangle 25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de-DE" altLang="de-DE" dirty="0"/>
              <a:t>Inhaltsübersicht</a:t>
            </a:r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9930185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vorlage_BERND_MS_05">
  <a:themeElements>
    <a:clrScheme name="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orlage_BERND_MS_05">
  <a:themeElements>
    <a:clrScheme name="1_vorlage_BERND_MS_05 14">
      <a:dk1>
        <a:srgbClr val="000000"/>
      </a:dk1>
      <a:lt1>
        <a:srgbClr val="FFFFFF"/>
      </a:lt1>
      <a:dk2>
        <a:srgbClr val="A6D514"/>
      </a:dk2>
      <a:lt2>
        <a:srgbClr val="FF0033"/>
      </a:lt2>
      <a:accent1>
        <a:srgbClr val="FF9933"/>
      </a:accent1>
      <a:accent2>
        <a:srgbClr val="009933"/>
      </a:accent2>
      <a:accent3>
        <a:srgbClr val="FFFFFF"/>
      </a:accent3>
      <a:accent4>
        <a:srgbClr val="000000"/>
      </a:accent4>
      <a:accent5>
        <a:srgbClr val="FFCAAD"/>
      </a:accent5>
      <a:accent6>
        <a:srgbClr val="008A2D"/>
      </a:accent6>
      <a:hlink>
        <a:srgbClr val="333333"/>
      </a:hlink>
      <a:folHlink>
        <a:srgbClr val="666666"/>
      </a:folHlink>
    </a:clrScheme>
    <a:fontScheme name="1_vorlage_BERND_MS_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vorlage_BERND_MS_05 1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vorlage_BERND_MS_05 13">
        <a:dk1>
          <a:srgbClr val="CCCCCC"/>
        </a:dk1>
        <a:lt1>
          <a:srgbClr val="FFFFFF"/>
        </a:lt1>
        <a:dk2>
          <a:srgbClr val="666666"/>
        </a:dk2>
        <a:lt2>
          <a:srgbClr val="999999"/>
        </a:lt2>
        <a:accent1>
          <a:srgbClr val="FFFF33"/>
        </a:accent1>
        <a:accent2>
          <a:srgbClr val="FF9933"/>
        </a:accent2>
        <a:accent3>
          <a:srgbClr val="FFFFFF"/>
        </a:accent3>
        <a:accent4>
          <a:srgbClr val="AEAEAE"/>
        </a:accent4>
        <a:accent5>
          <a:srgbClr val="FFFFAD"/>
        </a:accent5>
        <a:accent6>
          <a:srgbClr val="E78A2D"/>
        </a:accent6>
        <a:hlink>
          <a:srgbClr val="FF003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_BERND_MS_05 14">
        <a:dk1>
          <a:srgbClr val="000000"/>
        </a:dk1>
        <a:lt1>
          <a:srgbClr val="FFFFFF"/>
        </a:lt1>
        <a:dk2>
          <a:srgbClr val="A6D514"/>
        </a:dk2>
        <a:lt2>
          <a:srgbClr val="FF0033"/>
        </a:lt2>
        <a:accent1>
          <a:srgbClr val="FF9933"/>
        </a:accent1>
        <a:accent2>
          <a:srgbClr val="00993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008A2D"/>
        </a:accent6>
        <a:hlink>
          <a:srgbClr val="333333"/>
        </a:hlink>
        <a:folHlink>
          <a:srgbClr val="66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Bildschirmpräsentation (4:3)</PresentationFormat>
  <Paragraphs>342</Paragraphs>
  <Slides>28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 New Roman</vt:lpstr>
      <vt:lpstr>Verdana</vt:lpstr>
      <vt:lpstr>Wingdings</vt:lpstr>
      <vt:lpstr>vorlage_BERND_MS_05</vt:lpstr>
      <vt:lpstr>1_vorlage_BERND_MS_05</vt:lpstr>
      <vt:lpstr>Der Formulargenerator CRUD programmieren war gestern am 03.02.2017  Alexander Hitzinger</vt:lpstr>
      <vt:lpstr>Inhaltsübersicht</vt:lpstr>
      <vt:lpstr>Idee</vt:lpstr>
      <vt:lpstr>Ziel </vt:lpstr>
      <vt:lpstr>Inhaltsübersicht</vt:lpstr>
      <vt:lpstr>Grundstruktur</vt:lpstr>
      <vt:lpstr>Programmteile</vt:lpstr>
      <vt:lpstr>Voraussetzungen </vt:lpstr>
      <vt:lpstr>Inhaltsübersicht</vt:lpstr>
      <vt:lpstr>Kern der Geschichte</vt:lpstr>
      <vt:lpstr>Hürden oder waren es Berge</vt:lpstr>
      <vt:lpstr>Inhaltsübersicht</vt:lpstr>
      <vt:lpstr>Ersten Schritte - Initialisierung</vt:lpstr>
      <vt:lpstr>Admin Tools</vt:lpstr>
      <vt:lpstr>Admin Tools – Benutzerverwaltung</vt:lpstr>
      <vt:lpstr>Admin Tools – Daten(bank)verbindungen</vt:lpstr>
      <vt:lpstr>User Tools - Projekte</vt:lpstr>
      <vt:lpstr>User Tools – Formulare bearbeiten</vt:lpstr>
      <vt:lpstr>User Tools – Formulare bearbeiten</vt:lpstr>
      <vt:lpstr>Formulare</vt:lpstr>
      <vt:lpstr>Programmierung - Konfigurierung</vt:lpstr>
      <vt:lpstr>Programmierung - Konfigurationsdatei</vt:lpstr>
      <vt:lpstr>Programmierung - Formularrendering</vt:lpstr>
      <vt:lpstr>Sicherheit</vt:lpstr>
      <vt:lpstr>Inhaltsübersicht</vt:lpstr>
      <vt:lpstr>PowerPoint-Präsentation</vt:lpstr>
      <vt:lpstr>Inhaltsübersicht</vt:lpstr>
      <vt:lpstr>PowerPoint-Präsentation</vt:lpstr>
    </vt:vector>
  </TitlesOfParts>
  <Company>IFES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FBC - Future Border Control Kriterienkatalog zur Erhöhung der Nutzerakzeptanz der automatisierten Passkontrolle  Konsortialmeeting, am 31. 05. 2012   Christine Schuster Reinhard Raml</dc:title>
  <dc:creator>Christine Schuster</dc:creator>
  <cp:lastModifiedBy>Alexander Hitzinger</cp:lastModifiedBy>
  <cp:revision>4138</cp:revision>
  <cp:lastPrinted>2017-01-27T09:49:19Z</cp:lastPrinted>
  <dcterms:created xsi:type="dcterms:W3CDTF">2005-11-10T15:51:36Z</dcterms:created>
  <dcterms:modified xsi:type="dcterms:W3CDTF">2017-02-03T07:26:43Z</dcterms:modified>
</cp:coreProperties>
</file>