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87" r:id="rId15"/>
    <p:sldId id="269" r:id="rId16"/>
    <p:sldId id="270" r:id="rId17"/>
    <p:sldId id="271" r:id="rId18"/>
    <p:sldId id="272" r:id="rId19"/>
    <p:sldId id="283" r:id="rId20"/>
    <p:sldId id="282" r:id="rId21"/>
    <p:sldId id="284" r:id="rId22"/>
    <p:sldId id="285" r:id="rId23"/>
    <p:sldId id="288" r:id="rId24"/>
    <p:sldId id="276" r:id="rId25"/>
    <p:sldId id="289" r:id="rId26"/>
    <p:sldId id="290" r:id="rId27"/>
    <p:sldId id="277" r:id="rId28"/>
    <p:sldId id="278" r:id="rId29"/>
    <p:sldId id="279" r:id="rId30"/>
    <p:sldId id="280" r:id="rId31"/>
    <p:sldId id="281" r:id="rId32"/>
    <p:sldId id="291" r:id="rId33"/>
    <p:sldId id="292" r:id="rId34"/>
    <p:sldId id="293" r:id="rId35"/>
    <p:sldId id="294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entury Gothic" panose="020B0502020202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GgoKXegl43Itatg39HiRyRKWP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448aeb7e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4448aeb7e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448aeb7e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4448aeb7e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448aeb7e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4448aeb7e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448aeb7e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4448aeb7e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226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448aeb7e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4448aeb7e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272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448aeb7e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4448aeb7e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448aeb7e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4448aeb7e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448aeb7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4448aeb7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448aeb7e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4448aeb7e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48aeb7e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4448aeb7e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64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48aeb7e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4448aeb7e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390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48aeb7e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4448aeb7e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898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48aeb7e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4448aeb7e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804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48aeb7e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4448aeb7e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706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448aeb7e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4448aeb7e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448aeb7e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4448aeb7e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099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448aeb7e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4448aeb7e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457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448aeb7e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4448aeb7e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448aeb7e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448aeb7e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448aeb7e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448aeb7e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157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5674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148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2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448aeb7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4448aeb7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448aeb7e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4448aeb7e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2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Team 20 Presentation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6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PRESENTED BY: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YOUSSEF ALAA MOSTAFA			1180092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MOHAMED KHALED SHAMS			1180552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MOSTAFA MOHAMED SABRY		1162211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MUSTAFA KHALED ABD AL-BARR		1180126</a:t>
            </a:r>
            <a:endParaRPr dirty="0"/>
          </a:p>
        </p:txBody>
      </p:sp>
      <p:sp>
        <p:nvSpPr>
          <p:cNvPr id="103" name="Google Shape;103;p1"/>
          <p:cNvSpPr txBox="1"/>
          <p:nvPr/>
        </p:nvSpPr>
        <p:spPr>
          <a:xfrm>
            <a:off x="10476787" y="1214898"/>
            <a:ext cx="1752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Cairo University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-219180" y="1214898"/>
            <a:ext cx="3572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Hours System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 descr="Cairo Universit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02424" y="77825"/>
            <a:ext cx="877352" cy="113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 descr="A picture containing text, clipart, soup, dish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-105" t="-105" r="-104" b="-104"/>
          <a:stretch/>
        </p:blipFill>
        <p:spPr>
          <a:xfrm>
            <a:off x="1029441" y="77825"/>
            <a:ext cx="1074738" cy="107473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448aeb7e3_0_3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16.6% Cancellation Invoices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percentage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4" name="Google Shape;194;g24448aeb7e3_0_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Number of Cancellations by Country</a:t>
            </a:r>
            <a:endParaRPr/>
          </a:p>
        </p:txBody>
      </p:sp>
      <p:pic>
        <p:nvPicPr>
          <p:cNvPr id="195" name="Google Shape;195;g24448aeb7e3_0_39"/>
          <p:cNvPicPr preferRelativeResize="0"/>
          <p:nvPr/>
        </p:nvPicPr>
        <p:blipFill rotWithShape="1">
          <a:blip r:embed="rId3">
            <a:alphaModFix/>
          </a:blip>
          <a:srcRect b="3836"/>
          <a:stretch/>
        </p:blipFill>
        <p:spPr>
          <a:xfrm>
            <a:off x="4153950" y="1845724"/>
            <a:ext cx="7917751" cy="43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448aeb7e3_0_4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1" name="Google Shape;201;g24448aeb7e3_0_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Cancellation Percentage by Country</a:t>
            </a:r>
            <a:endParaRPr/>
          </a:p>
        </p:txBody>
      </p:sp>
      <p:pic>
        <p:nvPicPr>
          <p:cNvPr id="202" name="Google Shape;202;g24448aeb7e3_0_49"/>
          <p:cNvPicPr preferRelativeResize="0"/>
          <p:nvPr/>
        </p:nvPicPr>
        <p:blipFill rotWithShape="1">
          <a:blip r:embed="rId3">
            <a:alphaModFix/>
          </a:blip>
          <a:srcRect t="-4469" b="3347"/>
          <a:stretch/>
        </p:blipFill>
        <p:spPr>
          <a:xfrm>
            <a:off x="3203350" y="1845725"/>
            <a:ext cx="8844301" cy="43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448aeb7e3_0_5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8" name="Google Shape;208;g24448aeb7e3_0_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Distribution of Order Prices in EUR</a:t>
            </a:r>
            <a:endParaRPr/>
          </a:p>
        </p:txBody>
      </p:sp>
      <p:pic>
        <p:nvPicPr>
          <p:cNvPr id="209" name="Google Shape;209;g24448aeb7e3_0_56"/>
          <p:cNvPicPr preferRelativeResize="0"/>
          <p:nvPr/>
        </p:nvPicPr>
        <p:blipFill rotWithShape="1">
          <a:blip r:embed="rId3">
            <a:alphaModFix/>
          </a:blip>
          <a:srcRect t="6349"/>
          <a:stretch/>
        </p:blipFill>
        <p:spPr>
          <a:xfrm>
            <a:off x="2111763" y="1845725"/>
            <a:ext cx="7968462" cy="43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448aeb7e3_0_5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8" name="Google Shape;208;g24448aeb7e3_0_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Distribution of Order Prices in EUR</a:t>
            </a:r>
            <a:endParaRPr/>
          </a:p>
        </p:txBody>
      </p:sp>
      <p:pic>
        <p:nvPicPr>
          <p:cNvPr id="209" name="Google Shape;209;g24448aeb7e3_0_56"/>
          <p:cNvPicPr preferRelativeResize="0"/>
          <p:nvPr/>
        </p:nvPicPr>
        <p:blipFill rotWithShape="1">
          <a:blip r:embed="rId3">
            <a:alphaModFix/>
          </a:blip>
          <a:srcRect t="6349"/>
          <a:stretch/>
        </p:blipFill>
        <p:spPr>
          <a:xfrm>
            <a:off x="2111763" y="1845725"/>
            <a:ext cx="7968462" cy="435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84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448aeb7e3_0_5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08" name="Google Shape;208;g24448aeb7e3_0_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Market Basket Analysis</a:t>
            </a:r>
            <a:endParaRPr dirty="0"/>
          </a:p>
        </p:txBody>
      </p:sp>
      <p:pic>
        <p:nvPicPr>
          <p:cNvPr id="2" name="Google Shape;126;p4">
            <a:extLst>
              <a:ext uri="{FF2B5EF4-FFF2-40B4-BE49-F238E27FC236}">
                <a16:creationId xmlns:a16="http://schemas.microsoft.com/office/drawing/2014/main" id="{C12ACF7F-1B34-444E-EC28-898A3344F2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021" y="1911847"/>
            <a:ext cx="6898917" cy="3034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43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448aeb7e3_0_6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22" name="Google Shape;222;g24448aeb7e3_0_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Association Rules for all countries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76794-65D5-6F99-C725-9A5A6F31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73" y="1737403"/>
            <a:ext cx="7274189" cy="4129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448aeb7e3_0_7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29" name="Google Shape;229;g24448aeb7e3_0_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Association Rules </a:t>
            </a:r>
            <a:endParaRPr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for all countries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0AEF7-F4DD-796E-4E7B-D61F88AB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69" y="425492"/>
            <a:ext cx="5886040" cy="60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448aeb7e3_0_8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36" name="Google Shape;236;g24448aeb7e3_0_8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Association Rules 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for all countries</a:t>
            </a:r>
            <a:endParaRPr/>
          </a:p>
        </p:txBody>
      </p:sp>
      <p:pic>
        <p:nvPicPr>
          <p:cNvPr id="237" name="Google Shape;237;g24448aeb7e3_0_83"/>
          <p:cNvPicPr preferRelativeResize="0"/>
          <p:nvPr/>
        </p:nvPicPr>
        <p:blipFill rotWithShape="1">
          <a:blip r:embed="rId3">
            <a:alphaModFix/>
          </a:blip>
          <a:srcRect r="48522" b="49228"/>
          <a:stretch/>
        </p:blipFill>
        <p:spPr>
          <a:xfrm>
            <a:off x="1193525" y="2116400"/>
            <a:ext cx="5252875" cy="34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4448aeb7e3_0_83"/>
          <p:cNvPicPr preferRelativeResize="0"/>
          <p:nvPr/>
        </p:nvPicPr>
        <p:blipFill rotWithShape="1">
          <a:blip r:embed="rId3">
            <a:alphaModFix/>
          </a:blip>
          <a:srcRect l="52107" b="50748"/>
          <a:stretch/>
        </p:blipFill>
        <p:spPr>
          <a:xfrm>
            <a:off x="7762775" y="116300"/>
            <a:ext cx="4429225" cy="306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4448aeb7e3_0_83"/>
          <p:cNvPicPr preferRelativeResize="0"/>
          <p:nvPr/>
        </p:nvPicPr>
        <p:blipFill rotWithShape="1">
          <a:blip r:embed="rId3">
            <a:alphaModFix/>
          </a:blip>
          <a:srcRect t="49228" r="51155"/>
          <a:stretch/>
        </p:blipFill>
        <p:spPr>
          <a:xfrm>
            <a:off x="7690600" y="3309875"/>
            <a:ext cx="4429225" cy="309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448aeb7e3_0_9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45" name="Google Shape;245;g24448aeb7e3_0_9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Association Rules 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for all countries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44895F1-DBD9-2926-4E78-347A96C0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30" y="1737403"/>
            <a:ext cx="7027298" cy="46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448aeb7e3_0_10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52" name="Google Shape;252;g24448aeb7e3_0_10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Association Rules For UK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49AE9-64BD-39BA-AEA5-D0DDC8447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54" y="2051233"/>
            <a:ext cx="8664691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romanUcPeriod"/>
            </a:pPr>
            <a:r>
              <a:rPr lang="en-US"/>
              <a:t>Business Part</a:t>
            </a:r>
            <a:endParaRPr/>
          </a:p>
          <a:p>
            <a:pPr marL="806958" lvl="1" indent="-5143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romanUcPeriod"/>
            </a:pPr>
            <a:r>
              <a:rPr lang="en-US"/>
              <a:t>Problem Description</a:t>
            </a:r>
            <a:endParaRPr/>
          </a:p>
          <a:p>
            <a:pPr marL="806958" lvl="1" indent="-514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romanUcPeriod"/>
            </a:pPr>
            <a:r>
              <a:rPr lang="en-US"/>
              <a:t>Dataset Description</a:t>
            </a:r>
            <a:endParaRPr/>
          </a:p>
          <a:p>
            <a:pPr marL="806958" lvl="1" indent="-514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romanUcPeriod"/>
            </a:pPr>
            <a:r>
              <a:rPr lang="en-US"/>
              <a:t>Data Insights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AutoNum type="romanUcPeriod"/>
            </a:pPr>
            <a:r>
              <a:rPr lang="en-US"/>
              <a:t>Technical Part</a:t>
            </a:r>
            <a:endParaRPr/>
          </a:p>
          <a:p>
            <a:pPr marL="806958" lvl="1" indent="-5143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romanUcPeriod"/>
            </a:pPr>
            <a:r>
              <a:rPr lang="en-US"/>
              <a:t>Pipeline</a:t>
            </a:r>
            <a:endParaRPr/>
          </a:p>
          <a:p>
            <a:pPr marL="806958" lvl="1" indent="-5143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romanUcPeriod"/>
            </a:pPr>
            <a:r>
              <a:rPr lang="en-US"/>
              <a:t>Data Preprocessing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448aeb7e3_0_10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52" name="Google Shape;252;g24448aeb7e3_0_10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Association Rules For UK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9DE1C-E1B1-80B7-B933-CBBEC1D7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2005509"/>
            <a:ext cx="8839966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448aeb7e3_0_10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52" name="Google Shape;252;g24448aeb7e3_0_10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Association Rules For Ireland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9DE1C-E1B1-80B7-B933-CBBEC1D7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2005509"/>
            <a:ext cx="8839966" cy="3436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DF287-52E9-BECF-8966-AD94D7C72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689" y="1975027"/>
            <a:ext cx="8786621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4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448aeb7e3_0_10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52" name="Google Shape;252;g24448aeb7e3_0_10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Association Rules For Ireland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82AF4-E643-2F35-4397-4140798A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89" y="2165597"/>
            <a:ext cx="8786621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448aeb7e3_0_10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52" name="Google Shape;252;g24448aeb7e3_0_10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Association Rules For Ireland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82AF4-E643-2F35-4397-4140798A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89" y="2165597"/>
            <a:ext cx="8786621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448aeb7e3_0_14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73" name="Google Shape;273;g24448aeb7e3_0_1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RFM Analysis</a:t>
            </a:r>
            <a:endParaRPr/>
          </a:p>
        </p:txBody>
      </p:sp>
      <p:pic>
        <p:nvPicPr>
          <p:cNvPr id="274" name="Google Shape;274;g24448aeb7e3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050" y="1874100"/>
            <a:ext cx="5316850" cy="39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448aeb7e3_0_14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73" name="Google Shape;273;g24448aeb7e3_0_1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RFM Analysis</a:t>
            </a: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53FB07-B029-C61E-26FF-6ABC5ED1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45734"/>
            <a:ext cx="7239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4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448aeb7e3_0_14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73" name="Google Shape;273;g24448aeb7e3_0_1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RFM Analysis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B400F4-BE6F-B0E6-25FB-C403994D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72" y="2167265"/>
            <a:ext cx="7195615" cy="38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1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448aeb7e3_0_14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80" name="Google Shape;280;g24448aeb7e3_0_1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RFM Analysis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0A73D6-CDF5-2F0C-62AD-25C2FEAF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80" y="1589595"/>
            <a:ext cx="5222239" cy="453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dirty="0"/>
              <a:t>Data Preprocessing </a:t>
            </a:r>
            <a:endParaRPr dirty="0"/>
          </a:p>
        </p:txBody>
      </p:sp>
      <p:pic>
        <p:nvPicPr>
          <p:cNvPr id="287" name="Google Shape;287;p11" descr="Bar ch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18" y="1944907"/>
            <a:ext cx="2449486" cy="244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Identifying Irrelevant Columns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Problem Description 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1" y="2319688"/>
            <a:ext cx="2005424" cy="2005424"/>
          </a:xfrm>
          <a:prstGeom prst="rect">
            <a:avLst/>
          </a:prstGeom>
          <a:noFill/>
          <a:ln>
            <a:noFill/>
          </a:ln>
          <a:effectLst>
            <a:outerShdw blurRad="76200" sy="23000" kx="-120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448aeb7e3_0_17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298" name="Google Shape;298;g24448aeb7e3_0_17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800" dirty="0"/>
              <a:t>32907 Duplicate rows</a:t>
            </a:r>
            <a:endParaRPr sz="28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800" dirty="0"/>
              <a:t>243007 NA Customer values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 dirty="0"/>
              <a:t>4382 NA Description Values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 dirty="0"/>
              <a:t>16.6% Cancellation Invoices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 dirty="0"/>
              <a:t>3662 non-number Invoice Values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448aeb7e3_0_1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Outliers</a:t>
            </a:r>
            <a:endParaRPr/>
          </a:p>
        </p:txBody>
      </p:sp>
      <p:sp>
        <p:nvSpPr>
          <p:cNvPr id="304" name="Google Shape;304;g24448aeb7e3_0_17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800"/>
          </a:p>
        </p:txBody>
      </p:sp>
      <p:pic>
        <p:nvPicPr>
          <p:cNvPr id="305" name="Google Shape;305;g24448aeb7e3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25" y="1789425"/>
            <a:ext cx="10113349" cy="33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4448aeb7e3_0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363" y="5504084"/>
            <a:ext cx="41052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dirty="0"/>
              <a:t>MapReduce</a:t>
            </a:r>
            <a:endParaRPr dirty="0"/>
          </a:p>
        </p:txBody>
      </p:sp>
      <p:pic>
        <p:nvPicPr>
          <p:cNvPr id="287" name="Google Shape;287;p11" descr="Bar ch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18" y="1944907"/>
            <a:ext cx="2449486" cy="2449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582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Numerical Data Scaling</a:t>
            </a:r>
            <a:endParaRPr dirty="0"/>
          </a:p>
        </p:txBody>
      </p:sp>
      <p:sp>
        <p:nvSpPr>
          <p:cNvPr id="2" name="Google Shape;298;g24448aeb7e3_0_171">
            <a:extLst>
              <a:ext uri="{FF2B5EF4-FFF2-40B4-BE49-F238E27FC236}">
                <a16:creationId xmlns:a16="http://schemas.microsoft.com/office/drawing/2014/main" id="{888BC091-78BC-AF3D-197E-87B6E4153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800" dirty="0"/>
              <a:t>We used a Map Reduce implementation of </a:t>
            </a:r>
            <a:r>
              <a:rPr lang="en-US" sz="2800" dirty="0" err="1"/>
              <a:t>MinMaxScaler</a:t>
            </a:r>
            <a:endParaRPr lang="en-US" sz="2800" dirty="0"/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800" dirty="0"/>
          </a:p>
        </p:txBody>
      </p:sp>
      <p:pic>
        <p:nvPicPr>
          <p:cNvPr id="4" name="Picture 3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6144FD48-E165-9231-CC7D-EA285EB9A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40" y="2677804"/>
            <a:ext cx="6750920" cy="31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2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Clustering using K-means</a:t>
            </a:r>
            <a:endParaRPr dirty="0"/>
          </a:p>
        </p:txBody>
      </p:sp>
      <p:sp>
        <p:nvSpPr>
          <p:cNvPr id="2" name="Google Shape;298;g24448aeb7e3_0_171">
            <a:extLst>
              <a:ext uri="{FF2B5EF4-FFF2-40B4-BE49-F238E27FC236}">
                <a16:creationId xmlns:a16="http://schemas.microsoft.com/office/drawing/2014/main" id="{888BC091-78BC-AF3D-197E-87B6E4153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800" dirty="0"/>
              <a:t>We used a Map Reduce implementation of K-means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95620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Clustering using K-means</a:t>
            </a:r>
            <a:endParaRPr dirty="0"/>
          </a:p>
        </p:txBody>
      </p:sp>
      <p:sp>
        <p:nvSpPr>
          <p:cNvPr id="2" name="Google Shape;298;g24448aeb7e3_0_171">
            <a:extLst>
              <a:ext uri="{FF2B5EF4-FFF2-40B4-BE49-F238E27FC236}">
                <a16:creationId xmlns:a16="http://schemas.microsoft.com/office/drawing/2014/main" id="{888BC091-78BC-AF3D-197E-87B6E4153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800" dirty="0"/>
              <a:t>We used a Map Reduce implementation of K-means</a:t>
            </a:r>
            <a:endParaRPr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5AC7A-8C77-7003-E776-46DC8460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56" y="2556486"/>
            <a:ext cx="5490087" cy="373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18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Market Basket Analysis and Customer Segmentation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097280" y="1963554"/>
            <a:ext cx="8403000" cy="39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b="1">
              <a:solidFill>
                <a:srgbClr val="FF0000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b="1">
              <a:solidFill>
                <a:srgbClr val="FF0000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b="1">
              <a:solidFill>
                <a:srgbClr val="FF0000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chemeClr val="dk1"/>
                </a:solidFill>
              </a:rPr>
              <a:t>FPGrowth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b="1">
              <a:solidFill>
                <a:schemeClr val="dk1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b="1">
                <a:solidFill>
                  <a:schemeClr val="dk1"/>
                </a:solidFill>
              </a:rPr>
              <a:t> RFM Analysis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2025" y="2021472"/>
            <a:ext cx="3129450" cy="23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625" y="3305025"/>
            <a:ext cx="4470696" cy="2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Dataset Description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831" y="2091960"/>
            <a:ext cx="1773916" cy="236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Dataset Columns</a:t>
            </a: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1706600" y="2603424"/>
            <a:ext cx="8839758" cy="1651159"/>
            <a:chOff x="1755087" y="3175249"/>
            <a:chExt cx="8839758" cy="1651159"/>
          </a:xfrm>
        </p:grpSpPr>
        <p:sp>
          <p:nvSpPr>
            <p:cNvPr id="139" name="Google Shape;139;p6"/>
            <p:cNvSpPr/>
            <p:nvPr/>
          </p:nvSpPr>
          <p:spPr>
            <a:xfrm>
              <a:off x="1755087" y="3175249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812832" y="3230108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1842025" y="3259301"/>
              <a:ext cx="938400" cy="15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Invoice</a:t>
              </a:r>
              <a:endParaRPr sz="1800"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67289" y="3175249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925034" y="3230108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 txBox="1"/>
            <p:nvPr/>
          </p:nvSpPr>
          <p:spPr>
            <a:xfrm>
              <a:off x="2954227" y="3259301"/>
              <a:ext cx="938400" cy="15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StockCode</a:t>
              </a:r>
              <a:endParaRPr sz="1800"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979491" y="3175249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37236" y="3230108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4066429" y="3259301"/>
              <a:ext cx="938400" cy="15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 sz="18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091693" y="3175249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149438" y="3230108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5178631" y="3259301"/>
              <a:ext cx="938400" cy="15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Quantity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203894" y="3175249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261640" y="3230108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6290833" y="3259301"/>
              <a:ext cx="938400" cy="15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InvoiceDate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7316096" y="3175249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373842" y="3230108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7403035" y="3259301"/>
              <a:ext cx="938400" cy="15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8428298" y="3175249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8486043" y="3230108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8515236" y="3259301"/>
              <a:ext cx="938400" cy="15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ID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9540500" y="3175249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9598245" y="3230108"/>
              <a:ext cx="996600" cy="15963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0"/>
              </a:schemeClr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9627438" y="3259301"/>
              <a:ext cx="938400" cy="153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Country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3944603" y="4325112"/>
            <a:ext cx="71323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7"/>
          <p:cNvSpPr txBox="1"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Data Insights </a:t>
            </a:r>
            <a:endParaRPr/>
          </a:p>
        </p:txBody>
      </p:sp>
      <p:pic>
        <p:nvPicPr>
          <p:cNvPr id="170" name="Google Shape;170;p7" descr="Bar ch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18" y="1944907"/>
            <a:ext cx="2449486" cy="244948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448aeb7e3_0_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Number of orders per country</a:t>
            </a:r>
            <a:endParaRPr/>
          </a:p>
        </p:txBody>
      </p:sp>
      <p:sp>
        <p:nvSpPr>
          <p:cNvPr id="178" name="Google Shape;178;g24448aeb7e3_0_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79" name="Google Shape;179;g24448aeb7e3_0_19"/>
          <p:cNvPicPr preferRelativeResize="0"/>
          <p:nvPr/>
        </p:nvPicPr>
        <p:blipFill rotWithShape="1">
          <a:blip r:embed="rId3">
            <a:alphaModFix/>
          </a:blip>
          <a:srcRect t="4452"/>
          <a:stretch/>
        </p:blipFill>
        <p:spPr>
          <a:xfrm>
            <a:off x="4970375" y="1813600"/>
            <a:ext cx="7082850" cy="45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4448aeb7e3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488" y="2700075"/>
            <a:ext cx="25241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448aeb7e3_0_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86" name="Google Shape;186;g24448aeb7e3_0_27"/>
          <p:cNvPicPr preferRelativeResize="0"/>
          <p:nvPr/>
        </p:nvPicPr>
        <p:blipFill rotWithShape="1">
          <a:blip r:embed="rId3">
            <a:alphaModFix/>
          </a:blip>
          <a:srcRect t="4543"/>
          <a:stretch/>
        </p:blipFill>
        <p:spPr>
          <a:xfrm>
            <a:off x="4875200" y="1737400"/>
            <a:ext cx="7251900" cy="46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4448aeb7e3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500" y="2709588"/>
            <a:ext cx="31432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4448aeb7e3_0_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Total purchase value per country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234</Words>
  <Application>Microsoft Office PowerPoint</Application>
  <PresentationFormat>Widescreen</PresentationFormat>
  <Paragraphs>76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Noto Sans Symbols</vt:lpstr>
      <vt:lpstr>Calibri</vt:lpstr>
      <vt:lpstr>Century Gothic</vt:lpstr>
      <vt:lpstr>Retrospect</vt:lpstr>
      <vt:lpstr>Team 20 Presentation</vt:lpstr>
      <vt:lpstr>Agenda</vt:lpstr>
      <vt:lpstr>Problem Description </vt:lpstr>
      <vt:lpstr>Market Basket Analysis and Customer Segmentation</vt:lpstr>
      <vt:lpstr>Dataset Description</vt:lpstr>
      <vt:lpstr>Dataset Columns</vt:lpstr>
      <vt:lpstr>Data Insights </vt:lpstr>
      <vt:lpstr>Number of orders per country</vt:lpstr>
      <vt:lpstr>Total purchase value per country</vt:lpstr>
      <vt:lpstr>Number of Cancellations by Country</vt:lpstr>
      <vt:lpstr>Cancellation Percentage by Country</vt:lpstr>
      <vt:lpstr>Distribution of Order Prices in EUR</vt:lpstr>
      <vt:lpstr>Distribution of Order Prices in EUR</vt:lpstr>
      <vt:lpstr>Market Basket Analysis</vt:lpstr>
      <vt:lpstr>Association Rules for all countries</vt:lpstr>
      <vt:lpstr>Association Rules  for all countries</vt:lpstr>
      <vt:lpstr>Association Rules  for all countries</vt:lpstr>
      <vt:lpstr>Association Rules  for all countries</vt:lpstr>
      <vt:lpstr>Association Rules For UK</vt:lpstr>
      <vt:lpstr>Association Rules For UK</vt:lpstr>
      <vt:lpstr>Association Rules For Ireland</vt:lpstr>
      <vt:lpstr>Association Rules For Ireland</vt:lpstr>
      <vt:lpstr>Association Rules For Ireland</vt:lpstr>
      <vt:lpstr>RFM Analysis</vt:lpstr>
      <vt:lpstr>RFM Analysis</vt:lpstr>
      <vt:lpstr>RFM Analysis</vt:lpstr>
      <vt:lpstr>RFM Analysis</vt:lpstr>
      <vt:lpstr>Data Preprocessing </vt:lpstr>
      <vt:lpstr>Identifying Irrelevant Columns </vt:lpstr>
      <vt:lpstr>Data Cleaning</vt:lpstr>
      <vt:lpstr>Dealing with Outliers</vt:lpstr>
      <vt:lpstr>MapReduce</vt:lpstr>
      <vt:lpstr>Numerical Data Scaling</vt:lpstr>
      <vt:lpstr>Clustering using K-means</vt:lpstr>
      <vt:lpstr>Clustering using K-means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20 Presentation</dc:title>
  <dc:creator>mohab hassan</dc:creator>
  <cp:lastModifiedBy>مصطفى محمد صبرى محمد</cp:lastModifiedBy>
  <cp:revision>10</cp:revision>
  <dcterms:created xsi:type="dcterms:W3CDTF">2022-05-22T21:32:42Z</dcterms:created>
  <dcterms:modified xsi:type="dcterms:W3CDTF">2023-05-15T14:17:10Z</dcterms:modified>
</cp:coreProperties>
</file>