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AFCCBF-7E65-43C2-A002-19C198892453}">
  <a:tblStyle styleId="{4BAFCCBF-7E65-43C2-A002-19C1988924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d0ea63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d0ea63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d0ea63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d0ea63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d0ea637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d0ea63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e46e5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e46e5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94c174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94c174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94c174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94c174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94c174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94c174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e46e5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e46e5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84b532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84b532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94c174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894c174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84b53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84b53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94c174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94c174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d0ea63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d0ea63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84b532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84b532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84b5325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84b5325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94c174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94c174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d0ea63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d0ea63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84b53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84b53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d0ea637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d0ea63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84b532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84b532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nltk.org/book/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raul.ferreira@prof.infnet.edu.br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Indexação e Tratamento de Dados Heterogêneos: Variedade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Mecanismos de Busca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49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Interpolação de 11 pontos de recall e precision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Precision e recall são inversamente proporcionais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Quanto mais documentos retornados: Maior fica o recall e menor fica o precision</a:t>
            </a:r>
            <a:endParaRPr/>
          </a:p>
        </p:txBody>
      </p:sp>
      <p:pic>
        <p:nvPicPr>
          <p:cNvPr descr="infnet.png"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409" y="1238258"/>
            <a:ext cx="4018691" cy="3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448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Mean Average Precision (MAP)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Precisão média de cada consulta / total de consultas</a:t>
            </a:r>
            <a:endParaRPr/>
          </a:p>
        </p:txBody>
      </p:sp>
      <p:pic>
        <p:nvPicPr>
          <p:cNvPr descr="infnet.png"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350" y="1313776"/>
            <a:ext cx="3977650" cy="33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DCG (Discounted Cumulative Gain)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Ganho cumulativo descontado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Páginas relevantes que aparecem com ranqueamento baixo são penalizadas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p24"/>
          <p:cNvGraphicFramePr/>
          <p:nvPr/>
        </p:nvGraphicFramePr>
        <p:xfrm>
          <a:off x="95250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{4BAFCCBF-7E65-43C2-A002-19C198892453}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Relevância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Ganho descontado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DCG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2/4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pt-BR"/>
              <a:t>NDCG (Normalized DCG)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NDCG = DCG/IDCG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IDCG = Ideal discounted cumulative gain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25"/>
          <p:cNvGraphicFramePr/>
          <p:nvPr/>
        </p:nvGraphicFramePr>
        <p:xfrm>
          <a:off x="24125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{4BAFCCBF-7E65-43C2-A002-19C198892453}</a:tableStyleId>
              </a:tblPr>
              <a:tblGrid>
                <a:gridCol w="1294325"/>
                <a:gridCol w="1294325"/>
                <a:gridCol w="1294325"/>
                <a:gridCol w="1294325"/>
                <a:gridCol w="1294325"/>
                <a:gridCol w="1294325"/>
                <a:gridCol w="1294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Rank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Relevância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Ganho descontado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DCG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Ganho ideal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descontado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IDCG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NDCG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2/4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0/4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 of speech tag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Serve para diminuir ambiguidades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Melhora pré-processamento</a:t>
            </a:r>
            <a:endParaRPr/>
          </a:p>
        </p:txBody>
      </p:sp>
      <p:pic>
        <p:nvPicPr>
          <p:cNvPr descr="infnet.png"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.PNG"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63" y="2300288"/>
            <a:ext cx="32670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Recuperação da Informação</a:t>
            </a:r>
            <a:endParaRPr/>
          </a:p>
        </p:txBody>
      </p:sp>
      <p:pic>
        <p:nvPicPr>
          <p:cNvPr descr="infnet.png"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R.PNG"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1017725"/>
            <a:ext cx="4807990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4754700" y="4665300"/>
            <a:ext cx="4389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http://dns.uls.cl/~ej/daa_08/Algoritmos/books/book5/chap01.htm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Recuperação da Informação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comumente usados em Information Retrieval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K-NN (K nearest neighbor)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Por exemplo, usado para classificar documentos dentro de uma categoria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Outros métodos serão descritos no decorrer do curso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100" y="2676513"/>
            <a:ext cx="34480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2303100" y="4889275"/>
            <a:ext cx="4097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Fonte: http://www.statsoft.com/textbook/k-nearest-neighbors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 com o NLTK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testar o NLTK segundo o livro da ferramenta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http://www.nltk.org/book/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Capítulo 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Capítulo 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Capítulo 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Capítulos acima nortearão a implementação do segundo trabalho semanal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Praticando enquanto construímos nosso próprio sistema de IR</a:t>
            </a:r>
            <a:endParaRPr/>
          </a:p>
        </p:txBody>
      </p:sp>
      <p:pic>
        <p:nvPicPr>
          <p:cNvPr descr="infnet.png"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uma lista invertida em python: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Pegar</a:t>
            </a:r>
            <a:r>
              <a:rPr lang="pt-BR"/>
              <a:t> 3 textos da imagem seguinte e inicializar cada um em um arquivo diferente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Extrair o texto desses arquivos para dentro do python (3 variáveis ou array)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Aplicar o tratamento aprendido na aula 1 e praticado na aula 2 para criação dos termos e remoção de stopwords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a lista de ocorrências de termos dentro dos moldes de uma lista invertida e salvar em arquivo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Usar a figura seguinte como gabarito (aproximado)</a:t>
            </a:r>
            <a:endParaRPr/>
          </a:p>
        </p:txBody>
      </p:sp>
      <p:pic>
        <p:nvPicPr>
          <p:cNvPr descr="infnet.png"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pic>
        <p:nvPicPr>
          <p:cNvPr descr="infnet.png"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verted_index.jpg"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885813"/>
            <a:ext cx="56007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 do Bloco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Indexação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Recuperação de Informação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Solr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Comparativo</a:t>
            </a:r>
            <a:endParaRPr/>
          </a:p>
        </p:txBody>
      </p:sp>
      <p:pic>
        <p:nvPicPr>
          <p:cNvPr descr="infnet.png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Sugestão para estrutura a ser salva em arquivo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Chave é o termo, valor é um array de documento/ocorrências desses termos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blue;[‘1’, ‘3’]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Enviar arquivo (zipado) com código do exercício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pt-BR" u="sng">
                <a:solidFill>
                  <a:schemeClr val="hlink"/>
                </a:solidFill>
                <a:hlinkClick r:id="rId3"/>
              </a:rPr>
              <a:t>raul.ferreira@prof.infnet.edu.br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Colocar no assunto do email “Trabalho 2 - Mecanismo de busca - Infnet”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Colocar identificação no corpo do email (nome e sobrenome)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Trabalho individual. Trabalhos copiados = zero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Recuperação da informação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Mais implementações em sala usando python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Continuar a construção de parte do nosso buscador</a:t>
            </a:r>
            <a:endParaRPr/>
          </a:p>
        </p:txBody>
      </p:sp>
      <p:pic>
        <p:nvPicPr>
          <p:cNvPr descr="infnet.png"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em information retrieval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Um pouco mais sobre modelo vetorial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Brincando com NLTK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pic>
        <p:nvPicPr>
          <p:cNvPr descr="infnet.png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6901000" y="1238250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IDs de documentos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890925" y="4287175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Pesos nos termos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651925" y="2727888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Stemming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322025" y="3517075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Stopwords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083025" y="1938725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Tokens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1700" y="1238250"/>
            <a:ext cx="2028425" cy="479950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Documentos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972700" y="3975300"/>
            <a:ext cx="1095600" cy="1168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indexada</a:t>
            </a:r>
            <a:endParaRPr/>
          </a:p>
        </p:txBody>
      </p:sp>
      <p:cxnSp>
        <p:nvCxnSpPr>
          <p:cNvPr id="83" name="Google Shape;83;p16"/>
          <p:cNvCxnSpPr>
            <a:stCxn id="81" idx="3"/>
            <a:endCxn id="76" idx="1"/>
          </p:cNvCxnSpPr>
          <p:nvPr/>
        </p:nvCxnSpPr>
        <p:spPr>
          <a:xfrm>
            <a:off x="2340125" y="1478225"/>
            <a:ext cx="45609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1" idx="2"/>
            <a:endCxn id="80" idx="0"/>
          </p:cNvCxnSpPr>
          <p:nvPr/>
        </p:nvCxnSpPr>
        <p:spPr>
          <a:xfrm>
            <a:off x="1325913" y="1718200"/>
            <a:ext cx="3765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80" idx="2"/>
            <a:endCxn id="78" idx="0"/>
          </p:cNvCxnSpPr>
          <p:nvPr/>
        </p:nvCxnSpPr>
        <p:spPr>
          <a:xfrm>
            <a:off x="1702525" y="2511425"/>
            <a:ext cx="5688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8" idx="2"/>
            <a:endCxn id="79" idx="0"/>
          </p:cNvCxnSpPr>
          <p:nvPr/>
        </p:nvCxnSpPr>
        <p:spPr>
          <a:xfrm>
            <a:off x="2271425" y="3300588"/>
            <a:ext cx="6702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9" idx="2"/>
            <a:endCxn id="77" idx="0"/>
          </p:cNvCxnSpPr>
          <p:nvPr/>
        </p:nvCxnSpPr>
        <p:spPr>
          <a:xfrm>
            <a:off x="2941525" y="4089775"/>
            <a:ext cx="5688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77" idx="3"/>
            <a:endCxn id="82" idx="2"/>
          </p:cNvCxnSpPr>
          <p:nvPr/>
        </p:nvCxnSpPr>
        <p:spPr>
          <a:xfrm flipH="1" rot="10800000">
            <a:off x="4129925" y="4559425"/>
            <a:ext cx="2842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endCxn id="82" idx="1"/>
          </p:cNvCxnSpPr>
          <p:nvPr/>
        </p:nvCxnSpPr>
        <p:spPr>
          <a:xfrm>
            <a:off x="7520500" y="1810800"/>
            <a:ext cx="0" cy="21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3879500" y="1086175"/>
            <a:ext cx="1294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Documentos</a:t>
            </a:r>
            <a:endParaRPr b="1"/>
          </a:p>
        </p:txBody>
      </p:sp>
      <p:sp>
        <p:nvSpPr>
          <p:cNvPr id="91" name="Google Shape;91;p16"/>
          <p:cNvSpPr txBox="1"/>
          <p:nvPr/>
        </p:nvSpPr>
        <p:spPr>
          <a:xfrm>
            <a:off x="526700" y="1619575"/>
            <a:ext cx="1294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Texto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4336700" y="2533975"/>
            <a:ext cx="1294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INDEXAÇÃO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pic>
        <p:nvPicPr>
          <p:cNvPr descr="infnet.png"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6388800" y="1250975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Tokens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380450" y="3057875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Stemming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534050" y="4242650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Relevantes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394550" y="2383025"/>
            <a:ext cx="1485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Ranqueamento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452150" y="3930050"/>
            <a:ext cx="1095600" cy="1168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indexada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911900" y="1314450"/>
            <a:ext cx="452700" cy="45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388800" y="2154425"/>
            <a:ext cx="1239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Stopwords</a:t>
            </a:r>
            <a:endParaRPr/>
          </a:p>
        </p:txBody>
      </p:sp>
      <p:cxnSp>
        <p:nvCxnSpPr>
          <p:cNvPr id="106" name="Google Shape;106;p17"/>
          <p:cNvCxnSpPr>
            <a:stCxn id="104" idx="6"/>
            <a:endCxn id="99" idx="1"/>
          </p:cNvCxnSpPr>
          <p:nvPr/>
        </p:nvCxnSpPr>
        <p:spPr>
          <a:xfrm flipH="1" rot="10800000">
            <a:off x="2364600" y="1537200"/>
            <a:ext cx="4024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99" idx="2"/>
            <a:endCxn id="105" idx="0"/>
          </p:cNvCxnSpPr>
          <p:nvPr/>
        </p:nvCxnSpPr>
        <p:spPr>
          <a:xfrm>
            <a:off x="7008300" y="1823675"/>
            <a:ext cx="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5" idx="2"/>
            <a:endCxn id="100" idx="0"/>
          </p:cNvCxnSpPr>
          <p:nvPr/>
        </p:nvCxnSpPr>
        <p:spPr>
          <a:xfrm flipH="1">
            <a:off x="6999900" y="2727125"/>
            <a:ext cx="84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100" idx="2"/>
            <a:endCxn id="103" idx="1"/>
          </p:cNvCxnSpPr>
          <p:nvPr/>
        </p:nvCxnSpPr>
        <p:spPr>
          <a:xfrm>
            <a:off x="6999950" y="3630575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3" idx="2"/>
            <a:endCxn id="101" idx="3"/>
          </p:cNvCxnSpPr>
          <p:nvPr/>
        </p:nvCxnSpPr>
        <p:spPr>
          <a:xfrm flipH="1">
            <a:off x="2772950" y="4514150"/>
            <a:ext cx="36792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1" idx="0"/>
            <a:endCxn id="102" idx="2"/>
          </p:cNvCxnSpPr>
          <p:nvPr/>
        </p:nvCxnSpPr>
        <p:spPr>
          <a:xfrm rot="10800000">
            <a:off x="2137050" y="2955650"/>
            <a:ext cx="16500" cy="12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02" idx="0"/>
            <a:endCxn id="104" idx="4"/>
          </p:cNvCxnSpPr>
          <p:nvPr/>
        </p:nvCxnSpPr>
        <p:spPr>
          <a:xfrm flipH="1" rot="10800000">
            <a:off x="2137050" y="1767125"/>
            <a:ext cx="12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4074950" y="2825300"/>
            <a:ext cx="1385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BUSCADOR</a:t>
            </a:r>
            <a:endParaRPr b="1"/>
          </a:p>
        </p:txBody>
      </p:sp>
      <p:sp>
        <p:nvSpPr>
          <p:cNvPr id="114" name="Google Shape;114;p17"/>
          <p:cNvSpPr txBox="1"/>
          <p:nvPr/>
        </p:nvSpPr>
        <p:spPr>
          <a:xfrm>
            <a:off x="3922550" y="1148900"/>
            <a:ext cx="119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Consulta</a:t>
            </a:r>
            <a:endParaRPr b="1"/>
          </a:p>
        </p:txBody>
      </p:sp>
      <p:sp>
        <p:nvSpPr>
          <p:cNvPr id="115" name="Google Shape;115;p17"/>
          <p:cNvSpPr txBox="1"/>
          <p:nvPr/>
        </p:nvSpPr>
        <p:spPr>
          <a:xfrm>
            <a:off x="1128850" y="1883700"/>
            <a:ext cx="2122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Resultado da c</a:t>
            </a:r>
            <a:r>
              <a:rPr b="1" lang="pt-BR"/>
              <a:t>onsulta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Similaridade entre consulta e documento no modelo vetorial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Cosseno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Algoritmos de similaridade diferentes interferem no resultado final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outras métricas de similaridade?</a:t>
            </a:r>
            <a:endParaRPr/>
          </a:p>
        </p:txBody>
      </p:sp>
      <p:pic>
        <p:nvPicPr>
          <p:cNvPr descr="infnet.png"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técnicas de similaridade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Coeficiente de Jaccard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Qual a distância entre dois objetos? Qual a similaridade entre eles?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D1 = {aula, mba, bigdata, infnet}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D2 = {aula, analise, sistemas, infnet}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S(d1, d2) = {aula, infnet} / {aula, mba, bigdata, analise, sistemas, infnet} = ⅓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Coeficiente de Jaccard = ⅓  (similaridade)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Distância de Jaccard = ⅔  (não similaridade)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Coeficiente de Pearson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Distância Euclidiana</a:t>
            </a:r>
            <a:endParaRPr/>
          </a:p>
        </p:txBody>
      </p:sp>
      <p:pic>
        <p:nvPicPr>
          <p:cNvPr descr="infnet.png"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3263" y="1119338"/>
            <a:ext cx="8667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saber se um sistema de busca e recuperação da informação está se comportando bem?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Quão preciso é o meu buscador?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Quantos documentos relevantes meu buscador exibe como resultado?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 uma hierarquia de relevância dentro dos documentos relevantes, o buscador exibe o resultado na ordem correta?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nfnet.png"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52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Precisão e revocação (precision and recall)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Precision = relevantes / todos documentos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Quão útil foi o resultado?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Recall = relevantes / todos relevantes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Quão completo foi o resultado?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Precision @ K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 documentos relevantes na primeira página de resultado da consulta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F1 score = 2 * ((precision+recall) / (precision*recall))</a:t>
            </a:r>
            <a:endParaRPr/>
          </a:p>
        </p:txBody>
      </p:sp>
      <p:pic>
        <p:nvPicPr>
          <p:cNvPr descr="Image result"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0"/>
            <a:ext cx="28289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net.png"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4850" y="0"/>
            <a:ext cx="123916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