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d0ea63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d0ea63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84b53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84b53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0ea63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0ea63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84b532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84b532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d0ea63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d0ea63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d0ea63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d0ea63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d0ea63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d0ea63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d0ea637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d0ea63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d0ea637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d0ea63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84b532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84b532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84b532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84b532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d0ea63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d0ea63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84b532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84b532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d0ea637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8d0ea63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d0ea63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d0ea63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84b532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84b532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84b532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84b532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d0ea63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d0ea63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84b53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84b53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0ea63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0ea63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84b53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84b53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d0ea63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d0ea63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d0ea63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d0ea63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nowballstem.org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nltk.org/book/" TargetMode="External"/><Relationship Id="rId4" Type="http://schemas.openxmlformats.org/officeDocument/2006/relationships/hyperlink" Target="https://try.jupyter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ite.uottawa.ca/~diana/csi4107/cosine_tf_idf_example.pdf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aulsf@cos.ufrj.br" TargetMode="External"/><Relationship Id="rId4" Type="http://schemas.openxmlformats.org/officeDocument/2006/relationships/hyperlink" Target="http://www.raulferreira.com.br" TargetMode="External"/><Relationship Id="rId5" Type="http://schemas.openxmlformats.org/officeDocument/2006/relationships/hyperlink" Target="https://br.linkedin.com/in/raulsenaferreira" TargetMode="External"/><Relationship Id="rId6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onteudo.icmc.usp.br/pessoas/taspardo/sucinto/cstnews.html" TargetMode="External"/><Relationship Id="rId4" Type="http://schemas.openxmlformats.org/officeDocument/2006/relationships/hyperlink" Target="http://people.ischool.berkeley.edu/~hearst/irbook/cfc.html" TargetMode="External"/><Relationship Id="rId5" Type="http://schemas.openxmlformats.org/officeDocument/2006/relationships/hyperlink" Target="http://www.nltk.org/book/ch02.html" TargetMode="External"/><Relationship Id="rId6" Type="http://schemas.openxmlformats.org/officeDocument/2006/relationships/hyperlink" Target="https://en.wikipedia.org/wiki/Wikipedia:Database_download" TargetMode="External"/><Relationship Id="rId7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ed.com/talks/andreas_ekstrom_the_moral_bias_behind_your_search_results?language=en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-nlp.stanford.edu/IR-book/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11.gif"/><Relationship Id="rId11" Type="http://schemas.openxmlformats.org/officeDocument/2006/relationships/image" Target="../media/image13.png"/><Relationship Id="rId10" Type="http://schemas.openxmlformats.org/officeDocument/2006/relationships/image" Target="../media/image4.gif"/><Relationship Id="rId9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2.gif"/><Relationship Id="rId7" Type="http://schemas.openxmlformats.org/officeDocument/2006/relationships/image" Target="../media/image5.gif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Indexação e Tratamento de Dados Heterogêneos: Variedade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Mecanismos de Busca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Stopwords: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termos que podem ser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dispensados para diminuir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espaço de termos a serem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considerados pelo buscador</a:t>
            </a:r>
            <a:endParaRPr/>
          </a:p>
        </p:txBody>
      </p:sp>
      <p:pic>
        <p:nvPicPr>
          <p:cNvPr descr="inverted_index.jpg"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885813"/>
            <a:ext cx="56007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net.png"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191950" y="4624500"/>
            <a:ext cx="3678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Fonte</a:t>
            </a:r>
            <a:r>
              <a:rPr lang="pt-BR" sz="800"/>
              <a:t>: https://developer.apple.com/library/content/documentation/UserExperience/Conceptual/SearchKitConcepts/searchKit_basics/searchKit_basics.html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Stemming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Corte de sufixos de um termo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car, car’s, cars, cars’ -&gt; car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Lemmatization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Reduz termo considerando a morfologia do termo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saw -&gt; see, saw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am, are, is -&gt; be</a:t>
            </a:r>
            <a:endParaRPr/>
          </a:p>
        </p:txBody>
      </p:sp>
      <p:pic>
        <p:nvPicPr>
          <p:cNvPr descr="infnet.png"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Stemming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pt-BR"/>
              <a:t>Algoritmo de Porter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Basicamente possui 5 fases de redução de um termo</a:t>
            </a:r>
            <a:endParaRPr/>
          </a:p>
        </p:txBody>
      </p:sp>
      <p:pic>
        <p:nvPicPr>
          <p:cNvPr descr="infnet.png"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er.png"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550" y="2735488"/>
            <a:ext cx="40767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601150" y="3710100"/>
            <a:ext cx="3678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Fonte</a:t>
            </a:r>
            <a:r>
              <a:rPr lang="pt-BR" sz="800"/>
              <a:t>: </a:t>
            </a:r>
            <a:r>
              <a:rPr lang="pt-BR" sz="800"/>
              <a:t>http://nlp.stanford.edu/IR-book/html/htmledition/stemming-and-lemmatization-1.html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pic>
        <p:nvPicPr>
          <p:cNvPr descr="infnet.png"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rted_index_textposition.jpg"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818" y="0"/>
            <a:ext cx="415636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610550" y="4624500"/>
            <a:ext cx="3678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Fonte</a:t>
            </a:r>
            <a:r>
              <a:rPr lang="pt-BR" sz="800"/>
              <a:t>: https://developer.apple.com/library/content/documentation/UserExperience/Conceptual/SearchKitConcepts/searchKit_basics/searchKit_basics.html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Tokenization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uma frase em um documento, deve-se construir tokens, onde estes são cada termo da frase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ciência de dados é o emprego do momento, os salários são altos!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[ciência, de, dados, é, o, emprego, do, … , altos!]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a forma correta de se “tokenizar”?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[..., altos!] ou [..., altos] ou [..., altos, !] ?</a:t>
            </a:r>
            <a:endParaRPr/>
          </a:p>
        </p:txBody>
      </p:sp>
      <p:pic>
        <p:nvPicPr>
          <p:cNvPr descr="infnet.png"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Snowball: </a:t>
            </a:r>
            <a:r>
              <a:rPr lang="pt-BR"/>
              <a:t>Processamento de palavras voltados para stemming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3"/>
              </a:rPr>
              <a:t>http://snowballstem.org/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Pode ser usado facilmente com a ferramenta NLTK</a:t>
            </a:r>
            <a:endParaRPr/>
          </a:p>
        </p:txBody>
      </p:sp>
      <p:pic>
        <p:nvPicPr>
          <p:cNvPr descr="infnet.png"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Retirada de acentos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Maiúsculas/minúsculas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outros tratamentos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Existem ferramentas muito úteis para fazer de forma automática os tratamentos descritos nos slides anteriores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NLTK</a:t>
            </a:r>
            <a:endParaRPr/>
          </a:p>
        </p:txBody>
      </p:sp>
      <p:pic>
        <p:nvPicPr>
          <p:cNvPr descr="infnet.png"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NLTK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em python de código aberto bastante usada para pré processamento para problemas de linguagem natural (NLP) ou information retrieval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http://www.nltk.org/book/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jeito fácil de praticar é usá-lo em conjunto com notebooks em python de forma online como o Jupyter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https://try.jupyter.org/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Indexação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Peso dos termos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tf-idf (term frequency-inverse document frequency)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TF(t) = Número de vezes que um termo t aparece em um documento / total de termos existentes no documento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Quão frequente um termo ocorre?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IDF(t) = log_e(Número total de documentos / Número de documentos contendo o termo t)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Quão importante é o termo?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Um documento contém 100 palavras onde 6 são “infnet”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tf(infnet) = 6 / 100 = 0.06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Em 1 milhão de documentos a palavra infnet aparece em 1000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idf(infnet) = log(1.000.000 / 1.000)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TF-IDF(infnet) = </a:t>
            </a:r>
            <a:r>
              <a:rPr b="1" lang="pt-BR"/>
              <a:t>tf*idf</a:t>
            </a:r>
            <a:endParaRPr b="1"/>
          </a:p>
        </p:txBody>
      </p:sp>
      <p:pic>
        <p:nvPicPr>
          <p:cNvPr descr="infnet.png"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vetorial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simplificado de cálculo do modelo vetorial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http://www.site.uottawa.ca/~diana/csi4107/cosine_tf_idf_example.pdf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Raul Sena Ferreira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Mestre (machine learning) - PESC / UFRJ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Cientista de dados - Radix Eng. &amp; Software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raul.ferreira@prof.infnet.edu.br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accent5"/>
                </a:solidFill>
                <a:hlinkClick r:id="rId4"/>
              </a:rPr>
              <a:t>www.raulferreira.com.br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https://br.linkedin.com/in/raulsenaferreira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vetorial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Documentos podem ser representados dentro do espaço vetorial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 simples baseado em álgebra linear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Pesos dos termos não são binários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computar um grau contínuo de similaridade entre consultas e documentos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ranquear documentos de acordo com sua possível relevância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“casamento” parcial em relação a consulta</a:t>
            </a:r>
            <a:endParaRPr/>
          </a:p>
        </p:txBody>
      </p:sp>
      <p:pic>
        <p:nvPicPr>
          <p:cNvPr descr="infnet.png"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Similaridade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medir a similaridade entre a consulta feita e o documento retornado usa-se algumas métricas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Cosseno é a mais comum</a:t>
            </a:r>
            <a:endParaRPr/>
          </a:p>
        </p:txBody>
      </p:sp>
      <p:pic>
        <p:nvPicPr>
          <p:cNvPr descr="infnet.png"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m.PNG"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388" y="3086100"/>
            <a:ext cx="37052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dados que podem ser usados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CSTNews corpus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3"/>
              </a:rPr>
              <a:t>http://conteudo.icmc.usp.br/pessoas/taspardo/sucinto/cstnews.html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Cystic fibrosis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4"/>
              </a:rPr>
              <a:t>http://people.ischool.berkeley.edu/~hearst/irbook/cfc.html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Gutenberg Corpus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5"/>
              </a:rPr>
              <a:t>http://www.nltk.org/book/ch02.html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Wikipedia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5"/>
                </a:solidFill>
                <a:hlinkClick r:id="rId6"/>
              </a:rPr>
              <a:t>https://en.wikipedia.org/wiki/Wikipedia:Database_download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215" name="Google Shape;21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 do primeiro exercício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Métricas em information retrieval e aprofundamento do modelo vetorial de busca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Implementando algumas partes em python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de duas páginas sobre o TED Talk de Andreas Ekström: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The moral bias behind your search results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Escrever com suas próprias palavras sobre o que foi explicado e quais as suas impressões e opiniões sobre o que o autor disse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Entrega na próxima semana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importantes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composta por: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Entrega de exercícios semanais até a meia noite do dia anterior à aula.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Trabalhos entregues por email até a meia noite do dia anterior a aula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dia de atraso, menos 10% no valor do trabalho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Conteúdo dividido entre parte teórica e prática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faltar aulas teóricas. Programar é a melhor maneira de praticar a teoria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importantes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Ritmo corrido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Estudar além do horário de aula é fundamental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Material de apoio: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http://www-nlp.stanford.edu/IR-book/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Exercícios práticos em python ou java (preferencialmente python)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 curso construiremos algumas partes de um sistema de busca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do Bloco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Indexação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Recuperação de Informação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Solr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Comparativo</a:t>
            </a:r>
            <a:endParaRPr/>
          </a:p>
        </p:txBody>
      </p:sp>
      <p:pic>
        <p:nvPicPr>
          <p:cNvPr descr="infnet.png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 recuperação da informação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conhecido como Information Retrieval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sistema de information retrieval é composto essencialmente por lista invertida, indexador, processador de consulta e buscador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que é lista invertida? O que é um indexador? Como eles estão ligados?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Como construir uma lista invertida e um indexador?</a:t>
            </a:r>
            <a:endParaRPr/>
          </a:p>
        </p:txBody>
      </p:sp>
      <p:pic>
        <p:nvPicPr>
          <p:cNvPr descr="infnet.png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Mecanismo de busca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Segundo [Silveira, 2002], o mecanismo de busca é “um banco de dados que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ajuda as pessoas a encontrar informações na Internet de acordo com palavras ou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termos digitados pelos usuários”.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Motores de busca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Top 15 most popular Search Engines: http://www.ebizmba.com/articles/search-engines</a:t>
            </a:r>
            <a:endParaRPr/>
          </a:p>
        </p:txBody>
      </p:sp>
      <p:pic>
        <p:nvPicPr>
          <p:cNvPr descr="aol.gif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600" y="4255500"/>
            <a:ext cx="1143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k.gif"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850" y="1996650"/>
            <a:ext cx="1143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ng.png"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27018"/>
            <a:ext cx="1578175" cy="60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enko.gif"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1275" y="4255500"/>
            <a:ext cx="1143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ckduckgo.gif"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5375" y="1996650"/>
            <a:ext cx="1143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.png" id="109" name="Google Shape;10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1025" y="3044447"/>
            <a:ext cx="2143125" cy="7217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hoo.jpg" id="110" name="Google Shape;11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946" y="3539496"/>
            <a:ext cx="1382725" cy="138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w.gif" id="111" name="Google Shape;11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0475" y="3071950"/>
            <a:ext cx="1143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net.png" id="112" name="Google Shape;11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invertida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 para ajudar a mapear em qual documento cada termo ocorre e o número de vezes que esse termo aparece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 o primeiro processo de indexação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Existem algumas variantes de lista invertida e várias técnicas para se construir a lista invertida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