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86" r:id="rId14"/>
    <p:sldId id="268" r:id="rId15"/>
    <p:sldId id="269" r:id="rId16"/>
    <p:sldId id="283" r:id="rId17"/>
    <p:sldId id="287" r:id="rId18"/>
    <p:sldId id="271" r:id="rId19"/>
    <p:sldId id="272" r:id="rId20"/>
    <p:sldId id="273" r:id="rId21"/>
    <p:sldId id="289" r:id="rId22"/>
    <p:sldId id="277" r:id="rId23"/>
    <p:sldId id="278" r:id="rId24"/>
    <p:sldId id="284" r:id="rId25"/>
    <p:sldId id="274" r:id="rId26"/>
    <p:sldId id="275" r:id="rId27"/>
    <p:sldId id="281" r:id="rId28"/>
    <p:sldId id="282" r:id="rId29"/>
    <p:sldId id="276" r:id="rId30"/>
    <p:sldId id="279" r:id="rId31"/>
    <p:sldId id="290" r:id="rId32"/>
    <p:sldId id="280" r:id="rId33"/>
    <p:sldId id="285" r:id="rId34"/>
    <p:sldId id="291" r:id="rId35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B8FBD-DEF8-4A89-AEFE-02674B63F0C7}" type="datetimeFigureOut">
              <a:rPr lang="th-TH" smtClean="0"/>
              <a:pPr/>
              <a:t>07/03/62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C1E3B-3CFB-4E4A-A056-F7A71AA4F314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55333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5E542-F0BD-4FCB-8A02-C01516F20A59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EFBE8-8F11-4476-A694-DE874518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7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EFBE8-8F11-4476-A694-DE874518B1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3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C1A0-E7AD-465E-AD0D-7E5E50553359}" type="datetime1">
              <a:rPr lang="th-TH" smtClean="0"/>
              <a:t>07/03/62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7BFC-256E-4CDC-86BA-A1CBB284A41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6196-D831-452C-85BD-C3DD7C26CEC5}" type="datetime1">
              <a:rPr lang="th-TH" smtClean="0"/>
              <a:t>07/03/62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7BFC-256E-4CDC-86BA-A1CBB284A41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BDDD-E562-4560-AB02-EECC0D0288F4}" type="datetime1">
              <a:rPr lang="th-TH" smtClean="0"/>
              <a:t>07/03/62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7BFC-256E-4CDC-86BA-A1CBB284A41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E41F-7BE9-4000-AD8E-364D3D4771AE}" type="datetime1">
              <a:rPr lang="th-TH" smtClean="0"/>
              <a:t>07/03/62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7BFC-256E-4CDC-86BA-A1CBB284A41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9BB4-8FEE-4B26-BEB5-92139A760B06}" type="datetime1">
              <a:rPr lang="th-TH" smtClean="0"/>
              <a:t>07/03/62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7BFC-256E-4CDC-86BA-A1CBB284A41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DA9D-3AC5-4FA7-B1A5-D211D1F2AAB6}" type="datetime1">
              <a:rPr lang="th-TH" smtClean="0"/>
              <a:t>07/03/62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7BFC-256E-4CDC-86BA-A1CBB284A41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F891-8243-4030-8C93-3D71525166AD}" type="datetime1">
              <a:rPr lang="th-TH" smtClean="0"/>
              <a:t>07/03/62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7BFC-256E-4CDC-86BA-A1CBB284A41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4B40-E334-435D-8171-72FD1A451A38}" type="datetime1">
              <a:rPr lang="th-TH" smtClean="0"/>
              <a:t>07/03/62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7BFC-256E-4CDC-86BA-A1CBB284A41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B388-7D49-4024-A2BC-8D4056298F96}" type="datetime1">
              <a:rPr lang="th-TH" smtClean="0"/>
              <a:t>07/03/62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7BFC-256E-4CDC-86BA-A1CBB284A41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DF61-B824-4FFB-8B37-77D665EE3CBA}" type="datetime1">
              <a:rPr lang="th-TH" smtClean="0"/>
              <a:t>07/03/62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7BFC-256E-4CDC-86BA-A1CBB284A41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CB34-5F36-416A-98D2-09EF25E2A961}" type="datetime1">
              <a:rPr lang="th-TH" smtClean="0"/>
              <a:t>07/03/62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7BFC-256E-4CDC-86BA-A1CBB284A41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F605B-5590-40EB-BC92-B2FB7132E369}" type="datetime1">
              <a:rPr lang="th-TH" smtClean="0"/>
              <a:t>07/03/62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87BFC-256E-4CDC-86BA-A1CBB284A414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www.google.co.th/url?sa=i&amp;rct=j&amp;q=&amp;esrc=s&amp;source=images&amp;cd=&amp;cad=rja&amp;uact=8&amp;ved=2ahUKEwi0noSzy9XZAhVGN48KHak3BR4QjRx6BAgAEAY&amp;url=https%3A%2F%2Fmath.stackexchange.com%2Fquestions%2F1871065%2Feuler-path-for-directed-graph&amp;psig=AOvVaw22Of0k-gs6fPE_Ci0Pyw1q&amp;ust=1520353209905683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google.co.th/url?sa=i&amp;rct=j&amp;q=&amp;esrc=s&amp;source=images&amp;cd=&amp;cad=rja&amp;uact=8&amp;ved=0ahUKEwj36ffUh8LSAhUBKY8KHU88AbQQjRwIBw&amp;url=https://en.wikipedia.org/wiki/Breadth-first_search&amp;psig=AFQjCNEaRduc7gyOeiFerU5gbIgUqHRjAA&amp;ust=1488895889521426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google.co.th/url?sa=i&amp;rct=j&amp;q=&amp;esrc=s&amp;source=images&amp;cd=&amp;cad=rja&amp;uact=8&amp;ved=0ahUKEwit56b_h8LSAhVKo48KHaUtDgYQjRwIBw&amp;url=http://js-algorithms.tutorialhorizon.com/2017/02/06/level-order-breadth-first-search-or-zig-zag-traversal-of-a-binary-tree/&amp;psig=AFQjCNEaRduc7gyOeiFerU5gbIgUqHRjAA&amp;ust=1488895889521426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www.google.co.th/url?sa=i&amp;rct=j&amp;q=&amp;esrc=s&amp;source=images&amp;cd=&amp;cad=rja&amp;uact=8&amp;ved=0ahUKEwib7L-5iMLSAhUJtI8KHX76CT0QjRwIBw&amp;url=http://stackoverflow.com/questions/20130035/dijkstra-prim-minimum-spanning-tree&amp;bvm=bv.148747831,d.c2I&amp;psig=AFQjCNE_uv3QCkV7EEsE3mic6t8SVrP3Vw&amp;ust=1488896113564324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539552" y="3886200"/>
            <a:ext cx="8136904" cy="2135088"/>
          </a:xfrm>
        </p:spPr>
        <p:txBody>
          <a:bodyPr>
            <a:normAutofit fontScale="92500" lnSpcReduction="10000"/>
          </a:bodyPr>
          <a:lstStyle/>
          <a:p>
            <a:r>
              <a:rPr lang="th-TH" sz="3600" b="1" dirty="0" err="1"/>
              <a:t>กรกต</a:t>
            </a:r>
            <a:r>
              <a:rPr lang="th-TH" sz="3600" b="1" dirty="0"/>
              <a:t> สุวรรณรัตน์</a:t>
            </a:r>
          </a:p>
          <a:p>
            <a:r>
              <a:rPr lang="th-TH" sz="3600" b="1" dirty="0"/>
              <a:t>วิศวกรรมคอมพิวเตอร์</a:t>
            </a:r>
            <a:r>
              <a:rPr lang="en-US" sz="3600" b="1" dirty="0"/>
              <a:t> </a:t>
            </a:r>
            <a:r>
              <a:rPr lang="th-TH" sz="3600" b="1" dirty="0"/>
              <a:t>สำนักวิชาวิศวกรรมศาสตร์และทรัพยากร</a:t>
            </a:r>
            <a:endParaRPr lang="en-US" sz="3600" b="1" dirty="0"/>
          </a:p>
          <a:p>
            <a:r>
              <a:rPr lang="th-TH" sz="3600" b="1" dirty="0"/>
              <a:t>มหาวิทยาลัยวลัยลักษณ์</a:t>
            </a:r>
            <a:endParaRPr lang="en-US" sz="3600" b="1" dirty="0"/>
          </a:p>
          <a:p>
            <a:r>
              <a:rPr lang="en-US" sz="2600" b="1" dirty="0"/>
              <a:t>http://engineer.wu.ac.th</a:t>
            </a:r>
            <a:endParaRPr lang="th-TH" sz="2600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782" y="-3657"/>
            <a:ext cx="717005" cy="112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522" y="310736"/>
            <a:ext cx="830966" cy="81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ชื่อเรื่อง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การระบุทิศทาง</a:t>
            </a:r>
          </a:p>
        </p:txBody>
      </p:sp>
      <p:pic>
        <p:nvPicPr>
          <p:cNvPr id="10" name="ตัวยึดเนื้อหา 9" descr="directed graph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606728"/>
            <a:ext cx="4038600" cy="2512907"/>
          </a:xfrm>
        </p:spPr>
      </p:pic>
      <p:sp>
        <p:nvSpPr>
          <p:cNvPr id="9" name="ตัวยึดเนื้อหา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th-TH" sz="3000" dirty="0">
                <a:latin typeface="CordiaUPC" pitchFamily="34" charset="-34"/>
                <a:cs typeface="CordiaUPC" pitchFamily="34" charset="-34"/>
              </a:rPr>
              <a:t>(จุดต้นลูกศร,จุดปลายลูกศร)</a:t>
            </a:r>
          </a:p>
          <a:p>
            <a:r>
              <a:rPr lang="th-TH" sz="3000" dirty="0">
                <a:latin typeface="CordiaUPC" pitchFamily="34" charset="-34"/>
                <a:cs typeface="CordiaUPC" pitchFamily="34" charset="-34"/>
              </a:rPr>
              <a:t>ตัวอย่าง คือ </a:t>
            </a:r>
            <a:r>
              <a:rPr lang="en-US" sz="3000" dirty="0">
                <a:latin typeface="CordiaUPC" pitchFamily="34" charset="-34"/>
                <a:cs typeface="CordiaUPC" pitchFamily="34" charset="-34"/>
              </a:rPr>
              <a:t>(A,B), (B,C), (D,B),</a:t>
            </a:r>
          </a:p>
          <a:p>
            <a:pPr>
              <a:buNone/>
            </a:pPr>
            <a:r>
              <a:rPr lang="en-US" sz="3000" dirty="0">
                <a:latin typeface="CordiaUPC" pitchFamily="34" charset="-34"/>
                <a:cs typeface="CordiaUPC" pitchFamily="34" charset="-34"/>
              </a:rPr>
              <a:t>(C,E), (E,D), (E,F)</a:t>
            </a:r>
            <a:endParaRPr lang="th-TH" sz="3000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782" y="-3657"/>
            <a:ext cx="717005" cy="112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522" y="310736"/>
            <a:ext cx="830966" cy="81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7BFC-256E-4CDC-86BA-A1CBB284A414}" type="slidenum">
              <a:rPr lang="th-TH" smtClean="0"/>
              <a:pPr/>
              <a:t>10</a:t>
            </a:fld>
            <a:endParaRPr lang="th-TH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th-TH" dirty="0"/>
          </a:p>
        </p:txBody>
      </p:sp>
      <p:pic>
        <p:nvPicPr>
          <p:cNvPr id="5" name="ตัวยึดเนื้อหา 4" descr="directed-graph2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519108" y="1750361"/>
            <a:ext cx="3267074" cy="2154375"/>
          </a:xfrm>
        </p:spPr>
      </p:pic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429124" y="1600200"/>
            <a:ext cx="4257676" cy="45259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th-TH" sz="3000" dirty="0">
                <a:latin typeface="CordiaUPC" pitchFamily="34" charset="-34"/>
                <a:cs typeface="CordiaUPC" pitchFamily="34" charset="-34"/>
              </a:rPr>
              <a:t>เซตของ</a:t>
            </a:r>
            <a:r>
              <a:rPr lang="th-TH" sz="3000" dirty="0" err="1">
                <a:latin typeface="CordiaUPC" pitchFamily="34" charset="-34"/>
                <a:cs typeface="CordiaUPC" pitchFamily="34" charset="-34"/>
              </a:rPr>
              <a:t>โหนด</a:t>
            </a:r>
            <a:endParaRPr lang="th-TH" sz="3000" dirty="0">
              <a:latin typeface="CordiaUPC" pitchFamily="34" charset="-34"/>
              <a:cs typeface="CordiaUPC" pitchFamily="34" charset="-34"/>
            </a:endParaRPr>
          </a:p>
          <a:p>
            <a:pPr marL="514350" indent="-514350">
              <a:buAutoNum type="arabicPeriod"/>
            </a:pPr>
            <a:r>
              <a:rPr lang="th-TH" sz="3000" dirty="0">
                <a:latin typeface="CordiaUPC" pitchFamily="34" charset="-34"/>
                <a:cs typeface="CordiaUPC" pitchFamily="34" charset="-34"/>
              </a:rPr>
              <a:t>จำนวน </a:t>
            </a:r>
            <a:r>
              <a:rPr lang="en-US" sz="3000" dirty="0">
                <a:latin typeface="CordiaUPC" pitchFamily="34" charset="-34"/>
                <a:cs typeface="CordiaUPC" pitchFamily="34" charset="-34"/>
              </a:rPr>
              <a:t>Vertex</a:t>
            </a:r>
          </a:p>
          <a:p>
            <a:pPr marL="514350" indent="-514350">
              <a:buAutoNum type="arabicPeriod"/>
            </a:pPr>
            <a:r>
              <a:rPr lang="th-TH" sz="3000" dirty="0">
                <a:latin typeface="CordiaUPC" pitchFamily="34" charset="-34"/>
                <a:cs typeface="CordiaUPC" pitchFamily="34" charset="-34"/>
              </a:rPr>
              <a:t>เซตของการเชื่อมต่อ</a:t>
            </a:r>
            <a:endParaRPr lang="en-US" sz="3000" dirty="0">
              <a:latin typeface="CordiaUPC" pitchFamily="34" charset="-34"/>
              <a:cs typeface="CordiaUPC" pitchFamily="34" charset="-34"/>
            </a:endParaRPr>
          </a:p>
          <a:p>
            <a:pPr marL="514350" indent="-514350">
              <a:buAutoNum type="arabicPeriod"/>
            </a:pPr>
            <a:r>
              <a:rPr lang="th-TH" sz="3000" dirty="0">
                <a:latin typeface="CordiaUPC" pitchFamily="34" charset="-34"/>
                <a:cs typeface="CordiaUPC" pitchFamily="34" charset="-34"/>
              </a:rPr>
              <a:t>จำนวน </a:t>
            </a:r>
            <a:r>
              <a:rPr lang="en-US" sz="3000" dirty="0" err="1">
                <a:latin typeface="CordiaUPC" pitchFamily="34" charset="-34"/>
                <a:cs typeface="CordiaUPC" pitchFamily="34" charset="-34"/>
              </a:rPr>
              <a:t>Indegree</a:t>
            </a:r>
            <a:r>
              <a:rPr lang="th-TH" sz="3000" dirty="0">
                <a:latin typeface="CordiaUPC" pitchFamily="34" charset="-34"/>
                <a:cs typeface="CordiaUPC" pitchFamily="34" charset="-34"/>
              </a:rPr>
              <a:t> ของ </a:t>
            </a:r>
            <a:r>
              <a:rPr lang="en-US" sz="3000" dirty="0">
                <a:latin typeface="CordiaUPC" pitchFamily="34" charset="-34"/>
                <a:cs typeface="CordiaUPC" pitchFamily="34" charset="-34"/>
              </a:rPr>
              <a:t>vertex 6 </a:t>
            </a:r>
            <a:r>
              <a:rPr lang="th-TH" sz="3000" dirty="0">
                <a:latin typeface="CordiaUPC" pitchFamily="34" charset="-34"/>
                <a:cs typeface="CordiaUPC" pitchFamily="34" charset="-34"/>
              </a:rPr>
              <a:t>(ระบุการเชื่อมต่อ)</a:t>
            </a:r>
          </a:p>
          <a:p>
            <a:pPr marL="514350" indent="-514350">
              <a:buAutoNum type="arabicPeriod"/>
            </a:pPr>
            <a:r>
              <a:rPr lang="th-TH" sz="3000" dirty="0">
                <a:latin typeface="CordiaUPC" pitchFamily="34" charset="-34"/>
                <a:cs typeface="CordiaUPC" pitchFamily="34" charset="-34"/>
              </a:rPr>
              <a:t>จำนวน </a:t>
            </a:r>
            <a:r>
              <a:rPr lang="en-US" sz="3000" dirty="0" err="1">
                <a:latin typeface="CordiaUPC" pitchFamily="34" charset="-34"/>
                <a:cs typeface="CordiaUPC" pitchFamily="34" charset="-34"/>
              </a:rPr>
              <a:t>Outdegree</a:t>
            </a:r>
            <a:r>
              <a:rPr lang="en-US" sz="3000" dirty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sz="3000" dirty="0">
                <a:latin typeface="CordiaUPC" pitchFamily="34" charset="-34"/>
                <a:cs typeface="CordiaUPC" pitchFamily="34" charset="-34"/>
              </a:rPr>
              <a:t>ของ </a:t>
            </a:r>
            <a:r>
              <a:rPr lang="en-US" sz="3000" dirty="0">
                <a:latin typeface="CordiaUPC" pitchFamily="34" charset="-34"/>
                <a:cs typeface="CordiaUPC" pitchFamily="34" charset="-34"/>
              </a:rPr>
              <a:t>vertex 4 (</a:t>
            </a:r>
            <a:r>
              <a:rPr lang="th-TH" sz="3000" dirty="0">
                <a:latin typeface="CordiaUPC" pitchFamily="34" charset="-34"/>
                <a:cs typeface="CordiaUPC" pitchFamily="34" charset="-34"/>
              </a:rPr>
              <a:t>ระบุการเชื่อมต่อ</a:t>
            </a:r>
            <a:r>
              <a:rPr lang="en-US" sz="3000" dirty="0">
                <a:latin typeface="CordiaUPC" pitchFamily="34" charset="-34"/>
                <a:cs typeface="CordiaUPC" pitchFamily="34" charset="-34"/>
              </a:rPr>
              <a:t>)</a:t>
            </a:r>
            <a:endParaRPr lang="th-TH" sz="3000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782" y="-3657"/>
            <a:ext cx="717005" cy="112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522" y="310736"/>
            <a:ext cx="830966" cy="81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7BFC-256E-4CDC-86BA-A1CBB284A414}" type="slidenum">
              <a:rPr lang="th-TH" smtClean="0"/>
              <a:pPr/>
              <a:t>11</a:t>
            </a:fld>
            <a:endParaRPr lang="th-TH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CordiaUPC" pitchFamily="34" charset="-34"/>
                <a:cs typeface="CordiaUPC" pitchFamily="34" charset="-34"/>
              </a:rPr>
              <a:t>การหา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Path</a:t>
            </a:r>
            <a:endParaRPr lang="th-TH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th-TH" sz="3000" dirty="0">
                <a:latin typeface="CordiaUPC" pitchFamily="34" charset="-34"/>
                <a:cs typeface="CordiaUPC" pitchFamily="34" charset="-34"/>
              </a:rPr>
              <a:t>จาก </a:t>
            </a:r>
            <a:r>
              <a:rPr lang="en-US" sz="3000" dirty="0">
                <a:latin typeface="CordiaUPC" pitchFamily="34" charset="-34"/>
                <a:cs typeface="CordiaUPC" pitchFamily="34" charset="-34"/>
              </a:rPr>
              <a:t>3 </a:t>
            </a:r>
            <a:r>
              <a:rPr lang="th-TH" sz="3000" dirty="0">
                <a:latin typeface="CordiaUPC" pitchFamily="34" charset="-34"/>
                <a:cs typeface="CordiaUPC" pitchFamily="34" charset="-34"/>
              </a:rPr>
              <a:t>ถึง </a:t>
            </a:r>
            <a:r>
              <a:rPr lang="en-US" sz="3000" dirty="0">
                <a:latin typeface="CordiaUPC" pitchFamily="34" charset="-34"/>
                <a:cs typeface="CordiaUPC" pitchFamily="34" charset="-34"/>
              </a:rPr>
              <a:t>1 </a:t>
            </a:r>
            <a:r>
              <a:rPr lang="th-TH" sz="3000" dirty="0">
                <a:latin typeface="CordiaUPC" pitchFamily="34" charset="-34"/>
                <a:cs typeface="CordiaUPC" pitchFamily="34" charset="-34"/>
              </a:rPr>
              <a:t>มี </a:t>
            </a:r>
            <a:r>
              <a:rPr lang="en-US" sz="3000" dirty="0">
                <a:latin typeface="CordiaUPC" pitchFamily="34" charset="-34"/>
                <a:cs typeface="CordiaUPC" pitchFamily="34" charset="-34"/>
              </a:rPr>
              <a:t>2 Path</a:t>
            </a:r>
          </a:p>
          <a:p>
            <a:r>
              <a:rPr lang="th-TH" sz="3000" dirty="0">
                <a:latin typeface="CordiaUPC" pitchFamily="34" charset="-34"/>
                <a:cs typeface="CordiaUPC" pitchFamily="34" charset="-34"/>
              </a:rPr>
              <a:t>จาก </a:t>
            </a:r>
            <a:r>
              <a:rPr lang="en-US" sz="3000" dirty="0">
                <a:latin typeface="CordiaUPC" pitchFamily="34" charset="-34"/>
                <a:cs typeface="CordiaUPC" pitchFamily="34" charset="-34"/>
              </a:rPr>
              <a:t>3 </a:t>
            </a:r>
            <a:r>
              <a:rPr lang="th-TH" sz="3000" dirty="0">
                <a:latin typeface="CordiaUPC" pitchFamily="34" charset="-34"/>
                <a:cs typeface="CordiaUPC" pitchFamily="34" charset="-34"/>
              </a:rPr>
              <a:t> ถึง </a:t>
            </a:r>
            <a:r>
              <a:rPr lang="en-US" sz="3000" dirty="0">
                <a:latin typeface="CordiaUPC" pitchFamily="34" charset="-34"/>
                <a:cs typeface="CordiaUPC" pitchFamily="34" charset="-34"/>
              </a:rPr>
              <a:t>0 </a:t>
            </a:r>
            <a:r>
              <a:rPr lang="th-TH" sz="3000" dirty="0">
                <a:latin typeface="CordiaUPC" pitchFamily="34" charset="-34"/>
                <a:cs typeface="CordiaUPC" pitchFamily="34" charset="-34"/>
              </a:rPr>
              <a:t>มี </a:t>
            </a:r>
            <a:r>
              <a:rPr lang="en-US" sz="3000" dirty="0">
                <a:latin typeface="CordiaUPC" pitchFamily="34" charset="-34"/>
                <a:cs typeface="CordiaUPC" pitchFamily="34" charset="-34"/>
              </a:rPr>
              <a:t>1 Path</a:t>
            </a:r>
          </a:p>
          <a:p>
            <a:r>
              <a:rPr lang="th-TH" sz="3000" dirty="0">
                <a:latin typeface="CordiaUPC" pitchFamily="34" charset="-34"/>
                <a:cs typeface="CordiaUPC" pitchFamily="34" charset="-34"/>
              </a:rPr>
              <a:t>จาก </a:t>
            </a:r>
            <a:r>
              <a:rPr lang="en-US" sz="3000" dirty="0">
                <a:latin typeface="CordiaUPC" pitchFamily="34" charset="-34"/>
                <a:cs typeface="CordiaUPC" pitchFamily="34" charset="-34"/>
              </a:rPr>
              <a:t>2 </a:t>
            </a:r>
            <a:r>
              <a:rPr lang="th-TH" sz="3000" dirty="0">
                <a:latin typeface="CordiaUPC" pitchFamily="34" charset="-34"/>
                <a:cs typeface="CordiaUPC" pitchFamily="34" charset="-34"/>
              </a:rPr>
              <a:t>ถึง </a:t>
            </a:r>
            <a:r>
              <a:rPr lang="en-US" sz="3000" dirty="0">
                <a:latin typeface="CordiaUPC" pitchFamily="34" charset="-34"/>
                <a:cs typeface="CordiaUPC" pitchFamily="34" charset="-34"/>
              </a:rPr>
              <a:t>2 </a:t>
            </a:r>
            <a:r>
              <a:rPr lang="th-TH" sz="3000" dirty="0">
                <a:latin typeface="CordiaUPC" pitchFamily="34" charset="-34"/>
                <a:cs typeface="CordiaUPC" pitchFamily="34" charset="-34"/>
              </a:rPr>
              <a:t>มี </a:t>
            </a:r>
            <a:r>
              <a:rPr lang="en-US" sz="3000" dirty="0">
                <a:latin typeface="CordiaUPC" pitchFamily="34" charset="-34"/>
                <a:cs typeface="CordiaUPC" pitchFamily="34" charset="-34"/>
              </a:rPr>
              <a:t>2 Cycle </a:t>
            </a:r>
            <a:r>
              <a:rPr lang="th-TH" sz="3000" dirty="0">
                <a:latin typeface="CordiaUPC" pitchFamily="34" charset="-34"/>
                <a:cs typeface="CordiaUPC" pitchFamily="34" charset="-34"/>
              </a:rPr>
              <a:t>คือ</a:t>
            </a:r>
            <a:br>
              <a:rPr lang="th-TH" sz="3000" dirty="0">
                <a:latin typeface="CordiaUPC" pitchFamily="34" charset="-34"/>
                <a:cs typeface="CordiaUPC" pitchFamily="34" charset="-34"/>
              </a:rPr>
            </a:br>
            <a:r>
              <a:rPr lang="th-TH" sz="3000" dirty="0">
                <a:latin typeface="CordiaUPC" pitchFamily="34" charset="-34"/>
                <a:cs typeface="CordiaUPC" pitchFamily="34" charset="-34"/>
              </a:rPr>
              <a:t>(</a:t>
            </a:r>
            <a:r>
              <a:rPr lang="en-US" sz="3000" dirty="0">
                <a:latin typeface="CordiaUPC" pitchFamily="34" charset="-34"/>
                <a:cs typeface="CordiaUPC" pitchFamily="34" charset="-34"/>
              </a:rPr>
              <a:t>2,1), (1,2) </a:t>
            </a:r>
            <a:r>
              <a:rPr lang="th-TH" sz="3000" dirty="0">
                <a:latin typeface="CordiaUPC" pitchFamily="34" charset="-34"/>
                <a:cs typeface="CordiaUPC" pitchFamily="34" charset="-34"/>
              </a:rPr>
              <a:t>และ </a:t>
            </a:r>
            <a:r>
              <a:rPr lang="en-US" sz="3000" dirty="0">
                <a:latin typeface="CordiaUPC" pitchFamily="34" charset="-34"/>
                <a:cs typeface="CordiaUPC" pitchFamily="34" charset="-34"/>
              </a:rPr>
              <a:t>(2,0),(0,1),(1,2)</a:t>
            </a:r>
          </a:p>
          <a:p>
            <a:r>
              <a:rPr lang="th-TH" sz="3000" dirty="0">
                <a:latin typeface="CordiaUPC" pitchFamily="34" charset="-34"/>
                <a:cs typeface="CordiaUPC" pitchFamily="34" charset="-34"/>
              </a:rPr>
              <a:t>จาก </a:t>
            </a:r>
            <a:r>
              <a:rPr lang="en-US" sz="3000" dirty="0">
                <a:latin typeface="CordiaUPC" pitchFamily="34" charset="-34"/>
                <a:cs typeface="CordiaUPC" pitchFamily="34" charset="-34"/>
              </a:rPr>
              <a:t>4 </a:t>
            </a:r>
            <a:r>
              <a:rPr lang="th-TH" sz="3000" dirty="0">
                <a:latin typeface="CordiaUPC" pitchFamily="34" charset="-34"/>
                <a:cs typeface="CordiaUPC" pitchFamily="34" charset="-34"/>
              </a:rPr>
              <a:t>ถึง </a:t>
            </a:r>
            <a:r>
              <a:rPr lang="en-US" sz="3000" dirty="0">
                <a:latin typeface="CordiaUPC" pitchFamily="34" charset="-34"/>
                <a:cs typeface="CordiaUPC" pitchFamily="34" charset="-34"/>
              </a:rPr>
              <a:t>4 </a:t>
            </a:r>
            <a:r>
              <a:rPr lang="th-TH" sz="3000" dirty="0">
                <a:latin typeface="CordiaUPC" pitchFamily="34" charset="-34"/>
                <a:cs typeface="CordiaUPC" pitchFamily="34" charset="-34"/>
              </a:rPr>
              <a:t>มี </a:t>
            </a:r>
            <a:r>
              <a:rPr lang="en-US" sz="3000" dirty="0">
                <a:latin typeface="CordiaUPC" pitchFamily="34" charset="-34"/>
                <a:cs typeface="CordiaUPC" pitchFamily="34" charset="-34"/>
              </a:rPr>
              <a:t>1 Cycle </a:t>
            </a:r>
            <a:r>
              <a:rPr lang="th-TH" sz="3000" dirty="0">
                <a:latin typeface="CordiaUPC" pitchFamily="34" charset="-34"/>
                <a:cs typeface="CordiaUPC" pitchFamily="34" charset="-34"/>
              </a:rPr>
              <a:t>คือ</a:t>
            </a:r>
            <a:br>
              <a:rPr lang="th-TH" sz="3000" dirty="0">
                <a:latin typeface="CordiaUPC" pitchFamily="34" charset="-34"/>
                <a:cs typeface="CordiaUPC" pitchFamily="34" charset="-34"/>
              </a:rPr>
            </a:br>
            <a:r>
              <a:rPr lang="th-TH" sz="3000" dirty="0">
                <a:latin typeface="CordiaUPC" pitchFamily="34" charset="-34"/>
                <a:cs typeface="CordiaUPC" pitchFamily="34" charset="-34"/>
              </a:rPr>
              <a:t>(</a:t>
            </a:r>
            <a:r>
              <a:rPr lang="en-US" sz="3000" dirty="0">
                <a:latin typeface="CordiaUPC" pitchFamily="34" charset="-34"/>
                <a:cs typeface="CordiaUPC" pitchFamily="34" charset="-34"/>
              </a:rPr>
              <a:t>4,5),(5,4)</a:t>
            </a:r>
            <a:endParaRPr lang="th-TH" sz="3000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850" y="2272506"/>
            <a:ext cx="354330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782" y="-3657"/>
            <a:ext cx="717005" cy="112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522" y="310736"/>
            <a:ext cx="830966" cy="81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7BFC-256E-4CDC-86BA-A1CBB284A414}" type="slidenum">
              <a:rPr lang="th-TH" smtClean="0"/>
              <a:pPr/>
              <a:t>12</a:t>
            </a:fld>
            <a:endParaRPr lang="th-TH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h-TH" dirty="0"/>
              <a:t>จงหาเซ็ตของ </a:t>
            </a:r>
            <a:r>
              <a:rPr lang="en-US" dirty="0"/>
              <a:t>Path </a:t>
            </a:r>
            <a:r>
              <a:rPr lang="th-TH" dirty="0"/>
              <a:t>จาก </a:t>
            </a:r>
            <a:r>
              <a:rPr lang="en-US" dirty="0"/>
              <a:t>a </a:t>
            </a:r>
            <a:r>
              <a:rPr lang="th-TH" dirty="0"/>
              <a:t>ถึง</a:t>
            </a:r>
            <a:r>
              <a:rPr lang="en-US" dirty="0"/>
              <a:t> a</a:t>
            </a:r>
          </a:p>
          <a:p>
            <a:r>
              <a:rPr lang="th-TH" dirty="0"/>
              <a:t>จงหาเซ็ตของ</a:t>
            </a:r>
            <a:r>
              <a:rPr lang="en-US" dirty="0"/>
              <a:t> Path </a:t>
            </a:r>
            <a:r>
              <a:rPr lang="th-TH" dirty="0"/>
              <a:t>จาก </a:t>
            </a:r>
            <a:r>
              <a:rPr lang="en-US" dirty="0"/>
              <a:t>c</a:t>
            </a:r>
            <a:r>
              <a:rPr lang="th-TH" dirty="0"/>
              <a:t> ถึง </a:t>
            </a:r>
            <a:r>
              <a:rPr lang="en-US" dirty="0"/>
              <a:t>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7BFC-256E-4CDC-86BA-A1CBB284A414}" type="slidenum">
              <a:rPr lang="th-TH" smtClean="0"/>
              <a:pPr/>
              <a:t>13</a:t>
            </a:fld>
            <a:endParaRPr lang="th-TH"/>
          </a:p>
        </p:txBody>
      </p:sp>
      <p:pic>
        <p:nvPicPr>
          <p:cNvPr id="1026" name="Picture 2" descr="Related imag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54188"/>
            <a:ext cx="3476625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782" y="-3657"/>
            <a:ext cx="717005" cy="112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522" y="310736"/>
            <a:ext cx="830966" cy="81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4028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การแทนเมท</a:t>
            </a:r>
            <a:r>
              <a:rPr lang="th-TH" dirty="0" err="1"/>
              <a:t>ริกซ์</a:t>
            </a:r>
            <a:r>
              <a:rPr lang="th-TH" dirty="0"/>
              <a:t>ประชิด</a:t>
            </a:r>
          </a:p>
        </p:txBody>
      </p:sp>
      <p:sp>
        <p:nvSpPr>
          <p:cNvPr id="5" name="ตัวยึดเนื้อหา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>
                <a:latin typeface="CordiaUPC" pitchFamily="34" charset="-34"/>
                <a:cs typeface="CordiaUPC" pitchFamily="34" charset="-34"/>
              </a:rPr>
              <a:t>ถ้ากราฟมีจำนวน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n </a:t>
            </a:r>
            <a:r>
              <a:rPr lang="th-TH" dirty="0" err="1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 (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n &gt;=1)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เมท</a:t>
            </a:r>
            <a:r>
              <a:rPr lang="th-TH" dirty="0" err="1">
                <a:latin typeface="CordiaUPC" pitchFamily="34" charset="-34"/>
                <a:cs typeface="CordiaUPC" pitchFamily="34" charset="-34"/>
              </a:rPr>
              <a:t>ริกซ์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ที่ใช้แทนกราฟจะมีขนาด </a:t>
            </a:r>
            <a:br>
              <a:rPr lang="en-US" dirty="0">
                <a:latin typeface="CordiaUPC" pitchFamily="34" charset="-34"/>
                <a:cs typeface="CordiaUPC" pitchFamily="34" charset="-34"/>
              </a:rPr>
            </a:br>
            <a:r>
              <a:rPr lang="en-US" dirty="0">
                <a:latin typeface="CordiaUPC" pitchFamily="34" charset="-34"/>
                <a:cs typeface="CordiaUPC" pitchFamily="34" charset="-34"/>
              </a:rPr>
              <a:t>n x n</a:t>
            </a:r>
          </a:p>
          <a:p>
            <a:r>
              <a:rPr lang="th-TH" dirty="0">
                <a:latin typeface="CordiaUPC" pitchFamily="34" charset="-34"/>
                <a:cs typeface="CordiaUPC" pitchFamily="34" charset="-34"/>
              </a:rPr>
              <a:t>กำหนดให้เป็นเมท</a:t>
            </a:r>
            <a:r>
              <a:rPr lang="th-TH" dirty="0" err="1">
                <a:latin typeface="CordiaUPC" pitchFamily="34" charset="-34"/>
                <a:cs typeface="CordiaUPC" pitchFamily="34" charset="-34"/>
              </a:rPr>
              <a:t>ริกซ์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A(</a:t>
            </a:r>
            <a:r>
              <a:rPr lang="en-US" dirty="0" err="1">
                <a:latin typeface="CordiaUPC" pitchFamily="34" charset="-34"/>
                <a:cs typeface="CordiaUPC" pitchFamily="34" charset="-34"/>
              </a:rPr>
              <a:t>i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, j)</a:t>
            </a:r>
            <a:br>
              <a:rPr lang="en-US" dirty="0">
                <a:latin typeface="CordiaUPC" pitchFamily="34" charset="-34"/>
                <a:cs typeface="CordiaUPC" pitchFamily="34" charset="-34"/>
              </a:rPr>
            </a:br>
            <a:r>
              <a:rPr lang="en-US" dirty="0">
                <a:latin typeface="CordiaUPC" pitchFamily="34" charset="-34"/>
                <a:cs typeface="CordiaUPC" pitchFamily="34" charset="-34"/>
              </a:rPr>
              <a:t>A(</a:t>
            </a:r>
            <a:r>
              <a:rPr lang="en-US" dirty="0" err="1">
                <a:latin typeface="CordiaUPC" pitchFamily="34" charset="-34"/>
                <a:cs typeface="CordiaUPC" pitchFamily="34" charset="-34"/>
              </a:rPr>
              <a:t>i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, j) = 1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ถ้า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V</a:t>
            </a:r>
            <a:r>
              <a:rPr lang="en-US" sz="2400" dirty="0">
                <a:latin typeface="CordiaUPC" pitchFamily="34" charset="-34"/>
                <a:cs typeface="CordiaUPC" pitchFamily="34" charset="-34"/>
              </a:rPr>
              <a:t>i</a:t>
            </a:r>
            <a:r>
              <a:rPr lang="en-US" sz="2000" dirty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ประชิดกับ </a:t>
            </a:r>
            <a:r>
              <a:rPr lang="en-US" dirty="0" err="1">
                <a:latin typeface="CordiaUPC" pitchFamily="34" charset="-34"/>
                <a:cs typeface="CordiaUPC" pitchFamily="34" charset="-34"/>
              </a:rPr>
              <a:t>V</a:t>
            </a:r>
            <a:r>
              <a:rPr lang="en-US" sz="2400" dirty="0" err="1">
                <a:latin typeface="CordiaUPC" pitchFamily="34" charset="-34"/>
                <a:cs typeface="CordiaUPC" pitchFamily="34" charset="-34"/>
              </a:rPr>
              <a:t>j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และมีเส้นเชื่อมระหว่าง</a:t>
            </a:r>
            <a:r>
              <a:rPr lang="th-TH" dirty="0" err="1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 </a:t>
            </a:r>
            <a:r>
              <a:rPr lang="en-US" dirty="0" err="1">
                <a:latin typeface="CordiaUPC" pitchFamily="34" charset="-34"/>
                <a:cs typeface="CordiaUPC" pitchFamily="34" charset="-34"/>
              </a:rPr>
              <a:t>i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และ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j</a:t>
            </a:r>
            <a:br>
              <a:rPr lang="en-US" dirty="0">
                <a:latin typeface="CordiaUPC" pitchFamily="34" charset="-34"/>
                <a:cs typeface="CordiaUPC" pitchFamily="34" charset="-34"/>
              </a:rPr>
            </a:br>
            <a:r>
              <a:rPr lang="en-US" dirty="0">
                <a:latin typeface="CordiaUPC" pitchFamily="34" charset="-34"/>
                <a:cs typeface="CordiaUPC" pitchFamily="34" charset="-34"/>
              </a:rPr>
              <a:t> A(</a:t>
            </a:r>
            <a:r>
              <a:rPr lang="en-US" dirty="0" err="1">
                <a:latin typeface="CordiaUPC" pitchFamily="34" charset="-34"/>
                <a:cs typeface="CordiaUPC" pitchFamily="34" charset="-34"/>
              </a:rPr>
              <a:t>i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, j) = 0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กรณีอื่นๆ</a:t>
            </a:r>
          </a:p>
          <a:p>
            <a:r>
              <a:rPr lang="th-TH" dirty="0">
                <a:latin typeface="CordiaUPC" pitchFamily="34" charset="-34"/>
                <a:cs typeface="CordiaUPC" pitchFamily="34" charset="-34"/>
              </a:rPr>
              <a:t>เรียกเมท</a:t>
            </a:r>
            <a:r>
              <a:rPr lang="th-TH" dirty="0" err="1">
                <a:latin typeface="CordiaUPC" pitchFamily="34" charset="-34"/>
                <a:cs typeface="CordiaUPC" pitchFamily="34" charset="-34"/>
              </a:rPr>
              <a:t>ริกซ์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A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ว่าบิตเมท</a:t>
            </a:r>
            <a:r>
              <a:rPr lang="th-TH" dirty="0" err="1">
                <a:latin typeface="CordiaUPC" pitchFamily="34" charset="-34"/>
                <a:cs typeface="CordiaUPC" pitchFamily="34" charset="-34"/>
              </a:rPr>
              <a:t>ริกซ์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dirty="0" err="1">
                <a:latin typeface="CordiaUPC" pitchFamily="34" charset="-34"/>
                <a:cs typeface="CordiaUPC" pitchFamily="34" charset="-34"/>
              </a:rPr>
              <a:t>หรือบูลีน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เมท</a:t>
            </a:r>
            <a:r>
              <a:rPr lang="th-TH" dirty="0" err="1">
                <a:latin typeface="CordiaUPC" pitchFamily="34" charset="-34"/>
                <a:cs typeface="CordiaUPC" pitchFamily="34" charset="-34"/>
              </a:rPr>
              <a:t>ริกซ์</a:t>
            </a:r>
            <a:endParaRPr lang="th-TH" dirty="0">
              <a:latin typeface="CordiaUPC" pitchFamily="34" charset="-34"/>
              <a:cs typeface="CordiaUPC" pitchFamily="34" charset="-34"/>
            </a:endParaRPr>
          </a:p>
          <a:p>
            <a:r>
              <a:rPr lang="th-TH" dirty="0">
                <a:latin typeface="CordiaUPC" pitchFamily="34" charset="-34"/>
                <a:cs typeface="CordiaUPC" pitchFamily="34" charset="-34"/>
              </a:rPr>
              <a:t>การเรียงลำดับ</a:t>
            </a:r>
            <a:r>
              <a:rPr lang="th-TH" dirty="0" err="1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ต่างกันจะทำให้ความหมายของเมท</a:t>
            </a:r>
            <a:r>
              <a:rPr lang="th-TH" dirty="0" err="1">
                <a:latin typeface="CordiaUPC" pitchFamily="34" charset="-34"/>
                <a:cs typeface="CordiaUPC" pitchFamily="34" charset="-34"/>
              </a:rPr>
              <a:t>ริกซ์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เปลี่ยนไป</a:t>
            </a:r>
          </a:p>
          <a:p>
            <a:r>
              <a:rPr lang="th-TH" dirty="0">
                <a:latin typeface="CordiaUPC" pitchFamily="34" charset="-34"/>
                <a:cs typeface="CordiaUPC" pitchFamily="34" charset="-34"/>
              </a:rPr>
              <a:t>ถ้า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Graph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เมท</a:t>
            </a:r>
            <a:r>
              <a:rPr lang="th-TH" dirty="0" err="1">
                <a:latin typeface="CordiaUPC" pitchFamily="34" charset="-34"/>
                <a:cs typeface="CordiaUPC" pitchFamily="34" charset="-34"/>
              </a:rPr>
              <a:t>ริกซ์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A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จะเป็นเมท</a:t>
            </a:r>
            <a:r>
              <a:rPr lang="th-TH" dirty="0" err="1">
                <a:latin typeface="CordiaUPC" pitchFamily="34" charset="-34"/>
                <a:cs typeface="CordiaUPC" pitchFamily="34" charset="-34"/>
              </a:rPr>
              <a:t>ริกซ์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สมมาตร ซึ่ง </a:t>
            </a:r>
            <a:r>
              <a:rPr lang="en-US" dirty="0" err="1">
                <a:latin typeface="CordiaUPC" pitchFamily="34" charset="-34"/>
                <a:cs typeface="CordiaUPC" pitchFamily="34" charset="-34"/>
              </a:rPr>
              <a:t>a</a:t>
            </a:r>
            <a:r>
              <a:rPr lang="en-US" sz="2400" dirty="0" err="1">
                <a:latin typeface="CordiaUPC" pitchFamily="34" charset="-34"/>
                <a:cs typeface="CordiaUPC" pitchFamily="34" charset="-34"/>
              </a:rPr>
              <a:t>ij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 =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ลำดับ</a:t>
            </a:r>
            <a:r>
              <a:rPr lang="th-TH" dirty="0" err="1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เหมือนกัน และเป็น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undirected  </a:t>
            </a:r>
            <a:r>
              <a:rPr lang="en-US" dirty="0" err="1">
                <a:latin typeface="CordiaUPC" pitchFamily="34" charset="-34"/>
                <a:cs typeface="CordiaUPC" pitchFamily="34" charset="-34"/>
              </a:rPr>
              <a:t>a</a:t>
            </a:r>
            <a:r>
              <a:rPr lang="en-US" sz="2400" dirty="0" err="1">
                <a:latin typeface="CordiaUPC" pitchFamily="34" charset="-34"/>
                <a:cs typeface="CordiaUPC" pitchFamily="34" charset="-34"/>
              </a:rPr>
              <a:t>ji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ทุก </a:t>
            </a:r>
            <a:r>
              <a:rPr lang="en-US" dirty="0" err="1">
                <a:latin typeface="CordiaUPC" pitchFamily="34" charset="-34"/>
                <a:cs typeface="CordiaUPC" pitchFamily="34" charset="-34"/>
              </a:rPr>
              <a:t>i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และ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j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782" y="-3657"/>
            <a:ext cx="717005" cy="112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522" y="310736"/>
            <a:ext cx="830966" cy="81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7BFC-256E-4CDC-86BA-A1CBB284A414}" type="slidenum">
              <a:rPr lang="th-TH" smtClean="0"/>
              <a:pPr/>
              <a:t>14</a:t>
            </a:fld>
            <a:endParaRPr lang="th-TH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การแทนเมท</a:t>
            </a:r>
            <a:r>
              <a:rPr lang="th-TH" dirty="0" err="1"/>
              <a:t>ริกซ์</a:t>
            </a:r>
            <a:r>
              <a:rPr lang="th-TH" dirty="0"/>
              <a:t>ประชิด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714488"/>
            <a:ext cx="2786082" cy="3641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1928802"/>
            <a:ext cx="3643338" cy="3151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782" y="-3657"/>
            <a:ext cx="717005" cy="112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522" y="310736"/>
            <a:ext cx="830966" cy="81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7BFC-256E-4CDC-86BA-A1CBB284A414}" type="slidenum">
              <a:rPr lang="th-TH" smtClean="0"/>
              <a:pPr/>
              <a:t>15</a:t>
            </a:fld>
            <a:endParaRPr lang="th-TH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63" y="1955678"/>
            <a:ext cx="7233930" cy="273630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int</a:t>
            </a:r>
            <a:r>
              <a:rPr lang="en-US" dirty="0"/>
              <a:t> matrix[5][5]={	{0,1,0,0,0},  	//1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      	           {1,0,0,1,1},  	//2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                      	{0,0,0,0,1},	//3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      		{0,1,0,0,0},  	//4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      		{0,1,1,0,0}}; 	//5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4064" y="4937658"/>
            <a:ext cx="396044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วาดภาพการเชื่อมต่อของโหนดต่าง ๆ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782" y="-3657"/>
            <a:ext cx="717005" cy="112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522" y="310736"/>
            <a:ext cx="830966" cy="81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7BFC-256E-4CDC-86BA-A1CBB284A414}" type="slidenum">
              <a:rPr lang="th-TH" smtClean="0"/>
              <a:pPr/>
              <a:t>16</a:t>
            </a:fld>
            <a:endParaRPr lang="th-TH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1965287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9591" y="1412776"/>
            <a:ext cx="7649413" cy="525658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int</a:t>
            </a:r>
            <a:r>
              <a:rPr lang="en-US" sz="2200" dirty="0"/>
              <a:t> matrix[6][6]={	              {0,1,0,0,0,0},  	//1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                     	             	{1,0,1,0,0,0},  	//2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                                      	{0,1,0,1,1,1},	//3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                      		{0,0,1,0,0,0},  	//4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                      		{0,0,1,0,0,0},         //5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                                                 {0,0,1,0,0,0}}; 	//6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4365104"/>
            <a:ext cx="396044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>
                <a:solidFill>
                  <a:prstClr val="black"/>
                </a:solidFill>
              </a:rPr>
              <a:t>วาดภาพการเชื่อมต่อของโหนดต่าง ๆ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782" y="-3657"/>
            <a:ext cx="717005" cy="112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522" y="310736"/>
            <a:ext cx="830966" cy="81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7BFC-256E-4CDC-86BA-A1CBB284A414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872387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th-TH" dirty="0"/>
          </a:p>
        </p:txBody>
      </p:sp>
      <p:pic>
        <p:nvPicPr>
          <p:cNvPr id="5" name="ตัวยึดเนื้อหา 4" descr="images2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528963" y="2310602"/>
            <a:ext cx="3114350" cy="2618596"/>
          </a:xfrm>
        </p:spPr>
      </p:pic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143372" y="1600200"/>
            <a:ext cx="4543428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th-TH" dirty="0"/>
              <a:t>จงเขียนเมทริกซ์ของกราฟ</a:t>
            </a:r>
          </a:p>
          <a:p>
            <a:pPr marL="514350" indent="-514350">
              <a:buAutoNum type="arabicPeriod"/>
            </a:pPr>
            <a:r>
              <a:rPr lang="th-TH" dirty="0"/>
              <a:t>จงเขียนโปรแกรมกำหนดค่าใน </a:t>
            </a:r>
            <a:r>
              <a:rPr lang="en-US" dirty="0"/>
              <a:t>matrix</a:t>
            </a:r>
            <a:endParaRPr lang="th-TH" dirty="0"/>
          </a:p>
          <a:p>
            <a:pPr marL="514350" indent="-514350">
              <a:buAutoNum type="arabicPeriod"/>
            </a:pPr>
            <a:endParaRPr lang="th-TH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782" y="-3657"/>
            <a:ext cx="717005" cy="112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522" y="310736"/>
            <a:ext cx="830966" cy="81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7BFC-256E-4CDC-86BA-A1CBB284A414}" type="slidenum">
              <a:rPr lang="th-TH" smtClean="0"/>
              <a:pPr/>
              <a:t>18</a:t>
            </a:fld>
            <a:endParaRPr lang="th-TH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การแทนเมท</a:t>
            </a:r>
            <a:r>
              <a:rPr lang="th-TH" dirty="0" err="1"/>
              <a:t>ริกซ์</a:t>
            </a:r>
            <a:r>
              <a:rPr lang="th-TH" dirty="0"/>
              <a:t>การเชื่อมต่อ</a:t>
            </a:r>
          </a:p>
        </p:txBody>
      </p:sp>
      <p:sp>
        <p:nvSpPr>
          <p:cNvPr id="5" name="ตัวยึดเนื้อหา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CordiaUPC" pitchFamily="34" charset="-34"/>
                <a:cs typeface="CordiaUPC" pitchFamily="34" charset="-34"/>
              </a:rPr>
              <a:t>เส้นเชื่อมของกราฟระบุทิศทาง มีแหล่งกำหนดใน</a:t>
            </a:r>
            <a:r>
              <a:rPr lang="th-TH" dirty="0" err="1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หนึ่ง และจบที่อีก</a:t>
            </a:r>
            <a:r>
              <a:rPr lang="th-TH" dirty="0" err="1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หนึ่ง</a:t>
            </a:r>
          </a:p>
          <a:p>
            <a:r>
              <a:rPr lang="th-TH" dirty="0">
                <a:latin typeface="CordiaUPC" pitchFamily="34" charset="-34"/>
                <a:cs typeface="CordiaUPC" pitchFamily="34" charset="-34"/>
              </a:rPr>
              <a:t>เส้นเชื่อม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(V</a:t>
            </a:r>
            <a:r>
              <a:rPr lang="en-US" sz="2400" dirty="0">
                <a:latin typeface="CordiaUPC" pitchFamily="34" charset="-34"/>
                <a:cs typeface="CordiaUPC" pitchFamily="34" charset="-34"/>
              </a:rPr>
              <a:t>i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, </a:t>
            </a:r>
            <a:r>
              <a:rPr lang="en-US" dirty="0" err="1">
                <a:latin typeface="CordiaUPC" pitchFamily="34" charset="-34"/>
                <a:cs typeface="CordiaUPC" pitchFamily="34" charset="-34"/>
              </a:rPr>
              <a:t>V</a:t>
            </a:r>
            <a:r>
              <a:rPr lang="en-US" sz="2400" dirty="0" err="1">
                <a:latin typeface="CordiaUPC" pitchFamily="34" charset="-34"/>
                <a:cs typeface="CordiaUPC" pitchFamily="34" charset="-34"/>
              </a:rPr>
              <a:t>j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)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แทนทิศทางจาก</a:t>
            </a:r>
            <a:r>
              <a:rPr lang="th-TH" dirty="0" err="1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V</a:t>
            </a:r>
            <a:r>
              <a:rPr lang="en-US" sz="2400" dirty="0">
                <a:latin typeface="CordiaUPC" pitchFamily="34" charset="-34"/>
                <a:cs typeface="CordiaUPC" pitchFamily="34" charset="-34"/>
              </a:rPr>
              <a:t>i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ไปยัง</a:t>
            </a:r>
            <a:r>
              <a:rPr lang="th-TH" dirty="0" err="1">
                <a:latin typeface="CordiaUPC" pitchFamily="34" charset="-34"/>
                <a:cs typeface="CordiaUPC" pitchFamily="34" charset="-34"/>
              </a:rPr>
              <a:t>โหนด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 </a:t>
            </a:r>
            <a:r>
              <a:rPr lang="en-US" dirty="0" err="1">
                <a:latin typeface="CordiaUPC" pitchFamily="34" charset="-34"/>
                <a:cs typeface="CordiaUPC" pitchFamily="34" charset="-34"/>
              </a:rPr>
              <a:t>V</a:t>
            </a:r>
            <a:r>
              <a:rPr lang="en-US" sz="2400" dirty="0" err="1">
                <a:latin typeface="CordiaUPC" pitchFamily="34" charset="-34"/>
                <a:cs typeface="CordiaUPC" pitchFamily="34" charset="-34"/>
              </a:rPr>
              <a:t>j</a:t>
            </a:r>
            <a:endParaRPr lang="th-TH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10" name="รูปภาพ 9" descr="adjmatexamp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538" y="3643314"/>
            <a:ext cx="7047620" cy="2679365"/>
          </a:xfrm>
          <a:prstGeom prst="rect">
            <a:avLst/>
          </a:prstGeom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782" y="-3657"/>
            <a:ext cx="717005" cy="112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522" y="310736"/>
            <a:ext cx="830966" cy="81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7BFC-256E-4CDC-86BA-A1CBB284A414}" type="slidenum">
              <a:rPr lang="th-TH" smtClean="0"/>
              <a:pPr/>
              <a:t>19</a:t>
            </a:fld>
            <a:endParaRPr lang="th-T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Types</a:t>
            </a:r>
            <a:endParaRPr lang="th-TH" dirty="0"/>
          </a:p>
        </p:txBody>
      </p:sp>
      <p:pic>
        <p:nvPicPr>
          <p:cNvPr id="4" name="ตัวยึดเนื้อหา 3" descr="directed-graph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2910" y="1643050"/>
            <a:ext cx="3453391" cy="2033020"/>
          </a:xfrm>
        </p:spPr>
      </p:pic>
      <p:pic>
        <p:nvPicPr>
          <p:cNvPr id="5" name="รูปภาพ 4" descr="iou-graph-10-nodes-and-20-edg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3573016"/>
            <a:ext cx="4286250" cy="3086100"/>
          </a:xfrm>
          <a:prstGeom prst="rect">
            <a:avLst/>
          </a:prstGeom>
        </p:spPr>
      </p:pic>
      <p:pic>
        <p:nvPicPr>
          <p:cNvPr id="6" name="รูปภาพ 5" descr="undigraph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14876" y="1428736"/>
            <a:ext cx="3796826" cy="2234921"/>
          </a:xfrm>
          <a:prstGeom prst="rect">
            <a:avLst/>
          </a:prstGeom>
        </p:spPr>
      </p:pic>
      <p:pic>
        <p:nvPicPr>
          <p:cNvPr id="7" name="รูปภาพ 6" descr="Kruskalexampl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0034" y="3714752"/>
            <a:ext cx="4025397" cy="2463492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782" y="-3657"/>
            <a:ext cx="717005" cy="112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522" y="310736"/>
            <a:ext cx="830966" cy="81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7BFC-256E-4CDC-86BA-A1CBB284A414}" type="slidenum">
              <a:rPr lang="th-TH" smtClean="0"/>
              <a:pPr/>
              <a:t>2</a:t>
            </a:fld>
            <a:endParaRPr lang="th-TH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th-TH" dirty="0"/>
          </a:p>
        </p:txBody>
      </p:sp>
      <p:pic>
        <p:nvPicPr>
          <p:cNvPr id="4" name="ตัวยึดเนื้อหา 6" descr="Small_directed_graph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5720" y="1714488"/>
            <a:ext cx="4889500" cy="3670300"/>
          </a:xfrm>
          <a:prstGeom prst="rect">
            <a:avLst/>
          </a:prstGeom>
        </p:spPr>
      </p:pic>
      <p:sp>
        <p:nvSpPr>
          <p:cNvPr id="8" name="ตัวยึดเนื้อหา 3"/>
          <p:cNvSpPr txBox="1">
            <a:spLocks/>
          </p:cNvSpPr>
          <p:nvPr/>
        </p:nvSpPr>
        <p:spPr>
          <a:xfrm>
            <a:off x="4786314" y="1600200"/>
            <a:ext cx="3900486" cy="4525963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th-TH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จงเขียนเมท</a:t>
            </a:r>
            <a:r>
              <a:rPr kumimoji="0" lang="th-TH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ริกซ์</a:t>
            </a:r>
            <a:r>
              <a:rPr kumimoji="0" lang="th-TH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ของกราฟ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lang="th-TH" sz="3200" dirty="0"/>
              <a:t>จงเขียนเมทริกซ์การเชื่อมต่อของกราฟ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th-TH" sz="3200" dirty="0"/>
              <a:t>จงเขียนโปรแกรมกำหนดค่าใน </a:t>
            </a:r>
            <a:r>
              <a:rPr lang="en-US" sz="3200" dirty="0"/>
              <a:t>matrix</a:t>
            </a:r>
            <a:endParaRPr lang="th-TH" sz="3200" dirty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th-TH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782" y="-3657"/>
            <a:ext cx="717005" cy="112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522" y="310736"/>
            <a:ext cx="830966" cy="81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7BFC-256E-4CDC-86BA-A1CBB284A414}" type="slidenum">
              <a:rPr lang="th-TH" smtClean="0"/>
              <a:pPr/>
              <a:t>20</a:t>
            </a:fld>
            <a:endParaRPr lang="th-TH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9591" y="1412776"/>
            <a:ext cx="7649413" cy="525658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int</a:t>
            </a:r>
            <a:r>
              <a:rPr lang="en-US" sz="2200" dirty="0"/>
              <a:t> matrix[6][6]={	              {0,1,0,0,0,0},  	//1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                     	             	{0,1,1,0,0,0},  	//2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                                      	{0,0,0,0,1,1},	//3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                      		{0,0,1,0,0,0},  	//4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                      		{0,0,0,0,0,0},         //5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                                                 {0,0,0,0,0,0}}; 	//6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4365104"/>
            <a:ext cx="684076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>
                <a:solidFill>
                  <a:prstClr val="black"/>
                </a:solidFill>
              </a:rPr>
              <a:t>วาดภาพกราฟแบบมีทิศทางของการเชื่อมต่อของโหนดต่าง ๆ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782" y="-3657"/>
            <a:ext cx="717005" cy="112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522" y="310736"/>
            <a:ext cx="830966" cy="81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7BFC-256E-4CDC-86BA-A1CBB284A414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Exercise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842557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การแวะผ่านกราฟ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4000504"/>
            <a:ext cx="3971924" cy="212565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CordiaUPC" pitchFamily="34" charset="-34"/>
                <a:cs typeface="CordiaUPC" pitchFamily="34" charset="-34"/>
              </a:rPr>
              <a:t>Depth First Traversal</a:t>
            </a:r>
          </a:p>
          <a:p>
            <a:pPr>
              <a:buNone/>
            </a:pPr>
            <a:r>
              <a:rPr lang="en-US" dirty="0">
                <a:latin typeface="CordiaUPC" pitchFamily="34" charset="-34"/>
                <a:cs typeface="CordiaUPC" pitchFamily="34" charset="-34"/>
              </a:rPr>
              <a:t>	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การแวะผ่านแนวลึก จะมีลักษณะทีละแขนง เหมือนกับการไล่ลึกไปจนสุดขนงนั้นสุดแล้ว ค่อยมาไล่จากแขนงอื่นๆ อีก จนครบ</a:t>
            </a:r>
          </a:p>
          <a:p>
            <a:pPr>
              <a:buNone/>
            </a:pPr>
            <a:endParaRPr lang="th-TH" dirty="0">
              <a:latin typeface="CordiaUPC" pitchFamily="34" charset="-34"/>
              <a:cs typeface="CordiaUPC" pitchFamily="34" charset="-34"/>
            </a:endParaRPr>
          </a:p>
          <a:p>
            <a:pPr>
              <a:buNone/>
            </a:pPr>
            <a:endParaRPr lang="th-TH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5" name="รูปภาพ 4" descr="Justsearch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728" y="1214422"/>
            <a:ext cx="6357982" cy="2562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72066" y="4286256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dirty="0"/>
          </a:p>
        </p:txBody>
      </p:sp>
      <p:sp>
        <p:nvSpPr>
          <p:cNvPr id="7" name="ตัวยึดเนื้อหา 2"/>
          <p:cNvSpPr txBox="1">
            <a:spLocks/>
          </p:cNvSpPr>
          <p:nvPr/>
        </p:nvSpPr>
        <p:spPr>
          <a:xfrm>
            <a:off x="4572000" y="4000504"/>
            <a:ext cx="3971924" cy="21256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cs typeface="CordiaUPC" pitchFamily="34" charset="-34"/>
              </a:rPr>
              <a:t>Breadth First Traversal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cs typeface="CordiaUPC" pitchFamily="34" charset="-34"/>
              </a:rPr>
              <a:t>	</a:t>
            </a:r>
            <a:r>
              <a:rPr kumimoji="0" lang="th-TH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cs typeface="CordiaUPC" pitchFamily="34" charset="-34"/>
              </a:rPr>
              <a:t>การแวะผ่านแนวกว้าง จะมีลักษณะเหมือนกับการแตกไปทีละชั้นโดยพร้อมๆ กัน ของแต่ละแขนง จนครบทุก</a:t>
            </a:r>
            <a:r>
              <a:rPr kumimoji="0" lang="th-TH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cs typeface="CordiaUPC" pitchFamily="34" charset="-34"/>
              </a:rPr>
              <a:t>โหนด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diaUPC" pitchFamily="34" charset="-34"/>
              <a:cs typeface="CordiaUPC" pitchFamily="34" charset="-3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h-TH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diaUPC" pitchFamily="34" charset="-34"/>
              <a:cs typeface="CordiaUPC" pitchFamily="34" charset="-3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h-TH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782" y="-3657"/>
            <a:ext cx="717005" cy="112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522" y="310736"/>
            <a:ext cx="830966" cy="81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7BFC-256E-4CDC-86BA-A1CBB284A414}" type="slidenum">
              <a:rPr lang="th-TH" smtClean="0"/>
              <a:pPr/>
              <a:t>22</a:t>
            </a:fld>
            <a:endParaRPr lang="th-TH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 </a:t>
            </a:r>
            <a:r>
              <a:rPr lang="en-US" dirty="0"/>
              <a:t>Exercise</a:t>
            </a:r>
            <a:endParaRPr lang="th-TH" dirty="0"/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h-TH" dirty="0">
                <a:latin typeface="CordiaUPC" pitchFamily="34" charset="-34"/>
                <a:cs typeface="CordiaUPC" pitchFamily="34" charset="-34"/>
              </a:rPr>
              <a:t>จงหา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Breadth First Traversal</a:t>
            </a:r>
          </a:p>
          <a:p>
            <a:r>
              <a:rPr lang="th-TH" dirty="0">
                <a:latin typeface="CordiaUPC" pitchFamily="34" charset="-34"/>
                <a:cs typeface="CordiaUPC" pitchFamily="34" charset="-34"/>
              </a:rPr>
              <a:t>จงหา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Depth First Traversal</a:t>
            </a:r>
            <a:endParaRPr lang="th-TH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1026" name="Picture 2" descr="ผลการค้นหารูปภาพสำหรับ Breadth First Traversal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3384376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782" y="-3657"/>
            <a:ext cx="717005" cy="112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522" y="310736"/>
            <a:ext cx="830966" cy="81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7BFC-256E-4CDC-86BA-A1CBB284A414}" type="slidenum">
              <a:rPr lang="th-TH" smtClean="0"/>
              <a:pPr/>
              <a:t>23</a:t>
            </a:fld>
            <a:endParaRPr lang="th-TH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h-TH" dirty="0">
                <a:latin typeface="CordiaUPC" pitchFamily="34" charset="-34"/>
                <a:cs typeface="CordiaUPC" pitchFamily="34" charset="-34"/>
              </a:rPr>
              <a:t>จงหา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Breadth First Traversal</a:t>
            </a:r>
          </a:p>
          <a:p>
            <a:r>
              <a:rPr lang="th-TH" dirty="0">
                <a:latin typeface="CordiaUPC" pitchFamily="34" charset="-34"/>
                <a:cs typeface="CordiaUPC" pitchFamily="34" charset="-34"/>
              </a:rPr>
              <a:t>จงหา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Depth First Traversal</a:t>
            </a:r>
            <a:endParaRPr lang="th-TH" dirty="0">
              <a:latin typeface="CordiaUPC" pitchFamily="34" charset="-34"/>
              <a:cs typeface="CordiaUPC" pitchFamily="34" charset="-34"/>
            </a:endParaRPr>
          </a:p>
          <a:p>
            <a:endParaRPr lang="en-US" dirty="0"/>
          </a:p>
        </p:txBody>
      </p:sp>
      <p:pic>
        <p:nvPicPr>
          <p:cNvPr id="2050" name="Picture 2" descr="ผลการค้นหารูปภาพสำหรับ Breadth First Traversal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9" y="1700808"/>
            <a:ext cx="44958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782" y="-3657"/>
            <a:ext cx="717005" cy="112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522" y="310736"/>
            <a:ext cx="830966" cy="81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7BFC-256E-4CDC-86BA-A1CBB284A414}" type="slidenum">
              <a:rPr lang="th-TH" smtClean="0"/>
              <a:pPr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92885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ln>
            <a:solidFill>
              <a:schemeClr val="tx2">
                <a:lumMod val="50000"/>
              </a:schemeClr>
            </a:solidFill>
          </a:ln>
        </p:spPr>
        <p:txBody>
          <a:bodyPr/>
          <a:lstStyle/>
          <a:p>
            <a:r>
              <a:rPr lang="th-TH" dirty="0"/>
              <a:t>กราฟแบบมีน้ำหนัก</a:t>
            </a:r>
          </a:p>
        </p:txBody>
      </p:sp>
      <p:grpSp>
        <p:nvGrpSpPr>
          <p:cNvPr id="30" name="กลุ่ม 29"/>
          <p:cNvGrpSpPr/>
          <p:nvPr/>
        </p:nvGrpSpPr>
        <p:grpSpPr>
          <a:xfrm>
            <a:off x="1571604" y="1928802"/>
            <a:ext cx="5786478" cy="3500462"/>
            <a:chOff x="1571604" y="1928802"/>
            <a:chExt cx="5857916" cy="3714776"/>
          </a:xfrm>
        </p:grpSpPr>
        <p:sp>
          <p:nvSpPr>
            <p:cNvPr id="4" name="วงรี 3"/>
            <p:cNvSpPr/>
            <p:nvPr/>
          </p:nvSpPr>
          <p:spPr>
            <a:xfrm>
              <a:off x="1571604" y="3929066"/>
              <a:ext cx="857256" cy="785818"/>
            </a:xfrm>
            <a:prstGeom prst="ellipse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</a:t>
              </a:r>
              <a:endParaRPr lang="th-TH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" name="วงรี 4"/>
            <p:cNvSpPr/>
            <p:nvPr/>
          </p:nvSpPr>
          <p:spPr>
            <a:xfrm>
              <a:off x="3786182" y="4857760"/>
              <a:ext cx="857256" cy="785818"/>
            </a:xfrm>
            <a:prstGeom prst="ellipse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</a:t>
              </a:r>
              <a:endParaRPr lang="th-TH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" name="วงรี 5"/>
            <p:cNvSpPr/>
            <p:nvPr/>
          </p:nvSpPr>
          <p:spPr>
            <a:xfrm>
              <a:off x="2643174" y="1928802"/>
              <a:ext cx="857256" cy="785818"/>
            </a:xfrm>
            <a:prstGeom prst="ellipse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</a:t>
              </a:r>
              <a:endParaRPr lang="th-TH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วงรี 6"/>
            <p:cNvSpPr/>
            <p:nvPr/>
          </p:nvSpPr>
          <p:spPr>
            <a:xfrm>
              <a:off x="6572264" y="4286256"/>
              <a:ext cx="857256" cy="785818"/>
            </a:xfrm>
            <a:prstGeom prst="ellipse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z</a:t>
              </a:r>
              <a:endParaRPr lang="th-TH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วงรี 7"/>
            <p:cNvSpPr/>
            <p:nvPr/>
          </p:nvSpPr>
          <p:spPr>
            <a:xfrm>
              <a:off x="5929322" y="2000240"/>
              <a:ext cx="857256" cy="785818"/>
            </a:xfrm>
            <a:prstGeom prst="ellipse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k</a:t>
              </a:r>
              <a:endParaRPr lang="th-TH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2" name="ตัวเชื่อมต่อตรง 11"/>
            <p:cNvCxnSpPr>
              <a:stCxn id="6" idx="5"/>
              <a:endCxn id="4" idx="6"/>
            </p:cNvCxnSpPr>
            <p:nvPr/>
          </p:nvCxnSpPr>
          <p:spPr>
            <a:xfrm rot="5400000">
              <a:off x="2040657" y="2987743"/>
              <a:ext cx="1722435" cy="946028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ตัวเชื่อมต่อตรง 13"/>
            <p:cNvCxnSpPr>
              <a:stCxn id="6" idx="5"/>
              <a:endCxn id="8" idx="3"/>
            </p:cNvCxnSpPr>
            <p:nvPr/>
          </p:nvCxnSpPr>
          <p:spPr>
            <a:xfrm rot="16200000" flipH="1">
              <a:off x="4679157" y="1295271"/>
              <a:ext cx="71438" cy="2679976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ตัวเชื่อมต่อตรง 15"/>
            <p:cNvCxnSpPr>
              <a:stCxn id="8" idx="3"/>
              <a:endCxn id="7" idx="1"/>
            </p:cNvCxnSpPr>
            <p:nvPr/>
          </p:nvCxnSpPr>
          <p:spPr>
            <a:xfrm rot="16200000" flipH="1">
              <a:off x="5511156" y="3214686"/>
              <a:ext cx="1730358" cy="642942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ตัวเชื่อมต่อตรง 17"/>
            <p:cNvCxnSpPr>
              <a:stCxn id="7" idx="1"/>
              <a:endCxn id="5" idx="0"/>
            </p:cNvCxnSpPr>
            <p:nvPr/>
          </p:nvCxnSpPr>
          <p:spPr>
            <a:xfrm rot="16200000" flipH="1" flipV="1">
              <a:off x="5228096" y="3388050"/>
              <a:ext cx="456424" cy="2482996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ตัวเชื่อมต่อตรง 19"/>
            <p:cNvCxnSpPr>
              <a:stCxn id="8" idx="3"/>
              <a:endCxn id="5" idx="0"/>
            </p:cNvCxnSpPr>
            <p:nvPr/>
          </p:nvCxnSpPr>
          <p:spPr>
            <a:xfrm rot="5400000">
              <a:off x="4041446" y="2844342"/>
              <a:ext cx="2186782" cy="1840054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ตัวเชื่อมต่อตรง 21"/>
            <p:cNvCxnSpPr>
              <a:stCxn id="4" idx="6"/>
              <a:endCxn id="5" idx="0"/>
            </p:cNvCxnSpPr>
            <p:nvPr/>
          </p:nvCxnSpPr>
          <p:spPr>
            <a:xfrm>
              <a:off x="2428860" y="4321975"/>
              <a:ext cx="1785950" cy="535785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643174" y="3000372"/>
              <a:ext cx="5000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th-TH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57488" y="4429132"/>
              <a:ext cx="5000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endParaRPr lang="th-TH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7686" y="2214554"/>
              <a:ext cx="5000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endParaRPr lang="th-TH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57950" y="3214686"/>
              <a:ext cx="5000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th-TH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14942" y="4714884"/>
              <a:ext cx="5000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th-TH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72000" y="3500438"/>
              <a:ext cx="5000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th-TH" dirty="0"/>
            </a:p>
          </p:txBody>
        </p:sp>
      </p:grp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782" y="-3657"/>
            <a:ext cx="717005" cy="112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522" y="310736"/>
            <a:ext cx="830966" cy="81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7BFC-256E-4CDC-86BA-A1CBB284A414}" type="slidenum">
              <a:rPr lang="th-TH" smtClean="0"/>
              <a:pPr/>
              <a:t>25</a:t>
            </a:fld>
            <a:endParaRPr lang="th-TH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CordiaUPC" pitchFamily="34" charset="-34"/>
                <a:cs typeface="CordiaUPC" pitchFamily="34" charset="-34"/>
              </a:rPr>
              <a:t>การหาระยะทางสั้นที่สุดด้วย </a:t>
            </a:r>
            <a:r>
              <a:rPr lang="en-US" dirty="0" err="1">
                <a:latin typeface="CordiaUPC" pitchFamily="34" charset="-34"/>
                <a:cs typeface="CordiaUPC" pitchFamily="34" charset="-34"/>
              </a:rPr>
              <a:t>Dijkstra</a:t>
            </a:r>
            <a:endParaRPr lang="th-TH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half" idx="2"/>
          </p:nvPr>
        </p:nvSpPr>
        <p:spPr>
          <a:xfrm>
            <a:off x="4429124" y="1600200"/>
            <a:ext cx="4257676" cy="4525963"/>
          </a:xfrm>
        </p:spPr>
        <p:txBody>
          <a:bodyPr>
            <a:normAutofit fontScale="92500" lnSpcReduction="10000"/>
          </a:bodyPr>
          <a:lstStyle/>
          <a:p>
            <a:r>
              <a:rPr lang="th-TH" dirty="0">
                <a:latin typeface="CordiaUPC" pitchFamily="34" charset="-34"/>
                <a:cs typeface="CordiaUPC" pitchFamily="34" charset="-34"/>
              </a:rPr>
              <a:t>หาทางสั้นที่สุดจาก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a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ไป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z</a:t>
            </a:r>
          </a:p>
          <a:p>
            <a:r>
              <a:rPr lang="th-TH" dirty="0">
                <a:latin typeface="CordiaUPC" pitchFamily="34" charset="-34"/>
                <a:cs typeface="CordiaUPC" pitchFamily="34" charset="-34"/>
              </a:rPr>
              <a:t>เริ่มจาก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a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มี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2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ทาง คือ</a:t>
            </a:r>
            <a:br>
              <a:rPr lang="th-TH" dirty="0">
                <a:latin typeface="CordiaUPC" pitchFamily="34" charset="-34"/>
                <a:cs typeface="CordiaUPC" pitchFamily="34" charset="-34"/>
              </a:rPr>
            </a:br>
            <a:r>
              <a:rPr lang="en-US" dirty="0">
                <a:latin typeface="CordiaUPC" pitchFamily="34" charset="-34"/>
                <a:cs typeface="CordiaUPC" pitchFamily="34" charset="-34"/>
              </a:rPr>
              <a:t>a -&gt; b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ระยะเป็น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4</a:t>
            </a:r>
            <a:br>
              <a:rPr lang="en-US" dirty="0">
                <a:latin typeface="CordiaUPC" pitchFamily="34" charset="-34"/>
                <a:cs typeface="CordiaUPC" pitchFamily="34" charset="-34"/>
              </a:rPr>
            </a:br>
            <a:r>
              <a:rPr lang="en-US" dirty="0">
                <a:latin typeface="CordiaUPC" pitchFamily="34" charset="-34"/>
                <a:cs typeface="CordiaUPC" pitchFamily="34" charset="-34"/>
              </a:rPr>
              <a:t>a -&gt; d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ระยะเป็น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2 </a:t>
            </a:r>
          </a:p>
          <a:p>
            <a:r>
              <a:rPr lang="en-US" dirty="0">
                <a:latin typeface="CordiaUPC" pitchFamily="34" charset="-34"/>
                <a:cs typeface="CordiaUPC" pitchFamily="34" charset="-34"/>
              </a:rPr>
              <a:t>a -&gt; d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สั้นกว่านำมาคิดก่อน</a:t>
            </a:r>
            <a:br>
              <a:rPr lang="th-TH" dirty="0">
                <a:latin typeface="CordiaUPC" pitchFamily="34" charset="-34"/>
                <a:cs typeface="CordiaUPC" pitchFamily="34" charset="-34"/>
              </a:rPr>
            </a:br>
            <a:r>
              <a:rPr lang="en-US" dirty="0">
                <a:latin typeface="CordiaUPC" pitchFamily="34" charset="-34"/>
                <a:cs typeface="CordiaUPC" pitchFamily="34" charset="-34"/>
              </a:rPr>
              <a:t>a -&gt; d -&gt; k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ระยะเป็น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2 + 4 = 6</a:t>
            </a:r>
            <a:br>
              <a:rPr lang="en-US" dirty="0">
                <a:latin typeface="CordiaUPC" pitchFamily="34" charset="-34"/>
                <a:cs typeface="CordiaUPC" pitchFamily="34" charset="-34"/>
              </a:rPr>
            </a:br>
            <a:r>
              <a:rPr lang="th-TH" dirty="0">
                <a:latin typeface="CordiaUPC" pitchFamily="34" charset="-34"/>
                <a:cs typeface="CordiaUPC" pitchFamily="34" charset="-34"/>
              </a:rPr>
              <a:t>ซึ่งยาวกว่า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a -&gt; b</a:t>
            </a:r>
          </a:p>
          <a:p>
            <a:r>
              <a:rPr lang="th-TH" dirty="0">
                <a:latin typeface="CordiaUPC" pitchFamily="34" charset="-34"/>
                <a:cs typeface="CordiaUPC" pitchFamily="34" charset="-34"/>
              </a:rPr>
              <a:t>กลับมาคิดต่อจาก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a - &gt; b</a:t>
            </a:r>
            <a:br>
              <a:rPr lang="en-US" dirty="0">
                <a:latin typeface="CordiaUPC" pitchFamily="34" charset="-34"/>
                <a:cs typeface="CordiaUPC" pitchFamily="34" charset="-34"/>
              </a:rPr>
            </a:br>
            <a:r>
              <a:rPr lang="en-US" dirty="0">
                <a:latin typeface="CordiaUPC" pitchFamily="34" charset="-34"/>
                <a:cs typeface="CordiaUPC" pitchFamily="34" charset="-34"/>
              </a:rPr>
              <a:t>a -&gt; b -&gt; k = 4 +3 = 7</a:t>
            </a:r>
            <a:br>
              <a:rPr lang="en-US" dirty="0">
                <a:latin typeface="CordiaUPC" pitchFamily="34" charset="-34"/>
                <a:cs typeface="CordiaUPC" pitchFamily="34" charset="-34"/>
              </a:rPr>
            </a:br>
            <a:r>
              <a:rPr lang="en-US" dirty="0">
                <a:latin typeface="CordiaUPC" pitchFamily="34" charset="-34"/>
                <a:cs typeface="CordiaUPC" pitchFamily="34" charset="-34"/>
              </a:rPr>
              <a:t>a -&gt; b -&gt; z = 4 + 1 = 5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ถึงปลายทาง</a:t>
            </a:r>
          </a:p>
          <a:p>
            <a:r>
              <a:rPr lang="th-TH" b="1" dirty="0">
                <a:latin typeface="CordiaUPC" pitchFamily="34" charset="-34"/>
                <a:cs typeface="CordiaUPC" pitchFamily="34" charset="-34"/>
              </a:rPr>
              <a:t>สรุประยะสั้นที่สุดเท่ากับ </a:t>
            </a:r>
            <a:r>
              <a:rPr lang="en-US" b="1" dirty="0">
                <a:latin typeface="CordiaUPC" pitchFamily="34" charset="-34"/>
                <a:cs typeface="CordiaUPC" pitchFamily="34" charset="-34"/>
              </a:rPr>
              <a:t>5</a:t>
            </a:r>
          </a:p>
        </p:txBody>
      </p:sp>
      <p:grpSp>
        <p:nvGrpSpPr>
          <p:cNvPr id="7" name="ตัวยึดเนื้อหา 6"/>
          <p:cNvGrpSpPr>
            <a:grpSpLocks noGrp="1"/>
          </p:cNvGrpSpPr>
          <p:nvPr/>
        </p:nvGrpSpPr>
        <p:grpSpPr>
          <a:xfrm>
            <a:off x="457200" y="1743076"/>
            <a:ext cx="3686172" cy="2614618"/>
            <a:chOff x="1571604" y="1928802"/>
            <a:chExt cx="5857916" cy="3714776"/>
          </a:xfrm>
        </p:grpSpPr>
        <p:sp>
          <p:nvSpPr>
            <p:cNvPr id="8" name="วงรี 7"/>
            <p:cNvSpPr/>
            <p:nvPr/>
          </p:nvSpPr>
          <p:spPr>
            <a:xfrm>
              <a:off x="1571604" y="3929066"/>
              <a:ext cx="857256" cy="785818"/>
            </a:xfrm>
            <a:prstGeom prst="ellipse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</a:t>
              </a:r>
              <a:endParaRPr lang="th-TH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" name="วงรี 8"/>
            <p:cNvSpPr/>
            <p:nvPr/>
          </p:nvSpPr>
          <p:spPr>
            <a:xfrm>
              <a:off x="3786182" y="4857760"/>
              <a:ext cx="857256" cy="785818"/>
            </a:xfrm>
            <a:prstGeom prst="ellipse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</a:t>
              </a:r>
              <a:endParaRPr lang="th-TH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วงรี 9"/>
            <p:cNvSpPr/>
            <p:nvPr/>
          </p:nvSpPr>
          <p:spPr>
            <a:xfrm>
              <a:off x="2643174" y="1928802"/>
              <a:ext cx="857256" cy="785818"/>
            </a:xfrm>
            <a:prstGeom prst="ellipse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</a:t>
              </a:r>
              <a:endParaRPr lang="th-TH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" name="วงรี 10"/>
            <p:cNvSpPr/>
            <p:nvPr/>
          </p:nvSpPr>
          <p:spPr>
            <a:xfrm>
              <a:off x="6572264" y="4286256"/>
              <a:ext cx="857256" cy="785818"/>
            </a:xfrm>
            <a:prstGeom prst="ellipse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z</a:t>
              </a:r>
              <a:endParaRPr lang="th-TH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2" name="วงรี 11"/>
            <p:cNvSpPr/>
            <p:nvPr/>
          </p:nvSpPr>
          <p:spPr>
            <a:xfrm>
              <a:off x="5929322" y="2000240"/>
              <a:ext cx="857256" cy="785818"/>
            </a:xfrm>
            <a:prstGeom prst="ellipse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k</a:t>
              </a:r>
              <a:endParaRPr lang="th-TH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3" name="ตัวเชื่อมต่อตรง 12"/>
            <p:cNvCxnSpPr>
              <a:stCxn id="10" idx="5"/>
              <a:endCxn id="8" idx="6"/>
            </p:cNvCxnSpPr>
            <p:nvPr/>
          </p:nvCxnSpPr>
          <p:spPr>
            <a:xfrm rot="5400000">
              <a:off x="2040657" y="2987743"/>
              <a:ext cx="1722435" cy="946028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ตัวเชื่อมต่อตรง 13"/>
            <p:cNvCxnSpPr>
              <a:stCxn id="10" idx="5"/>
              <a:endCxn id="12" idx="3"/>
            </p:cNvCxnSpPr>
            <p:nvPr/>
          </p:nvCxnSpPr>
          <p:spPr>
            <a:xfrm rot="16200000" flipH="1">
              <a:off x="4679157" y="1295271"/>
              <a:ext cx="71438" cy="2679976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ตัวเชื่อมต่อตรง 14"/>
            <p:cNvCxnSpPr>
              <a:stCxn id="12" idx="3"/>
              <a:endCxn id="11" idx="1"/>
            </p:cNvCxnSpPr>
            <p:nvPr/>
          </p:nvCxnSpPr>
          <p:spPr>
            <a:xfrm rot="16200000" flipH="1">
              <a:off x="5511156" y="3214686"/>
              <a:ext cx="1730358" cy="642942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ตัวเชื่อมต่อตรง 15"/>
            <p:cNvCxnSpPr>
              <a:stCxn id="11" idx="1"/>
            </p:cNvCxnSpPr>
            <p:nvPr/>
          </p:nvCxnSpPr>
          <p:spPr>
            <a:xfrm rot="16200000" flipH="1" flipV="1">
              <a:off x="5228096" y="3388050"/>
              <a:ext cx="456424" cy="2482996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ตัวเชื่อมต่อตรง 16"/>
            <p:cNvCxnSpPr>
              <a:stCxn id="12" idx="3"/>
            </p:cNvCxnSpPr>
            <p:nvPr/>
          </p:nvCxnSpPr>
          <p:spPr>
            <a:xfrm rot="5400000">
              <a:off x="4041446" y="2844342"/>
              <a:ext cx="2186782" cy="1840054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ตัวเชื่อมต่อตรง 17"/>
            <p:cNvCxnSpPr>
              <a:stCxn id="8" idx="6"/>
            </p:cNvCxnSpPr>
            <p:nvPr/>
          </p:nvCxnSpPr>
          <p:spPr>
            <a:xfrm>
              <a:off x="2428860" y="4321975"/>
              <a:ext cx="1785950" cy="535785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643174" y="3000372"/>
              <a:ext cx="5000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th-TH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57488" y="4429132"/>
              <a:ext cx="5000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endParaRPr lang="th-TH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57686" y="2214554"/>
              <a:ext cx="5000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endParaRPr lang="th-TH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57950" y="3214686"/>
              <a:ext cx="5000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th-TH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14942" y="4714884"/>
              <a:ext cx="5000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th-TH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72000" y="3500438"/>
              <a:ext cx="5000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th-TH" dirty="0"/>
            </a:p>
          </p:txBody>
        </p:sp>
      </p:grp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782" y="-3657"/>
            <a:ext cx="717005" cy="112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522" y="310736"/>
            <a:ext cx="830966" cy="81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7BFC-256E-4CDC-86BA-A1CBB284A414}" type="slidenum">
              <a:rPr lang="th-TH" smtClean="0"/>
              <a:pPr/>
              <a:t>26</a:t>
            </a:fld>
            <a:endParaRPr lang="th-TH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028" name="Picture 4" descr="http://www.math.cornell.edu/~mec/Winter2009/Thompson/search/dijkst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44824"/>
            <a:ext cx="8460432" cy="3629182"/>
          </a:xfrm>
          <a:prstGeom prst="rect">
            <a:avLst/>
          </a:prstGeom>
          <a:noFill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782" y="-3657"/>
            <a:ext cx="717005" cy="112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522" y="310736"/>
            <a:ext cx="830966" cy="81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7BFC-256E-4CDC-86BA-A1CBB284A414}" type="slidenum">
              <a:rPr lang="th-TH" smtClean="0"/>
              <a:pPr/>
              <a:t>27</a:t>
            </a:fld>
            <a:endParaRPr lang="th-TH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 -&gt; V     		</a:t>
            </a:r>
            <a:r>
              <a:rPr lang="en-US" dirty="0">
                <a:solidFill>
                  <a:srgbClr val="FFC000"/>
                </a:solidFill>
              </a:rPr>
              <a:t>2</a:t>
            </a:r>
          </a:p>
          <a:p>
            <a:r>
              <a:rPr lang="en-US" dirty="0"/>
              <a:t>U -&gt; X		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r>
              <a:rPr lang="en-US" dirty="0"/>
              <a:t>U -&gt; W		5</a:t>
            </a:r>
          </a:p>
          <a:p>
            <a:r>
              <a:rPr lang="en-US" dirty="0"/>
              <a:t>U-&gt; X -&gt; V		3</a:t>
            </a:r>
          </a:p>
          <a:p>
            <a:r>
              <a:rPr lang="en-US" dirty="0"/>
              <a:t>U-&gt; X -&gt; W	4</a:t>
            </a:r>
          </a:p>
          <a:p>
            <a:r>
              <a:rPr lang="en-US" dirty="0"/>
              <a:t>U -&gt; X -&gt; Y		</a:t>
            </a:r>
            <a:r>
              <a:rPr lang="en-US" dirty="0">
                <a:solidFill>
                  <a:srgbClr val="FFC000"/>
                </a:solidFill>
              </a:rPr>
              <a:t>2</a:t>
            </a:r>
          </a:p>
          <a:p>
            <a:r>
              <a:rPr lang="en-US" dirty="0"/>
              <a:t>U -&gt; V -&gt; W	5</a:t>
            </a:r>
          </a:p>
          <a:p>
            <a:r>
              <a:rPr lang="en-US" dirty="0"/>
              <a:t>U -&gt; X -&gt; Y -&gt; W	3</a:t>
            </a:r>
          </a:p>
          <a:p>
            <a:r>
              <a:rPr lang="en-US" dirty="0"/>
              <a:t>U -&gt; X -&gt; Y -&gt; </a:t>
            </a:r>
            <a:r>
              <a:rPr lang="en-US" dirty="0">
                <a:solidFill>
                  <a:srgbClr val="7030A0"/>
                </a:solidFill>
              </a:rPr>
              <a:t>Z</a:t>
            </a: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3</a:t>
            </a:r>
          </a:p>
          <a:p>
            <a:endParaRPr lang="th-TH" dirty="0"/>
          </a:p>
        </p:txBody>
      </p:sp>
      <p:pic>
        <p:nvPicPr>
          <p:cNvPr id="39938" name="Picture 2" descr="http://interactivepython.org/runestone/static/pythonds/_images/routeGrap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060848"/>
            <a:ext cx="4429125" cy="2647950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782" y="-3657"/>
            <a:ext cx="717005" cy="112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522" y="310736"/>
            <a:ext cx="830966" cy="81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7BFC-256E-4CDC-86BA-A1CBB284A414}" type="slidenum">
              <a:rPr lang="th-TH" smtClean="0"/>
              <a:pPr/>
              <a:t>28</a:t>
            </a:fld>
            <a:endParaRPr lang="th-TH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th-TH" dirty="0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h-TH" dirty="0"/>
              <a:t>จงเขียนเมท</a:t>
            </a:r>
            <a:r>
              <a:rPr lang="th-TH" dirty="0" err="1"/>
              <a:t>ริกซ์</a:t>
            </a:r>
            <a:r>
              <a:rPr lang="th-TH" dirty="0"/>
              <a:t>การเชื่อม พร้อมกำหนดระยะทาง</a:t>
            </a:r>
          </a:p>
          <a:p>
            <a:r>
              <a:rPr lang="th-TH" dirty="0"/>
              <a:t>จงหาระยะทางสั้นที่สุดจาก </a:t>
            </a:r>
            <a:r>
              <a:rPr lang="en-US" dirty="0" err="1"/>
              <a:t>Maldon</a:t>
            </a:r>
            <a:r>
              <a:rPr lang="en-US" dirty="0"/>
              <a:t> </a:t>
            </a:r>
            <a:r>
              <a:rPr lang="th-TH" dirty="0"/>
              <a:t>ไปยัง </a:t>
            </a:r>
            <a:r>
              <a:rPr lang="en-US" dirty="0" err="1"/>
              <a:t>Dunwich</a:t>
            </a:r>
            <a:endParaRPr lang="en-US" dirty="0"/>
          </a:p>
        </p:txBody>
      </p:sp>
      <p:pic>
        <p:nvPicPr>
          <p:cNvPr id="7" name="ตัวยึดเนื้อหา 6" descr="240px-CPT-Graphs-undirected-weighted.svg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571472" y="1714488"/>
            <a:ext cx="3143272" cy="4007672"/>
          </a:xfr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782" y="-3657"/>
            <a:ext cx="717005" cy="112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522" y="310736"/>
            <a:ext cx="830966" cy="81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7BFC-256E-4CDC-86BA-A1CBB284A414}" type="slidenum">
              <a:rPr lang="th-TH" smtClean="0"/>
              <a:pPr/>
              <a:t>29</a:t>
            </a:fld>
            <a:endParaRPr lang="th-TH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CordiaUPC" pitchFamily="34" charset="-34"/>
                <a:cs typeface="CordiaUPC" pitchFamily="34" charset="-34"/>
              </a:rPr>
              <a:t>องค์ประกอบของกราฟ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rdiaUPC" pitchFamily="34" charset="-34"/>
                <a:cs typeface="CordiaUPC" pitchFamily="34" charset="-34"/>
              </a:rPr>
              <a:t>Vertex </a:t>
            </a:r>
            <a:r>
              <a:rPr lang="th-TH" b="1" dirty="0">
                <a:latin typeface="CordiaUPC" pitchFamily="34" charset="-34"/>
                <a:cs typeface="CordiaUPC" pitchFamily="34" charset="-34"/>
              </a:rPr>
              <a:t>หรือ </a:t>
            </a:r>
            <a:r>
              <a:rPr lang="en-US" b="1" dirty="0">
                <a:latin typeface="CordiaUPC" pitchFamily="34" charset="-34"/>
                <a:cs typeface="CordiaUPC" pitchFamily="34" charset="-34"/>
              </a:rPr>
              <a:t>Node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คือ จุดภายในกราฟ</a:t>
            </a:r>
            <a:endParaRPr lang="en-US" b="1" dirty="0">
              <a:latin typeface="CordiaUPC" pitchFamily="34" charset="-34"/>
              <a:cs typeface="CordiaUPC" pitchFamily="34" charset="-34"/>
            </a:endParaRPr>
          </a:p>
          <a:p>
            <a:r>
              <a:rPr lang="en-US" b="1" dirty="0">
                <a:latin typeface="CordiaUPC" pitchFamily="34" charset="-34"/>
                <a:cs typeface="CordiaUPC" pitchFamily="34" charset="-34"/>
              </a:rPr>
              <a:t>Edge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คือทางเชื่อมระหว่างจุดสองจุด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ซึ่งมักจะแสดงถึงความสัมพันธ์ของทั้งสอง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vertex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นั้น เช่น เส้นทางเดินรถจากเมือง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A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ไป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B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หรือ ราคาค่าตั๋วจาก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A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ไป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B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เป็นต้น</a:t>
            </a:r>
            <a:endParaRPr lang="en-US" dirty="0">
              <a:latin typeface="CordiaUPC" pitchFamily="34" charset="-34"/>
              <a:cs typeface="CordiaUPC" pitchFamily="34" charset="-34"/>
            </a:endParaRPr>
          </a:p>
          <a:p>
            <a:r>
              <a:rPr lang="en-US" b="1" dirty="0">
                <a:latin typeface="CordiaUPC" pitchFamily="34" charset="-34"/>
                <a:cs typeface="CordiaUPC" pitchFamily="34" charset="-34"/>
              </a:rPr>
              <a:t>Directed Edge</a:t>
            </a:r>
            <a:r>
              <a:rPr lang="th-TH" b="1" dirty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คือ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edge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ที่ระบุทิศทางไว้ด้วย ซึ่ง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edge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พวกนี้ ใช้ในการแทนข้อมูลที่</a:t>
            </a:r>
            <a:r>
              <a:rPr lang="th-TH" b="1" dirty="0">
                <a:latin typeface="CordiaUPC" pitchFamily="34" charset="-34"/>
                <a:cs typeface="CordiaUPC" pitchFamily="34" charset="-34"/>
              </a:rPr>
              <a:t>ระบุทิศทาง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นั่นเอง เช่น เที่ยวบินจาก จาก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A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ไป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B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เป็นต้น (ซึ่งจะเป็น คนละเที่ยวบินจาก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B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ไป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A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เป็นต้น)</a:t>
            </a:r>
            <a:endParaRPr lang="en-US" dirty="0">
              <a:latin typeface="CordiaUPC" pitchFamily="34" charset="-34"/>
              <a:cs typeface="CordiaUPC" pitchFamily="34" charset="-34"/>
            </a:endParaRPr>
          </a:p>
          <a:p>
            <a:r>
              <a:rPr lang="en-US" b="1" dirty="0">
                <a:latin typeface="CordiaUPC" pitchFamily="34" charset="-34"/>
                <a:cs typeface="CordiaUPC" pitchFamily="34" charset="-34"/>
              </a:rPr>
              <a:t>Undirected edge </a:t>
            </a:r>
            <a:r>
              <a:rPr lang="th-TH" b="1" dirty="0">
                <a:latin typeface="CordiaUPC" pitchFamily="34" charset="-34"/>
                <a:cs typeface="CordiaUPC" pitchFamily="34" charset="-34"/>
              </a:rPr>
              <a:t>คือ</a:t>
            </a:r>
            <a:r>
              <a:rPr lang="en-US" b="1" dirty="0">
                <a:latin typeface="CordiaUPC" pitchFamily="34" charset="-34"/>
                <a:cs typeface="CordiaUPC" pitchFamily="34" charset="-34"/>
              </a:rPr>
              <a:t>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edge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ที่ไม่ได้ระบุทิศทาง ซึ่ง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edge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พวกนี้ ใช้ในการแทนข้อมูลที่ไม่มีทิศทางนั่นเอง เช่น ราคาค่าตั๋วจาก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A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ไป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B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เป็นต้น (ซึ่งเป็นราคาเดียวกันกับ ราคาค่าตั๋วจาก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B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ไป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A)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782" y="-3657"/>
            <a:ext cx="717005" cy="112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522" y="310736"/>
            <a:ext cx="830966" cy="81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7BFC-256E-4CDC-86BA-A1CBB284A414}" type="slidenum">
              <a:rPr lang="th-TH" smtClean="0"/>
              <a:pPr/>
              <a:t>3</a:t>
            </a:fld>
            <a:endParaRPr lang="th-TH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h-TH" dirty="0"/>
              <a:t>จงเขียนเมท</a:t>
            </a:r>
            <a:r>
              <a:rPr lang="th-TH" dirty="0" err="1"/>
              <a:t>ริกซ์</a:t>
            </a:r>
            <a:r>
              <a:rPr lang="th-TH" dirty="0"/>
              <a:t>การเชื่อม พร้อมกำหนดระยะทาง</a:t>
            </a:r>
          </a:p>
          <a:p>
            <a:r>
              <a:rPr lang="th-TH" dirty="0"/>
              <a:t>จงหาระยะทางสั้นที่สุดจาก </a:t>
            </a:r>
            <a:r>
              <a:rPr lang="en-US" dirty="0"/>
              <a:t>S </a:t>
            </a:r>
            <a:r>
              <a:rPr lang="th-TH" dirty="0"/>
              <a:t>ไปยัง </a:t>
            </a:r>
            <a:r>
              <a:rPr lang="en-US" dirty="0"/>
              <a:t>T</a:t>
            </a:r>
          </a:p>
          <a:p>
            <a:endParaRPr lang="th-TH" dirty="0"/>
          </a:p>
        </p:txBody>
      </p:sp>
      <p:pic>
        <p:nvPicPr>
          <p:cNvPr id="1026" name="Picture 2" descr="http://upload.wikimedia.org/wikipedia/commons/thumb/4/41/Dijkstra_algorithm_2.svg/425px-Dijkstra_algorithm_2.svg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924944"/>
            <a:ext cx="4038600" cy="1425388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782" y="-3657"/>
            <a:ext cx="717005" cy="112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522" y="310736"/>
            <a:ext cx="830966" cy="81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7BFC-256E-4CDC-86BA-A1CBB284A414}" type="slidenum">
              <a:rPr lang="th-TH" smtClean="0"/>
              <a:pPr/>
              <a:t>30</a:t>
            </a:fld>
            <a:endParaRPr lang="th-TH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7BFC-256E-4CDC-86BA-A1CBB284A414}" type="slidenum">
              <a:rPr lang="th-TH" smtClean="0"/>
              <a:pPr/>
              <a:t>31</a:t>
            </a:fld>
            <a:endParaRPr lang="th-TH"/>
          </a:p>
        </p:txBody>
      </p:sp>
      <p:pic>
        <p:nvPicPr>
          <p:cNvPr id="2050" name="Picture 2" descr="http://www.codewithc.com/wp-content/uploads/2014/07/dijkstra-algorithm-weighted-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896"/>
            <a:ext cx="4189742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09600" y="40466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Exercise</a:t>
            </a:r>
            <a:endParaRPr lang="th-TH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782" y="-3657"/>
            <a:ext cx="717005" cy="112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522" y="310736"/>
            <a:ext cx="830966" cy="81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r>
              <a:rPr lang="th-TH" dirty="0"/>
              <a:t>จงเขียนเมท</a:t>
            </a:r>
            <a:r>
              <a:rPr lang="th-TH" dirty="0" err="1"/>
              <a:t>ริกซ์</a:t>
            </a:r>
            <a:r>
              <a:rPr lang="th-TH" dirty="0"/>
              <a:t>การเชื่อม พร้อมกำหนดระยะทาง</a:t>
            </a:r>
          </a:p>
          <a:p>
            <a:r>
              <a:rPr lang="th-TH" dirty="0"/>
              <a:t>จงหาระยะทางสั้นที่สุดจาก </a:t>
            </a:r>
            <a:r>
              <a:rPr lang="en-US" dirty="0"/>
              <a:t>a </a:t>
            </a:r>
            <a:r>
              <a:rPr lang="th-TH" dirty="0"/>
              <a:t>ไปยัง </a:t>
            </a:r>
            <a:r>
              <a:rPr lang="en-US" dirty="0"/>
              <a:t>f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49974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h-TH" dirty="0"/>
              <a:t>จงเขียนเมท</a:t>
            </a:r>
            <a:r>
              <a:rPr lang="th-TH" dirty="0" err="1"/>
              <a:t>ริกซ์</a:t>
            </a:r>
            <a:r>
              <a:rPr lang="th-TH" dirty="0"/>
              <a:t>การเชื่อม พร้อมกำหนดระยะทาง</a:t>
            </a:r>
          </a:p>
          <a:p>
            <a:r>
              <a:rPr lang="th-TH" dirty="0"/>
              <a:t>จงหาระยะทางสั้นที่สุดจาก </a:t>
            </a:r>
            <a:r>
              <a:rPr lang="en-US" dirty="0"/>
              <a:t>0 </a:t>
            </a:r>
            <a:r>
              <a:rPr lang="th-TH" dirty="0"/>
              <a:t>ไปยัง </a:t>
            </a:r>
            <a:r>
              <a:rPr lang="en-US" dirty="0"/>
              <a:t>7</a:t>
            </a:r>
          </a:p>
          <a:p>
            <a:endParaRPr lang="th-TH" dirty="0"/>
          </a:p>
        </p:txBody>
      </p:sp>
      <p:pic>
        <p:nvPicPr>
          <p:cNvPr id="36866" name="Picture 2" descr="http://www.boost.org/doc/libs/1_55_0/libs/graph/doc/stoer_wagner_imgs/stoer_wagner-example.gif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096294"/>
            <a:ext cx="3581400" cy="3533775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782" y="-3657"/>
            <a:ext cx="717005" cy="112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522" y="310736"/>
            <a:ext cx="830966" cy="81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7BFC-256E-4CDC-86BA-A1CBB284A414}" type="slidenum">
              <a:rPr lang="th-TH" smtClean="0"/>
              <a:pPr/>
              <a:t>32</a:t>
            </a:fld>
            <a:endParaRPr lang="th-TH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2474" y="4375989"/>
            <a:ext cx="7527429" cy="1742356"/>
          </a:xfrm>
        </p:spPr>
        <p:txBody>
          <a:bodyPr>
            <a:normAutofit/>
          </a:bodyPr>
          <a:lstStyle/>
          <a:p>
            <a:r>
              <a:rPr lang="th-TH" dirty="0"/>
              <a:t>จงเขียนเมทริกซ์การเชื่อม พร้อมกำหนดระยะทาง</a:t>
            </a:r>
          </a:p>
          <a:p>
            <a:r>
              <a:rPr lang="th-TH" dirty="0"/>
              <a:t>จงหาระยะทางสั้นที่สุดจาก </a:t>
            </a:r>
            <a:r>
              <a:rPr lang="en-US" dirty="0"/>
              <a:t>a </a:t>
            </a:r>
            <a:r>
              <a:rPr lang="th-TH" dirty="0"/>
              <a:t>ไปยัง </a:t>
            </a:r>
            <a:r>
              <a:rPr lang="en-US" dirty="0"/>
              <a:t>b</a:t>
            </a:r>
          </a:p>
          <a:p>
            <a:endParaRPr lang="en-US" dirty="0"/>
          </a:p>
        </p:txBody>
      </p:sp>
      <p:pic>
        <p:nvPicPr>
          <p:cNvPr id="3074" name="Picture 2" descr="ผลการค้นหารูปภาพสำหรับ Dijkstra tre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7380312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782" y="-3657"/>
            <a:ext cx="717005" cy="112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522" y="310736"/>
            <a:ext cx="830966" cy="81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7BFC-256E-4CDC-86BA-A1CBB284A414}" type="slidenum">
              <a:rPr lang="th-TH" smtClean="0"/>
              <a:pPr/>
              <a:t>33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78900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ตัวอย่างโค้ด  </a:t>
            </a:r>
            <a:r>
              <a:rPr lang="en-US" dirty="0" err="1"/>
              <a:t>dijkstra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/* </a:t>
            </a:r>
            <a:r>
              <a:rPr lang="en-US" dirty="0" err="1"/>
              <a:t>Dijkstra's</a:t>
            </a:r>
            <a:r>
              <a:rPr lang="en-US" dirty="0"/>
              <a:t> Algorithm in C */</a:t>
            </a:r>
          </a:p>
          <a:p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process.h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math.h</a:t>
            </a:r>
            <a:r>
              <a:rPr lang="en-US" dirty="0"/>
              <a:t>&gt;</a:t>
            </a:r>
          </a:p>
          <a:p>
            <a:r>
              <a:rPr lang="en-US" dirty="0"/>
              <a:t>#define INF 99</a:t>
            </a:r>
          </a:p>
          <a:p>
            <a:r>
              <a:rPr lang="en-US" dirty="0"/>
              <a:t>#define N 7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dijkstra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cost[][N], </a:t>
            </a:r>
            <a:r>
              <a:rPr lang="en-US" dirty="0" err="1"/>
              <a:t>int</a:t>
            </a:r>
            <a:r>
              <a:rPr lang="en-US" dirty="0"/>
              <a:t> source, </a:t>
            </a:r>
            <a:r>
              <a:rPr lang="en-US" dirty="0" err="1"/>
              <a:t>int</a:t>
            </a:r>
            <a:r>
              <a:rPr lang="en-US" dirty="0"/>
              <a:t> target);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cost[N][N],</a:t>
            </a:r>
            <a:r>
              <a:rPr lang="en-US" dirty="0" err="1"/>
              <a:t>i,j,w,ch,co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source, </a:t>
            </a:r>
            <a:r>
              <a:rPr lang="en-US" dirty="0" err="1"/>
              <a:t>target,x,y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("\t The Shortest Path Algorithm ( DIJKSTRA'S ALGORITHM in C \n\n");</a:t>
            </a:r>
          </a:p>
          <a:p>
            <a:r>
              <a:rPr lang="en-US" dirty="0"/>
              <a:t>    for(</a:t>
            </a:r>
            <a:r>
              <a:rPr lang="en-US" dirty="0" err="1"/>
              <a:t>i</a:t>
            </a:r>
            <a:r>
              <a:rPr lang="en-US" dirty="0"/>
              <a:t>=1;i&lt; </a:t>
            </a:r>
            <a:r>
              <a:rPr lang="en-US" dirty="0" err="1"/>
              <a:t>N;i</a:t>
            </a:r>
            <a:r>
              <a:rPr lang="en-US" dirty="0"/>
              <a:t>++)</a:t>
            </a:r>
          </a:p>
          <a:p>
            <a:r>
              <a:rPr lang="en-US" dirty="0"/>
              <a:t>    for(j=1;j&lt; </a:t>
            </a:r>
            <a:r>
              <a:rPr lang="en-US" dirty="0" err="1"/>
              <a:t>N;j</a:t>
            </a:r>
            <a:r>
              <a:rPr lang="en-US" dirty="0"/>
              <a:t>++)</a:t>
            </a:r>
          </a:p>
          <a:p>
            <a:r>
              <a:rPr lang="en-US" dirty="0"/>
              <a:t>    cost[</a:t>
            </a:r>
            <a:r>
              <a:rPr lang="en-US" dirty="0" err="1"/>
              <a:t>i</a:t>
            </a:r>
            <a:r>
              <a:rPr lang="en-US" dirty="0"/>
              <a:t>][j] = INF;</a:t>
            </a:r>
          </a:p>
          <a:p>
            <a:r>
              <a:rPr lang="en-US" dirty="0"/>
              <a:t>    for(x=1;x&lt; </a:t>
            </a:r>
            <a:r>
              <a:rPr lang="en-US" dirty="0" err="1"/>
              <a:t>N;x</a:t>
            </a:r>
            <a:r>
              <a:rPr lang="en-US" dirty="0"/>
              <a:t>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for(y=x+1;y&lt; </a:t>
            </a:r>
            <a:r>
              <a:rPr lang="en-US" dirty="0" err="1"/>
              <a:t>N;y</a:t>
            </a:r>
            <a:r>
              <a:rPr lang="en-US" dirty="0"/>
              <a:t>++)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("Enter the weight of the path between nodes %d and %d: ",</a:t>
            </a:r>
            <a:r>
              <a:rPr lang="en-US" dirty="0" err="1"/>
              <a:t>x,y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d",&amp;w</a:t>
            </a:r>
            <a:r>
              <a:rPr lang="en-US" dirty="0"/>
              <a:t>);</a:t>
            </a:r>
          </a:p>
          <a:p>
            <a:r>
              <a:rPr lang="en-US" dirty="0"/>
              <a:t>            cost [x][y] = cost[y][x] = w;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("\n");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nEnter</a:t>
            </a:r>
            <a:r>
              <a:rPr lang="en-US" dirty="0"/>
              <a:t> the source:");</a:t>
            </a:r>
          </a:p>
          <a:p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("%d", &amp;source);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nEnter</a:t>
            </a:r>
            <a:r>
              <a:rPr lang="en-US" dirty="0"/>
              <a:t> the target");</a:t>
            </a:r>
          </a:p>
          <a:p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("%d", &amp;target);</a:t>
            </a:r>
          </a:p>
          <a:p>
            <a:r>
              <a:rPr lang="en-US" dirty="0"/>
              <a:t>    co = </a:t>
            </a:r>
            <a:r>
              <a:rPr lang="en-US" dirty="0" err="1"/>
              <a:t>dijsktra</a:t>
            </a:r>
            <a:r>
              <a:rPr lang="en-US" dirty="0"/>
              <a:t>(</a:t>
            </a:r>
            <a:r>
              <a:rPr lang="en-US" dirty="0" err="1"/>
              <a:t>cost,source,target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nThe</a:t>
            </a:r>
            <a:r>
              <a:rPr lang="en-US" dirty="0"/>
              <a:t> Shortest Path: %</a:t>
            </a:r>
            <a:r>
              <a:rPr lang="en-US" dirty="0" err="1"/>
              <a:t>d",co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dijsktra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cost[][N],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source,int</a:t>
            </a:r>
            <a:r>
              <a:rPr lang="en-US" dirty="0"/>
              <a:t> target)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dist</a:t>
            </a:r>
            <a:r>
              <a:rPr lang="en-US" dirty="0"/>
              <a:t>[N],</a:t>
            </a:r>
            <a:r>
              <a:rPr lang="en-US" dirty="0" err="1"/>
              <a:t>prev</a:t>
            </a:r>
            <a:r>
              <a:rPr lang="en-US" dirty="0"/>
              <a:t>[N],selected[N]={0},</a:t>
            </a:r>
            <a:r>
              <a:rPr lang="en-US" dirty="0" err="1"/>
              <a:t>i,m,min,start,d,j</a:t>
            </a:r>
            <a:r>
              <a:rPr lang="en-US" dirty="0"/>
              <a:t>;</a:t>
            </a:r>
          </a:p>
          <a:p>
            <a:r>
              <a:rPr lang="en-US" dirty="0"/>
              <a:t>    char path[N];</a:t>
            </a:r>
          </a:p>
          <a:p>
            <a:r>
              <a:rPr lang="en-US" dirty="0"/>
              <a:t>    for(</a:t>
            </a:r>
            <a:r>
              <a:rPr lang="en-US" dirty="0" err="1"/>
              <a:t>i</a:t>
            </a:r>
            <a:r>
              <a:rPr lang="en-US" dirty="0"/>
              <a:t>=1;i&lt; </a:t>
            </a:r>
            <a:r>
              <a:rPr lang="en-US" dirty="0" err="1"/>
              <a:t>N;i</a:t>
            </a:r>
            <a:r>
              <a:rPr lang="en-US" dirty="0"/>
              <a:t>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dist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INF;</a:t>
            </a:r>
          </a:p>
          <a:p>
            <a:r>
              <a:rPr lang="en-US" dirty="0"/>
              <a:t>        </a:t>
            </a:r>
            <a:r>
              <a:rPr lang="en-US" dirty="0" err="1"/>
              <a:t>prev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-1;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start = source;</a:t>
            </a:r>
          </a:p>
          <a:p>
            <a:r>
              <a:rPr lang="en-US" dirty="0"/>
              <a:t>    selected[start]=1;</a:t>
            </a:r>
          </a:p>
          <a:p>
            <a:r>
              <a:rPr lang="en-US" dirty="0"/>
              <a:t>    </a:t>
            </a:r>
            <a:r>
              <a:rPr lang="en-US" dirty="0" err="1"/>
              <a:t>dist</a:t>
            </a:r>
            <a:r>
              <a:rPr lang="en-US" dirty="0"/>
              <a:t>[start] = 0;</a:t>
            </a:r>
          </a:p>
          <a:p>
            <a:r>
              <a:rPr lang="en-US" dirty="0"/>
              <a:t>    while(selected[target] ==0)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min = INF;</a:t>
            </a:r>
          </a:p>
          <a:p>
            <a:r>
              <a:rPr lang="en-US" dirty="0"/>
              <a:t>        m = 0;</a:t>
            </a:r>
          </a:p>
          <a:p>
            <a:r>
              <a:rPr lang="en-US" dirty="0"/>
              <a:t>        for(</a:t>
            </a:r>
            <a:r>
              <a:rPr lang="en-US" dirty="0" err="1"/>
              <a:t>i</a:t>
            </a:r>
            <a:r>
              <a:rPr lang="en-US" dirty="0"/>
              <a:t>=1;i&lt; </a:t>
            </a:r>
            <a:r>
              <a:rPr lang="en-US" dirty="0" err="1"/>
              <a:t>N;i</a:t>
            </a:r>
            <a:r>
              <a:rPr lang="en-US" dirty="0"/>
              <a:t>++)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d = </a:t>
            </a:r>
            <a:r>
              <a:rPr lang="en-US" dirty="0" err="1"/>
              <a:t>dist</a:t>
            </a:r>
            <a:r>
              <a:rPr lang="en-US" dirty="0"/>
              <a:t>[start] +cost[start][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        if(d&lt; </a:t>
            </a:r>
            <a:r>
              <a:rPr lang="en-US" dirty="0" err="1"/>
              <a:t>dist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]&amp;&amp;selected[</a:t>
            </a:r>
            <a:r>
              <a:rPr lang="en-US" dirty="0" err="1"/>
              <a:t>i</a:t>
            </a:r>
            <a:r>
              <a:rPr lang="en-US" dirty="0"/>
              <a:t>]==0)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</a:t>
            </a:r>
            <a:r>
              <a:rPr lang="en-US" dirty="0" err="1"/>
              <a:t>dist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d;</a:t>
            </a:r>
          </a:p>
          <a:p>
            <a:r>
              <a:rPr lang="en-US" dirty="0"/>
              <a:t>                </a:t>
            </a:r>
            <a:r>
              <a:rPr lang="en-US" dirty="0" err="1"/>
              <a:t>prev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start;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if(min&gt;</a:t>
            </a:r>
            <a:r>
              <a:rPr lang="en-US" dirty="0" err="1"/>
              <a:t>dist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&amp;&amp; selected[</a:t>
            </a:r>
            <a:r>
              <a:rPr lang="en-US" dirty="0" err="1"/>
              <a:t>i</a:t>
            </a:r>
            <a:r>
              <a:rPr lang="en-US" dirty="0"/>
              <a:t>]==0)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min = </a:t>
            </a:r>
            <a:r>
              <a:rPr lang="en-US" dirty="0" err="1"/>
              <a:t>dist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            m 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start = m;</a:t>
            </a:r>
          </a:p>
          <a:p>
            <a:r>
              <a:rPr lang="en-US" dirty="0"/>
              <a:t>        selected[start] = 1;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start = target;</a:t>
            </a:r>
          </a:p>
          <a:p>
            <a:r>
              <a:rPr lang="en-US" dirty="0"/>
              <a:t>    j = 0;</a:t>
            </a:r>
          </a:p>
          <a:p>
            <a:r>
              <a:rPr lang="en-US" dirty="0"/>
              <a:t>    while(start != -1)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path[j++] = start+64;</a:t>
            </a:r>
          </a:p>
          <a:p>
            <a:r>
              <a:rPr lang="en-US" dirty="0"/>
              <a:t>        start = </a:t>
            </a:r>
            <a:r>
              <a:rPr lang="en-US" dirty="0" err="1"/>
              <a:t>prev</a:t>
            </a:r>
            <a:r>
              <a:rPr lang="en-US" dirty="0"/>
              <a:t>[start];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path[j]='\0';</a:t>
            </a:r>
          </a:p>
          <a:p>
            <a:r>
              <a:rPr lang="en-US" dirty="0"/>
              <a:t>    </a:t>
            </a:r>
            <a:r>
              <a:rPr lang="en-US" dirty="0" err="1"/>
              <a:t>strrev</a:t>
            </a:r>
            <a:r>
              <a:rPr lang="en-US" dirty="0"/>
              <a:t>(path);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("%s", path);</a:t>
            </a:r>
          </a:p>
          <a:p>
            <a:r>
              <a:rPr lang="en-US" dirty="0"/>
              <a:t>    return </a:t>
            </a:r>
            <a:r>
              <a:rPr lang="en-US" dirty="0" err="1"/>
              <a:t>dist</a:t>
            </a:r>
            <a:r>
              <a:rPr lang="en-US" dirty="0"/>
              <a:t>[target];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7BFC-256E-4CDC-86BA-A1CBB284A414}" type="slidenum">
              <a:rPr lang="th-TH" smtClean="0"/>
              <a:pPr/>
              <a:t>34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10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CordiaUPC" pitchFamily="34" charset="-34"/>
                <a:cs typeface="CordiaUPC" pitchFamily="34" charset="-34"/>
              </a:rPr>
              <a:t>องค์ประกอบของกราฟ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CordiaUPC" pitchFamily="34" charset="-34"/>
                <a:cs typeface="CordiaUPC" pitchFamily="34" charset="-34"/>
              </a:rPr>
              <a:t>Path </a:t>
            </a:r>
            <a:r>
              <a:rPr lang="th-TH" sz="3000" dirty="0">
                <a:latin typeface="CordiaUPC" pitchFamily="34" charset="-34"/>
                <a:cs typeface="CordiaUPC" pitchFamily="34" charset="-34"/>
              </a:rPr>
              <a:t>คือ</a:t>
            </a:r>
            <a:r>
              <a:rPr lang="th-TH" sz="3000" b="1" dirty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sz="3000" dirty="0">
                <a:latin typeface="CordiaUPC" pitchFamily="34" charset="-34"/>
                <a:cs typeface="CordiaUPC" pitchFamily="34" charset="-34"/>
              </a:rPr>
              <a:t>ทางเดินระหว่าง 2 </a:t>
            </a:r>
            <a:r>
              <a:rPr lang="en-US" sz="3000" dirty="0">
                <a:latin typeface="CordiaUPC" pitchFamily="34" charset="-34"/>
                <a:cs typeface="CordiaUPC" pitchFamily="34" charset="-34"/>
              </a:rPr>
              <a:t>vertex (</a:t>
            </a:r>
            <a:r>
              <a:rPr lang="th-TH" sz="3000" dirty="0">
                <a:latin typeface="CordiaUPC" pitchFamily="34" charset="-34"/>
                <a:cs typeface="CordiaUPC" pitchFamily="34" charset="-34"/>
              </a:rPr>
              <a:t>อาจผ่านหลาย </a:t>
            </a:r>
            <a:r>
              <a:rPr lang="en-US" sz="3000" dirty="0">
                <a:latin typeface="CordiaUPC" pitchFamily="34" charset="-34"/>
                <a:cs typeface="CordiaUPC" pitchFamily="34" charset="-34"/>
              </a:rPr>
              <a:t>vertex)</a:t>
            </a:r>
            <a:endParaRPr lang="th-TH" sz="3000" dirty="0">
              <a:latin typeface="CordiaUPC" pitchFamily="34" charset="-34"/>
              <a:cs typeface="CordiaUPC" pitchFamily="34" charset="-34"/>
            </a:endParaRPr>
          </a:p>
          <a:p>
            <a:r>
              <a:rPr lang="en-US" sz="3000" b="1" dirty="0">
                <a:latin typeface="CordiaUPC" pitchFamily="34" charset="-34"/>
                <a:cs typeface="CordiaUPC" pitchFamily="34" charset="-34"/>
              </a:rPr>
              <a:t>Simple Path</a:t>
            </a:r>
            <a:r>
              <a:rPr lang="th-TH" sz="3000" b="1" dirty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sz="3000" dirty="0">
                <a:latin typeface="CordiaUPC" pitchFamily="34" charset="-34"/>
                <a:cs typeface="CordiaUPC" pitchFamily="34" charset="-34"/>
              </a:rPr>
              <a:t>คือ </a:t>
            </a:r>
            <a:r>
              <a:rPr lang="en-US" sz="3000" dirty="0">
                <a:latin typeface="CordiaUPC" pitchFamily="34" charset="-34"/>
                <a:cs typeface="CordiaUPC" pitchFamily="34" charset="-34"/>
              </a:rPr>
              <a:t>Path </a:t>
            </a:r>
            <a:r>
              <a:rPr lang="th-TH" sz="3000" dirty="0">
                <a:latin typeface="CordiaUPC" pitchFamily="34" charset="-34"/>
                <a:cs typeface="CordiaUPC" pitchFamily="34" charset="-34"/>
              </a:rPr>
              <a:t>ที่ไม่มีการเดินไปซ้ำที่ จุดเดิมเลย </a:t>
            </a:r>
            <a:endParaRPr lang="en-US" sz="3000" dirty="0">
              <a:latin typeface="CordiaUPC" pitchFamily="34" charset="-34"/>
              <a:cs typeface="CordiaUPC" pitchFamily="34" charset="-34"/>
            </a:endParaRPr>
          </a:p>
          <a:p>
            <a:r>
              <a:rPr lang="en-US" sz="3000" b="1" dirty="0">
                <a:latin typeface="CordiaUPC" pitchFamily="34" charset="-34"/>
                <a:cs typeface="CordiaUPC" pitchFamily="34" charset="-34"/>
              </a:rPr>
              <a:t>Cycle</a:t>
            </a:r>
            <a:r>
              <a:rPr lang="th-TH" sz="3000" b="1" dirty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sz="3000" dirty="0">
                <a:latin typeface="CordiaUPC" pitchFamily="34" charset="-34"/>
                <a:cs typeface="CordiaUPC" pitchFamily="34" charset="-34"/>
              </a:rPr>
              <a:t>คือ </a:t>
            </a:r>
            <a:r>
              <a:rPr lang="en-US" sz="3000" dirty="0">
                <a:latin typeface="CordiaUPC" pitchFamily="34" charset="-34"/>
                <a:cs typeface="CordiaUPC" pitchFamily="34" charset="-34"/>
              </a:rPr>
              <a:t>Path </a:t>
            </a:r>
            <a:r>
              <a:rPr lang="th-TH" sz="3000" dirty="0">
                <a:latin typeface="CordiaUPC" pitchFamily="34" charset="-34"/>
                <a:cs typeface="CordiaUPC" pitchFamily="34" charset="-34"/>
              </a:rPr>
              <a:t>ที่มีจุดเริ่มต้น และ จุดปลายเป็นจุดเดียวกัน </a:t>
            </a:r>
            <a:endParaRPr lang="en-US" sz="3000" dirty="0">
              <a:latin typeface="CordiaUPC" pitchFamily="34" charset="-34"/>
              <a:cs typeface="CordiaUPC" pitchFamily="34" charset="-34"/>
            </a:endParaRPr>
          </a:p>
          <a:p>
            <a:r>
              <a:rPr lang="en-US" sz="3000" b="1" dirty="0">
                <a:latin typeface="CordiaUPC" pitchFamily="34" charset="-34"/>
                <a:cs typeface="CordiaUPC" pitchFamily="34" charset="-34"/>
              </a:rPr>
              <a:t>Simple Cycle</a:t>
            </a:r>
            <a:r>
              <a:rPr lang="th-TH" sz="3000" b="1" dirty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sz="3000" dirty="0">
                <a:latin typeface="CordiaUPC" pitchFamily="34" charset="-34"/>
                <a:cs typeface="CordiaUPC" pitchFamily="34" charset="-34"/>
              </a:rPr>
              <a:t>คือ </a:t>
            </a:r>
            <a:r>
              <a:rPr lang="en-US" sz="3000" dirty="0">
                <a:latin typeface="CordiaUPC" pitchFamily="34" charset="-34"/>
                <a:cs typeface="CordiaUPC" pitchFamily="34" charset="-34"/>
              </a:rPr>
              <a:t>Path </a:t>
            </a:r>
            <a:r>
              <a:rPr lang="th-TH" sz="3000" dirty="0">
                <a:latin typeface="CordiaUPC" pitchFamily="34" charset="-34"/>
                <a:cs typeface="CordiaUPC" pitchFamily="34" charset="-34"/>
              </a:rPr>
              <a:t>ที่ไม่มีการเดินไปซ้ำที่ จุดเดิมเลย (คล้ายๆกับคำว่า </a:t>
            </a:r>
            <a:r>
              <a:rPr lang="en-US" sz="3000" dirty="0">
                <a:latin typeface="CordiaUPC" pitchFamily="34" charset="-34"/>
                <a:cs typeface="CordiaUPC" pitchFamily="34" charset="-34"/>
              </a:rPr>
              <a:t>simple path </a:t>
            </a:r>
            <a:r>
              <a:rPr lang="th-TH" sz="3000" dirty="0">
                <a:latin typeface="CordiaUPC" pitchFamily="34" charset="-34"/>
                <a:cs typeface="CordiaUPC" pitchFamily="34" charset="-34"/>
              </a:rPr>
              <a:t>แต่มีจุดเริ่มและจุดจบ เป็นจุดเดียวกัน)</a:t>
            </a:r>
            <a:endParaRPr lang="en-US" sz="3000" dirty="0">
              <a:latin typeface="CordiaUPC" pitchFamily="34" charset="-34"/>
              <a:cs typeface="CordiaUPC" pitchFamily="34" charset="-34"/>
            </a:endParaRPr>
          </a:p>
          <a:p>
            <a:r>
              <a:rPr lang="en-US" sz="3000" b="1" dirty="0">
                <a:latin typeface="CordiaUPC" pitchFamily="34" charset="-34"/>
                <a:cs typeface="CordiaUPC" pitchFamily="34" charset="-34"/>
              </a:rPr>
              <a:t>Degree </a:t>
            </a:r>
            <a:r>
              <a:rPr lang="th-TH" sz="3000" b="1" dirty="0">
                <a:latin typeface="CordiaUPC" pitchFamily="34" charset="-34"/>
                <a:cs typeface="CordiaUPC" pitchFamily="34" charset="-34"/>
              </a:rPr>
              <a:t>ของ </a:t>
            </a:r>
            <a:r>
              <a:rPr lang="en-US" sz="3000" b="1" dirty="0">
                <a:latin typeface="CordiaUPC" pitchFamily="34" charset="-34"/>
                <a:cs typeface="CordiaUPC" pitchFamily="34" charset="-34"/>
              </a:rPr>
              <a:t>Vertex </a:t>
            </a:r>
            <a:r>
              <a:rPr lang="th-TH" sz="3000" dirty="0">
                <a:latin typeface="CordiaUPC" pitchFamily="34" charset="-34"/>
                <a:cs typeface="CordiaUPC" pitchFamily="34" charset="-34"/>
              </a:rPr>
              <a:t>คือจำนวนของ </a:t>
            </a:r>
            <a:r>
              <a:rPr lang="en-US" sz="3000" dirty="0">
                <a:latin typeface="CordiaUPC" pitchFamily="34" charset="-34"/>
                <a:cs typeface="CordiaUPC" pitchFamily="34" charset="-34"/>
              </a:rPr>
              <a:t>edge </a:t>
            </a:r>
            <a:r>
              <a:rPr lang="th-TH" sz="3000" dirty="0">
                <a:latin typeface="CordiaUPC" pitchFamily="34" charset="-34"/>
                <a:cs typeface="CordiaUPC" pitchFamily="34" charset="-34"/>
              </a:rPr>
              <a:t>ที่เชื่อมต่ออยู่กับ </a:t>
            </a:r>
            <a:r>
              <a:rPr lang="en-US" sz="3000" dirty="0">
                <a:latin typeface="CordiaUPC" pitchFamily="34" charset="-34"/>
                <a:cs typeface="CordiaUPC" pitchFamily="34" charset="-34"/>
              </a:rPr>
              <a:t>Vertex </a:t>
            </a:r>
            <a:r>
              <a:rPr lang="th-TH" sz="3000" dirty="0">
                <a:latin typeface="CordiaUPC" pitchFamily="34" charset="-34"/>
                <a:cs typeface="CordiaUPC" pitchFamily="34" charset="-34"/>
              </a:rPr>
              <a:t>นั้น </a:t>
            </a:r>
            <a:endParaRPr lang="en-US" sz="3000" dirty="0">
              <a:latin typeface="CordiaUPC" pitchFamily="34" charset="-34"/>
              <a:cs typeface="CordiaUPC" pitchFamily="34" charset="-34"/>
            </a:endParaRPr>
          </a:p>
          <a:p>
            <a:pPr lvl="1"/>
            <a:r>
              <a:rPr lang="en-US" sz="3000" b="1" dirty="0" err="1">
                <a:latin typeface="CordiaUPC" pitchFamily="34" charset="-34"/>
                <a:cs typeface="CordiaUPC" pitchFamily="34" charset="-34"/>
              </a:rPr>
              <a:t>Indegree</a:t>
            </a:r>
            <a:r>
              <a:rPr lang="en-US" sz="3000" b="1" dirty="0">
                <a:latin typeface="CordiaUPC" pitchFamily="34" charset="-34"/>
                <a:cs typeface="CordiaUPC" pitchFamily="34" charset="-34"/>
              </a:rPr>
              <a:t> </a:t>
            </a:r>
            <a:r>
              <a:rPr lang="th-TH" sz="3000" dirty="0">
                <a:latin typeface="CordiaUPC" pitchFamily="34" charset="-34"/>
                <a:cs typeface="CordiaUPC" pitchFamily="34" charset="-34"/>
              </a:rPr>
              <a:t>คือจำนวนของ </a:t>
            </a:r>
            <a:r>
              <a:rPr lang="en-US" sz="3000" dirty="0">
                <a:latin typeface="CordiaUPC" pitchFamily="34" charset="-34"/>
                <a:cs typeface="CordiaUPC" pitchFamily="34" charset="-34"/>
              </a:rPr>
              <a:t>directed edge </a:t>
            </a:r>
            <a:r>
              <a:rPr lang="th-TH" sz="3000" dirty="0">
                <a:latin typeface="CordiaUPC" pitchFamily="34" charset="-34"/>
                <a:cs typeface="CordiaUPC" pitchFamily="34" charset="-34"/>
              </a:rPr>
              <a:t>ที่วิ่ง</a:t>
            </a:r>
            <a:r>
              <a:rPr lang="th-TH" sz="3000" u="sng" dirty="0">
                <a:latin typeface="CordiaUPC" pitchFamily="34" charset="-34"/>
                <a:cs typeface="CordiaUPC" pitchFamily="34" charset="-34"/>
              </a:rPr>
              <a:t>เข้าสู่</a:t>
            </a:r>
            <a:r>
              <a:rPr lang="th-TH" sz="3000" dirty="0">
                <a:latin typeface="CordiaUPC" pitchFamily="34" charset="-34"/>
                <a:cs typeface="CordiaUPC" pitchFamily="34" charset="-34"/>
              </a:rPr>
              <a:t> </a:t>
            </a:r>
            <a:r>
              <a:rPr lang="en-US" sz="3000" dirty="0">
                <a:latin typeface="CordiaUPC" pitchFamily="34" charset="-34"/>
                <a:cs typeface="CordiaUPC" pitchFamily="34" charset="-34"/>
              </a:rPr>
              <a:t>Vertex </a:t>
            </a:r>
            <a:r>
              <a:rPr lang="th-TH" sz="3000" dirty="0">
                <a:latin typeface="CordiaUPC" pitchFamily="34" charset="-34"/>
                <a:cs typeface="CordiaUPC" pitchFamily="34" charset="-34"/>
              </a:rPr>
              <a:t>นั้น</a:t>
            </a:r>
          </a:p>
          <a:p>
            <a:pPr lvl="1"/>
            <a:r>
              <a:rPr lang="en-US" sz="3000" b="1" dirty="0" err="1">
                <a:latin typeface="CordiaUPC" pitchFamily="34" charset="-34"/>
                <a:cs typeface="CordiaUPC" pitchFamily="34" charset="-34"/>
              </a:rPr>
              <a:t>Outdegree</a:t>
            </a:r>
            <a:r>
              <a:rPr lang="en-US" sz="3000" dirty="0">
                <a:latin typeface="CordiaUPC" pitchFamily="34" charset="-34"/>
                <a:cs typeface="CordiaUPC" pitchFamily="34" charset="-34"/>
              </a:rPr>
              <a:t> </a:t>
            </a:r>
            <a:r>
              <a:rPr lang="th-TH" sz="3000" dirty="0">
                <a:latin typeface="CordiaUPC" pitchFamily="34" charset="-34"/>
                <a:cs typeface="CordiaUPC" pitchFamily="34" charset="-34"/>
              </a:rPr>
              <a:t>คือจำนวนของ </a:t>
            </a:r>
            <a:r>
              <a:rPr lang="en-US" sz="3000" dirty="0">
                <a:latin typeface="CordiaUPC" pitchFamily="34" charset="-34"/>
                <a:cs typeface="CordiaUPC" pitchFamily="34" charset="-34"/>
              </a:rPr>
              <a:t>directed edge </a:t>
            </a:r>
            <a:r>
              <a:rPr lang="th-TH" sz="3000" dirty="0">
                <a:latin typeface="CordiaUPC" pitchFamily="34" charset="-34"/>
                <a:cs typeface="CordiaUPC" pitchFamily="34" charset="-34"/>
              </a:rPr>
              <a:t>ที่วิ่ง</a:t>
            </a:r>
            <a:r>
              <a:rPr lang="th-TH" sz="3000" u="sng" dirty="0">
                <a:latin typeface="CordiaUPC" pitchFamily="34" charset="-34"/>
                <a:cs typeface="CordiaUPC" pitchFamily="34" charset="-34"/>
              </a:rPr>
              <a:t>ออกจาก</a:t>
            </a:r>
            <a:r>
              <a:rPr lang="th-TH" sz="3000" dirty="0">
                <a:latin typeface="CordiaUPC" pitchFamily="34" charset="-34"/>
                <a:cs typeface="CordiaUPC" pitchFamily="34" charset="-34"/>
              </a:rPr>
              <a:t> </a:t>
            </a:r>
            <a:r>
              <a:rPr lang="en-US" sz="3000" dirty="0">
                <a:latin typeface="CordiaUPC" pitchFamily="34" charset="-34"/>
                <a:cs typeface="CordiaUPC" pitchFamily="34" charset="-34"/>
              </a:rPr>
              <a:t>Vertex </a:t>
            </a:r>
            <a:r>
              <a:rPr lang="th-TH" sz="3000" dirty="0">
                <a:latin typeface="CordiaUPC" pitchFamily="34" charset="-34"/>
                <a:cs typeface="CordiaUPC" pitchFamily="34" charset="-34"/>
              </a:rPr>
              <a:t>นั้น 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782" y="-3657"/>
            <a:ext cx="717005" cy="112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522" y="310736"/>
            <a:ext cx="830966" cy="81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7BFC-256E-4CDC-86BA-A1CBB284A414}" type="slidenum">
              <a:rPr lang="th-TH" smtClean="0"/>
              <a:pPr/>
              <a:t>4</a:t>
            </a:fld>
            <a:endParaRPr lang="th-TH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th-TH" dirty="0"/>
          </a:p>
        </p:txBody>
      </p:sp>
      <p:pic>
        <p:nvPicPr>
          <p:cNvPr id="6" name="ตัวยึดเนื้อหา 5" descr="Small_directed_graph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690" y="1214422"/>
            <a:ext cx="4889500" cy="3670300"/>
          </a:xfrm>
        </p:spPr>
      </p:pic>
      <p:sp>
        <p:nvSpPr>
          <p:cNvPr id="7" name="TextBox 6"/>
          <p:cNvSpPr txBox="1"/>
          <p:nvPr/>
        </p:nvSpPr>
        <p:spPr>
          <a:xfrm>
            <a:off x="4643438" y="1714488"/>
            <a:ext cx="41434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th-TH" dirty="0">
                <a:latin typeface="CordiaUPC" pitchFamily="34" charset="-34"/>
                <a:cs typeface="CordiaUPC" pitchFamily="34" charset="-34"/>
              </a:rPr>
              <a:t>จำนวน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vertex</a:t>
            </a:r>
          </a:p>
          <a:p>
            <a:pPr marL="514350" indent="-514350">
              <a:buAutoNum type="arabicPeriod"/>
            </a:pPr>
            <a:r>
              <a:rPr lang="en-US" dirty="0">
                <a:latin typeface="CordiaUPC" pitchFamily="34" charset="-34"/>
                <a:cs typeface="CordiaUPC" pitchFamily="34" charset="-34"/>
              </a:rPr>
              <a:t>Path 1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ไป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5</a:t>
            </a:r>
          </a:p>
          <a:p>
            <a:pPr marL="514350" indent="-514350">
              <a:buAutoNum type="arabicPeriod"/>
            </a:pPr>
            <a:r>
              <a:rPr lang="en-US" dirty="0">
                <a:latin typeface="CordiaUPC" pitchFamily="34" charset="-34"/>
                <a:cs typeface="CordiaUPC" pitchFamily="34" charset="-34"/>
              </a:rPr>
              <a:t>Cycle</a:t>
            </a:r>
          </a:p>
          <a:p>
            <a:pPr marL="514350" indent="-514350">
              <a:buAutoNum type="arabicPeriod"/>
            </a:pPr>
            <a:r>
              <a:rPr lang="en-US" dirty="0" err="1">
                <a:latin typeface="CordiaUPC" pitchFamily="34" charset="-34"/>
                <a:cs typeface="CordiaUPC" pitchFamily="34" charset="-34"/>
              </a:rPr>
              <a:t>Indegree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ของ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vertex 2</a:t>
            </a:r>
          </a:p>
          <a:p>
            <a:pPr marL="514350" indent="-514350">
              <a:buAutoNum type="arabicPeriod"/>
            </a:pPr>
            <a:r>
              <a:rPr lang="en-US" dirty="0" err="1">
                <a:latin typeface="CordiaUPC" pitchFamily="34" charset="-34"/>
                <a:cs typeface="CordiaUPC" pitchFamily="34" charset="-34"/>
              </a:rPr>
              <a:t>Outdegree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ของ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vertex 2</a:t>
            </a:r>
          </a:p>
          <a:p>
            <a:pPr marL="514350" indent="-514350">
              <a:buAutoNum type="arabicPeriod"/>
            </a:pPr>
            <a:endParaRPr lang="th-TH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782" y="-3657"/>
            <a:ext cx="717005" cy="112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522" y="310736"/>
            <a:ext cx="830966" cy="81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7BFC-256E-4CDC-86BA-A1CBB284A414}" type="slidenum">
              <a:rPr lang="th-TH" smtClean="0"/>
              <a:pPr/>
              <a:t>5</a:t>
            </a:fld>
            <a:endParaRPr lang="th-TH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การระบุข้อมูลกราฟ</a:t>
            </a:r>
          </a:p>
        </p:txBody>
      </p:sp>
      <p:pic>
        <p:nvPicPr>
          <p:cNvPr id="8" name="ตัวยึดเนื้อหา 7" descr="YA7NX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047750" y="2772569"/>
            <a:ext cx="2857500" cy="2181225"/>
          </a:xfrm>
        </p:spPr>
      </p:pic>
      <p:sp>
        <p:nvSpPr>
          <p:cNvPr id="7" name="ตัวยึดเนื้อหา 6"/>
          <p:cNvSpPr>
            <a:spLocks noGrp="1"/>
          </p:cNvSpPr>
          <p:nvPr>
            <p:ph sz="half" idx="2"/>
          </p:nvPr>
        </p:nvSpPr>
        <p:spPr>
          <a:xfrm>
            <a:off x="4143372" y="1600200"/>
            <a:ext cx="4543428" cy="4525963"/>
          </a:xfrm>
        </p:spPr>
        <p:txBody>
          <a:bodyPr>
            <a:normAutofit/>
          </a:bodyPr>
          <a:lstStyle/>
          <a:p>
            <a:r>
              <a:rPr lang="th-TH" sz="3000" dirty="0">
                <a:latin typeface="CordiaUPC" pitchFamily="34" charset="-34"/>
                <a:cs typeface="CordiaUPC" pitchFamily="34" charset="-34"/>
              </a:rPr>
              <a:t>เซตของ</a:t>
            </a:r>
            <a:r>
              <a:rPr lang="th-TH" sz="3000" dirty="0" err="1">
                <a:latin typeface="CordiaUPC" pitchFamily="34" charset="-34"/>
                <a:cs typeface="CordiaUPC" pitchFamily="34" charset="-34"/>
              </a:rPr>
              <a:t>โหนด</a:t>
            </a:r>
            <a:endParaRPr lang="th-TH" sz="3000" dirty="0">
              <a:latin typeface="CordiaUPC" pitchFamily="34" charset="-34"/>
              <a:cs typeface="CordiaUPC" pitchFamily="34" charset="-34"/>
            </a:endParaRPr>
          </a:p>
          <a:p>
            <a:pPr>
              <a:buNone/>
            </a:pPr>
            <a:r>
              <a:rPr lang="en-US" sz="3000" dirty="0">
                <a:latin typeface="CordiaUPC" pitchFamily="34" charset="-34"/>
                <a:cs typeface="CordiaUPC" pitchFamily="34" charset="-34"/>
              </a:rPr>
              <a:t>{A,B,C,D,E}</a:t>
            </a:r>
            <a:endParaRPr lang="th-TH" sz="3000" dirty="0">
              <a:latin typeface="CordiaUPC" pitchFamily="34" charset="-34"/>
              <a:cs typeface="CordiaUPC" pitchFamily="34" charset="-34"/>
            </a:endParaRPr>
          </a:p>
          <a:p>
            <a:r>
              <a:rPr lang="th-TH" sz="3000" dirty="0">
                <a:latin typeface="CordiaUPC" pitchFamily="34" charset="-34"/>
                <a:cs typeface="CordiaUPC" pitchFamily="34" charset="-34"/>
              </a:rPr>
              <a:t>เซตของเส้นเชื่อมต่อ</a:t>
            </a:r>
          </a:p>
          <a:p>
            <a:pPr>
              <a:buNone/>
            </a:pPr>
            <a:r>
              <a:rPr lang="en-US" sz="3000" dirty="0">
                <a:latin typeface="CordiaUPC" pitchFamily="34" charset="-34"/>
                <a:cs typeface="CordiaUPC" pitchFamily="34" charset="-34"/>
              </a:rPr>
              <a:t>{(A,B), (A,E), (A,D), (B,E), (B,D), (C,D)}</a:t>
            </a:r>
            <a:endParaRPr lang="th-TH" sz="3000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782" y="-3657"/>
            <a:ext cx="717005" cy="112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522" y="310736"/>
            <a:ext cx="830966" cy="81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7BFC-256E-4CDC-86BA-A1CBB284A414}" type="slidenum">
              <a:rPr lang="th-TH" smtClean="0"/>
              <a:pPr/>
              <a:t>6</a:t>
            </a:fld>
            <a:endParaRPr lang="th-TH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th-TH" dirty="0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143372" y="1600200"/>
            <a:ext cx="4543428" cy="4525963"/>
          </a:xfrm>
        </p:spPr>
        <p:txBody>
          <a:bodyPr/>
          <a:lstStyle/>
          <a:p>
            <a:pPr marL="514350" indent="-514350">
              <a:buNone/>
            </a:pPr>
            <a:endParaRPr lang="th-TH" dirty="0"/>
          </a:p>
          <a:p>
            <a:pPr marL="514350" indent="-514350">
              <a:buAutoNum type="arabicPeriod"/>
            </a:pPr>
            <a:r>
              <a:rPr lang="th-TH" dirty="0"/>
              <a:t>เซตของ</a:t>
            </a:r>
            <a:r>
              <a:rPr lang="th-TH" dirty="0" err="1"/>
              <a:t>โหนด</a:t>
            </a:r>
            <a:endParaRPr lang="th-TH" dirty="0"/>
          </a:p>
          <a:p>
            <a:pPr marL="514350" indent="-514350">
              <a:buAutoNum type="arabicPeriod"/>
            </a:pPr>
            <a:r>
              <a:rPr lang="th-TH" dirty="0"/>
              <a:t>เซตของเส้นเชื่อต่อ</a:t>
            </a:r>
          </a:p>
          <a:p>
            <a:pPr marL="514350" indent="-514350">
              <a:buAutoNum type="arabicPeriod"/>
            </a:pPr>
            <a:endParaRPr lang="th-TH" dirty="0"/>
          </a:p>
          <a:p>
            <a:pPr marL="514350" indent="-514350">
              <a:buAutoNum type="arabicPeriod"/>
            </a:pPr>
            <a:endParaRPr lang="th-TH" dirty="0"/>
          </a:p>
        </p:txBody>
      </p:sp>
      <p:pic>
        <p:nvPicPr>
          <p:cNvPr id="7" name="ตัวยึดเนื้อหา 6" descr="Small_directed_graph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571472" y="1571612"/>
            <a:ext cx="3686172" cy="3031572"/>
          </a:xfr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782" y="-3657"/>
            <a:ext cx="717005" cy="112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522" y="310736"/>
            <a:ext cx="830966" cy="81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7BFC-256E-4CDC-86BA-A1CBB284A414}" type="slidenum">
              <a:rPr lang="th-TH" smtClean="0"/>
              <a:pPr/>
              <a:t>7</a:t>
            </a:fld>
            <a:endParaRPr lang="th-TH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th-TH" dirty="0"/>
          </a:p>
        </p:txBody>
      </p:sp>
      <p:pic>
        <p:nvPicPr>
          <p:cNvPr id="5" name="ตัวยึดเนื้อหา 4" descr="images2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528963" y="2310602"/>
            <a:ext cx="3114350" cy="2618596"/>
          </a:xfrm>
        </p:spPr>
      </p:pic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143372" y="1600200"/>
            <a:ext cx="4543428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th-TH" dirty="0"/>
              <a:t>เซตของ</a:t>
            </a:r>
            <a:r>
              <a:rPr lang="th-TH" dirty="0" err="1"/>
              <a:t>โหนด</a:t>
            </a:r>
            <a:endParaRPr lang="th-TH" dirty="0"/>
          </a:p>
          <a:p>
            <a:pPr marL="514350" indent="-514350">
              <a:buAutoNum type="arabicPeriod"/>
            </a:pPr>
            <a:r>
              <a:rPr lang="th-TH" dirty="0"/>
              <a:t>เซตของเส้นเชื่อต่อ</a:t>
            </a:r>
          </a:p>
          <a:p>
            <a:pPr marL="514350" indent="-514350">
              <a:buAutoNum type="arabicPeriod"/>
            </a:pPr>
            <a:endParaRPr lang="th-TH" dirty="0"/>
          </a:p>
          <a:p>
            <a:pPr marL="514350" indent="-514350">
              <a:buAutoNum type="arabicPeriod"/>
            </a:pPr>
            <a:endParaRPr lang="th-TH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782" y="-3657"/>
            <a:ext cx="717005" cy="112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522" y="310736"/>
            <a:ext cx="830966" cy="81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7BFC-256E-4CDC-86BA-A1CBB284A414}" type="slidenum">
              <a:rPr lang="th-TH" smtClean="0"/>
              <a:pPr/>
              <a:t>8</a:t>
            </a:fld>
            <a:endParaRPr lang="th-TH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ชื่อเรื่อง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Graph</a:t>
            </a:r>
            <a:endParaRPr lang="th-TH" dirty="0"/>
          </a:p>
        </p:txBody>
      </p:sp>
      <p:sp>
        <p:nvSpPr>
          <p:cNvPr id="11" name="ตัวยึดข้อความ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With-out Edge Label</a:t>
            </a:r>
            <a:endParaRPr lang="th-TH" dirty="0"/>
          </a:p>
        </p:txBody>
      </p:sp>
      <p:pic>
        <p:nvPicPr>
          <p:cNvPr id="15" name="ตัวยึดเนื้อหา 14" descr="directed graph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" y="2893571"/>
            <a:ext cx="4040188" cy="2513895"/>
          </a:xfrm>
        </p:spPr>
      </p:pic>
      <p:sp>
        <p:nvSpPr>
          <p:cNvPr id="13" name="ตัวยึดข้อความ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With Edge Label</a:t>
            </a:r>
            <a:endParaRPr lang="th-TH" dirty="0"/>
          </a:p>
        </p:txBody>
      </p:sp>
      <p:pic>
        <p:nvPicPr>
          <p:cNvPr id="16" name="ตัวยึดเนื้อหา 15" descr="Directed_graph_with_labeled_edges_5n_7e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865912" y="2890614"/>
            <a:ext cx="3600000" cy="2519810"/>
          </a:xfrm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782" y="-3657"/>
            <a:ext cx="717005" cy="112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522" y="310736"/>
            <a:ext cx="830966" cy="81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7BFC-256E-4CDC-86BA-A1CBB284A414}" type="slidenum">
              <a:rPr lang="th-TH" smtClean="0"/>
              <a:pPr/>
              <a:t>9</a:t>
            </a:fld>
            <a:endParaRPr lang="th-TH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1387</Words>
  <Application>Microsoft Office PowerPoint</Application>
  <PresentationFormat>นำเสนอทางหน้าจอ (4:3)</PresentationFormat>
  <Paragraphs>276</Paragraphs>
  <Slides>34</Slides>
  <Notes>1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34</vt:i4>
      </vt:variant>
    </vt:vector>
  </HeadingPairs>
  <TitlesOfParts>
    <vt:vector size="38" baseType="lpstr">
      <vt:lpstr>Arial</vt:lpstr>
      <vt:lpstr>Calibri</vt:lpstr>
      <vt:lpstr>CordiaUPC</vt:lpstr>
      <vt:lpstr>ชุดรูปแบบของ Office</vt:lpstr>
      <vt:lpstr>Graph</vt:lpstr>
      <vt:lpstr>Graph Types</vt:lpstr>
      <vt:lpstr>องค์ประกอบของกราฟ</vt:lpstr>
      <vt:lpstr>องค์ประกอบของกราฟ</vt:lpstr>
      <vt:lpstr>Exercise</vt:lpstr>
      <vt:lpstr>การระบุข้อมูลกราฟ</vt:lpstr>
      <vt:lpstr>Exercise</vt:lpstr>
      <vt:lpstr>Exercise</vt:lpstr>
      <vt:lpstr>Direction Graph</vt:lpstr>
      <vt:lpstr>การระบุทิศทาง</vt:lpstr>
      <vt:lpstr>Exercise</vt:lpstr>
      <vt:lpstr>การหา Path</vt:lpstr>
      <vt:lpstr>Exercise</vt:lpstr>
      <vt:lpstr>การแทนเมทริกซ์ประชิด</vt:lpstr>
      <vt:lpstr>การแทนเมทริกซ์ประชิด</vt:lpstr>
      <vt:lpstr>Exercise</vt:lpstr>
      <vt:lpstr>Exercise</vt:lpstr>
      <vt:lpstr>Exercise</vt:lpstr>
      <vt:lpstr>การแทนเมทริกซ์การเชื่อมต่อ</vt:lpstr>
      <vt:lpstr>Exercise</vt:lpstr>
      <vt:lpstr>Exercise</vt:lpstr>
      <vt:lpstr>การแวะผ่านกราฟ</vt:lpstr>
      <vt:lpstr> Exercise</vt:lpstr>
      <vt:lpstr>Exercise</vt:lpstr>
      <vt:lpstr>กราฟแบบมีน้ำหนัก</vt:lpstr>
      <vt:lpstr>การหาระยะทางสั้นที่สุดด้วย Dijkstra</vt:lpstr>
      <vt:lpstr>งานนำเสนอ PowerPoint</vt:lpstr>
      <vt:lpstr>งานนำเสนอ PowerPoint</vt:lpstr>
      <vt:lpstr>Exercise</vt:lpstr>
      <vt:lpstr>Exercise</vt:lpstr>
      <vt:lpstr>งานนำเสนอ PowerPoint</vt:lpstr>
      <vt:lpstr>Exercise</vt:lpstr>
      <vt:lpstr>Exercise</vt:lpstr>
      <vt:lpstr>ตัวอย่างโค้ด  dijkstra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</dc:title>
  <dc:creator>Goldy</dc:creator>
  <cp:lastModifiedBy>nomo mon</cp:lastModifiedBy>
  <cp:revision>79</cp:revision>
  <dcterms:created xsi:type="dcterms:W3CDTF">2014-03-20T07:11:57Z</dcterms:created>
  <dcterms:modified xsi:type="dcterms:W3CDTF">2019-03-07T03:07:49Z</dcterms:modified>
</cp:coreProperties>
</file>