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  <p:sldId id="266" r:id="rId9"/>
    <p:sldId id="267" r:id="rId10"/>
    <p:sldId id="268" r:id="rId11"/>
    <p:sldId id="26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CFB-93C5-4BA0-AA2C-043FEFFD5CE3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091D-6213-48AF-9581-FE1798057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1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CFB-93C5-4BA0-AA2C-043FEFFD5CE3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091D-6213-48AF-9581-FE1798057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2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CFB-93C5-4BA0-AA2C-043FEFFD5CE3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091D-6213-48AF-9581-FE1798057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2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CFB-93C5-4BA0-AA2C-043FEFFD5CE3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091D-6213-48AF-9581-FE1798057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61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CFB-93C5-4BA0-AA2C-043FEFFD5CE3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091D-6213-48AF-9581-FE1798057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8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CFB-93C5-4BA0-AA2C-043FEFFD5CE3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091D-6213-48AF-9581-FE1798057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89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CFB-93C5-4BA0-AA2C-043FEFFD5CE3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091D-6213-48AF-9581-FE1798057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5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CFB-93C5-4BA0-AA2C-043FEFFD5CE3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091D-6213-48AF-9581-FE1798057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71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CFB-93C5-4BA0-AA2C-043FEFFD5CE3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091D-6213-48AF-9581-FE1798057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CFB-93C5-4BA0-AA2C-043FEFFD5CE3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091D-6213-48AF-9581-FE1798057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32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CFB-93C5-4BA0-AA2C-043FEFFD5CE3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091D-6213-48AF-9581-FE1798057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ACFB-93C5-4BA0-AA2C-043FEFFD5CE3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091D-6213-48AF-9581-FE1798057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6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xMWBBCpR6A" TargetMode="External"/><Relationship Id="rId2" Type="http://schemas.openxmlformats.org/officeDocument/2006/relationships/hyperlink" Target="https://www.youtube.com/watch?v=hq3TZInZ5J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ahebg.github.io/computersceince/floyd-warshall-algorithm-c-program/" TargetMode="External"/><Relationship Id="rId2" Type="http://schemas.openxmlformats.org/officeDocument/2006/relationships/hyperlink" Target="https://www.dyclassroom.com/graph/floyd-warshall-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sfca.edu/~galles/visualization/Algorithm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GT5hYzjNoo" TargetMode="External"/><Relationship Id="rId2" Type="http://schemas.openxmlformats.org/officeDocument/2006/relationships/hyperlink" Target="https://www.youtube.com/watch?v=Lfb8qkXzHY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Graph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03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ngsana New" panose="02020603050405020304" pitchFamily="18" charset="-34"/>
              </a:rPr>
              <a:t>Bellman-Ford Algorithm</a:t>
            </a:r>
            <a:endParaRPr lang="th-TH" altLang="en-US" smtClean="0">
              <a:cs typeface="Angsana New" panose="02020603050405020304" pitchFamily="18" charset="-34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029201" y="914400"/>
            <a:ext cx="5260975" cy="5791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th-TH" altLang="en-US" smtClean="0">
                <a:cs typeface="Angsana New" panose="02020603050405020304" pitchFamily="18" charset="-34"/>
              </a:rPr>
              <a:t>กำหนดให้เริ่มต้นที่ </a:t>
            </a:r>
            <a:r>
              <a:rPr lang="en-US" altLang="en-US" smtClean="0">
                <a:cs typeface="Angsana New" panose="02020603050405020304" pitchFamily="18" charset="-34"/>
              </a:rPr>
              <a:t>vertex e </a:t>
            </a:r>
            <a:r>
              <a:rPr lang="th-TH" altLang="en-US" smtClean="0">
                <a:cs typeface="Angsana New" panose="02020603050405020304" pitchFamily="18" charset="-34"/>
              </a:rPr>
              <a:t>หรือ </a:t>
            </a:r>
            <a:r>
              <a:rPr lang="en-US" altLang="en-US" smtClean="0">
                <a:cs typeface="Angsana New" panose="02020603050405020304" pitchFamily="18" charset="-34"/>
              </a:rPr>
              <a:t>4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queue: [4]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weight: 1000 1000 1000 1000 0 1000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queue: [2, 3] </a:t>
            </a:r>
            <a:r>
              <a:rPr lang="en-US" altLang="en-US" sz="2000" b="1">
                <a:solidFill>
                  <a:srgbClr val="FF0000"/>
                </a:solidFill>
                <a:cs typeface="Angsana New" panose="02020603050405020304" pitchFamily="18" charset="-34"/>
              </a:rPr>
              <a:t>4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weight: 1000 1000 32 36 0 1000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queue: [3] </a:t>
            </a:r>
            <a:r>
              <a:rPr lang="en-US" altLang="en-US" sz="2000" b="1">
                <a:solidFill>
                  <a:srgbClr val="FF0000"/>
                </a:solidFill>
                <a:cs typeface="Angsana New" panose="02020603050405020304" pitchFamily="18" charset="-34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weight: 1000 1000 32 36 0 1000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queue: [0, 5] </a:t>
            </a:r>
            <a:r>
              <a:rPr lang="en-US" altLang="en-US" sz="2000" b="1">
                <a:solidFill>
                  <a:srgbClr val="FF0000"/>
                </a:solidFill>
                <a:cs typeface="Angsana New" panose="02020603050405020304" pitchFamily="18" charset="-34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weight: 81 1000 32 36 0 -2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queue: [5, 1] </a:t>
            </a:r>
            <a:r>
              <a:rPr lang="en-US" altLang="en-US" sz="2000" b="1">
                <a:solidFill>
                  <a:srgbClr val="FF0000"/>
                </a:solidFill>
                <a:cs typeface="Angsana New" panose="02020603050405020304" pitchFamily="18" charset="-34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weight: 81 122 32 36 0 -2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queue: [1] </a:t>
            </a:r>
            <a:r>
              <a:rPr lang="en-US" altLang="en-US" sz="2000" b="1">
                <a:solidFill>
                  <a:srgbClr val="FF0000"/>
                </a:solidFill>
                <a:cs typeface="Angsana New" panose="02020603050405020304" pitchFamily="18" charset="-34"/>
              </a:rPr>
              <a:t>5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weight: 81 -31 32 36 0 -2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queue: [2] </a:t>
            </a:r>
            <a:r>
              <a:rPr lang="en-US" altLang="en-US" sz="2000" b="1">
                <a:solidFill>
                  <a:srgbClr val="FF0000"/>
                </a:solidFill>
                <a:cs typeface="Angsana New" panose="02020603050405020304" pitchFamily="18" charset="-34"/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Angsana New" panose="02020603050405020304" pitchFamily="18" charset="-34"/>
              </a:rPr>
              <a:t>weight: 81 -31 20 36 0 -2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79F5C1-D337-4C95-BB8C-F1CBEFD56991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grpSp>
        <p:nvGrpSpPr>
          <p:cNvPr id="37893" name="Group 34"/>
          <p:cNvGrpSpPr>
            <a:grpSpLocks/>
          </p:cNvGrpSpPr>
          <p:nvPr/>
        </p:nvGrpSpPr>
        <p:grpSpPr bwMode="auto">
          <a:xfrm>
            <a:off x="1676400" y="1919288"/>
            <a:ext cx="3352800" cy="3490912"/>
            <a:chOff x="96" y="1209"/>
            <a:chExt cx="2112" cy="2199"/>
          </a:xfrm>
        </p:grpSpPr>
        <p:sp>
          <p:nvSpPr>
            <p:cNvPr id="37894" name="Oval 4"/>
            <p:cNvSpPr>
              <a:spLocks noChangeArrowheads="1"/>
            </p:cNvSpPr>
            <p:nvPr/>
          </p:nvSpPr>
          <p:spPr bwMode="auto">
            <a:xfrm>
              <a:off x="260" y="1248"/>
              <a:ext cx="328" cy="316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endParaRPr lang="th-TH" altLang="en-US" sz="2400"/>
            </a:p>
          </p:txBody>
        </p:sp>
        <p:sp>
          <p:nvSpPr>
            <p:cNvPr id="37895" name="Oval 5"/>
            <p:cNvSpPr>
              <a:spLocks noChangeArrowheads="1"/>
            </p:cNvSpPr>
            <p:nvPr/>
          </p:nvSpPr>
          <p:spPr bwMode="auto">
            <a:xfrm>
              <a:off x="916" y="1828"/>
              <a:ext cx="328" cy="316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F</a:t>
              </a:r>
              <a:endParaRPr lang="th-TH" altLang="en-US" sz="2400"/>
            </a:p>
          </p:txBody>
        </p:sp>
        <p:sp>
          <p:nvSpPr>
            <p:cNvPr id="37896" name="Oval 6"/>
            <p:cNvSpPr>
              <a:spLocks noChangeArrowheads="1"/>
            </p:cNvSpPr>
            <p:nvPr/>
          </p:nvSpPr>
          <p:spPr bwMode="auto">
            <a:xfrm>
              <a:off x="1080" y="2512"/>
              <a:ext cx="328" cy="316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E</a:t>
              </a:r>
              <a:endParaRPr lang="th-TH" altLang="en-US" sz="2400"/>
            </a:p>
          </p:txBody>
        </p:sp>
        <p:sp>
          <p:nvSpPr>
            <p:cNvPr id="37897" name="Oval 7"/>
            <p:cNvSpPr>
              <a:spLocks noChangeArrowheads="1"/>
            </p:cNvSpPr>
            <p:nvPr/>
          </p:nvSpPr>
          <p:spPr bwMode="auto">
            <a:xfrm>
              <a:off x="96" y="2987"/>
              <a:ext cx="328" cy="316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D</a:t>
              </a:r>
              <a:endParaRPr lang="th-TH" altLang="en-US" sz="2400"/>
            </a:p>
          </p:txBody>
        </p:sp>
        <p:sp>
          <p:nvSpPr>
            <p:cNvPr id="37898" name="Oval 8"/>
            <p:cNvSpPr>
              <a:spLocks noChangeArrowheads="1"/>
            </p:cNvSpPr>
            <p:nvPr/>
          </p:nvSpPr>
          <p:spPr bwMode="auto">
            <a:xfrm>
              <a:off x="1736" y="1248"/>
              <a:ext cx="328" cy="316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B</a:t>
              </a:r>
              <a:endParaRPr lang="th-TH" altLang="en-US" sz="2400"/>
            </a:p>
          </p:txBody>
        </p:sp>
        <p:sp>
          <p:nvSpPr>
            <p:cNvPr id="37899" name="Oval 9"/>
            <p:cNvSpPr>
              <a:spLocks noChangeArrowheads="1"/>
            </p:cNvSpPr>
            <p:nvPr/>
          </p:nvSpPr>
          <p:spPr bwMode="auto">
            <a:xfrm>
              <a:off x="1627" y="3092"/>
              <a:ext cx="328" cy="316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C</a:t>
              </a:r>
              <a:endParaRPr lang="th-TH" altLang="en-US" sz="2400"/>
            </a:p>
          </p:txBody>
        </p:sp>
        <p:sp>
          <p:nvSpPr>
            <p:cNvPr id="37900" name="Line 10"/>
            <p:cNvSpPr>
              <a:spLocks noChangeShapeType="1"/>
            </p:cNvSpPr>
            <p:nvPr/>
          </p:nvSpPr>
          <p:spPr bwMode="auto">
            <a:xfrm>
              <a:off x="588" y="1406"/>
              <a:ext cx="11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>
              <a:off x="588" y="1459"/>
              <a:ext cx="437" cy="36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2" name="Line 13"/>
            <p:cNvSpPr>
              <a:spLocks noChangeShapeType="1"/>
            </p:cNvSpPr>
            <p:nvPr/>
          </p:nvSpPr>
          <p:spPr bwMode="auto">
            <a:xfrm flipV="1">
              <a:off x="260" y="1564"/>
              <a:ext cx="164" cy="142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 flipV="1">
              <a:off x="369" y="2144"/>
              <a:ext cx="602" cy="89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>
              <a:off x="1135" y="2144"/>
              <a:ext cx="54" cy="36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5" name="Line 16"/>
            <p:cNvSpPr>
              <a:spLocks noChangeShapeType="1"/>
            </p:cNvSpPr>
            <p:nvPr/>
          </p:nvSpPr>
          <p:spPr bwMode="auto">
            <a:xfrm flipH="1">
              <a:off x="1353" y="1564"/>
              <a:ext cx="547" cy="100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6" name="Line 17"/>
            <p:cNvSpPr>
              <a:spLocks noChangeShapeType="1"/>
            </p:cNvSpPr>
            <p:nvPr/>
          </p:nvSpPr>
          <p:spPr bwMode="auto">
            <a:xfrm flipV="1">
              <a:off x="1244" y="1511"/>
              <a:ext cx="547" cy="42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7" name="Line 18"/>
            <p:cNvSpPr>
              <a:spLocks noChangeShapeType="1"/>
            </p:cNvSpPr>
            <p:nvPr/>
          </p:nvSpPr>
          <p:spPr bwMode="auto">
            <a:xfrm flipH="1">
              <a:off x="1845" y="1564"/>
              <a:ext cx="110" cy="15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8" name="Line 19"/>
            <p:cNvSpPr>
              <a:spLocks noChangeShapeType="1"/>
            </p:cNvSpPr>
            <p:nvPr/>
          </p:nvSpPr>
          <p:spPr bwMode="auto">
            <a:xfrm>
              <a:off x="1353" y="2828"/>
              <a:ext cx="274" cy="31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9" name="Line 20"/>
            <p:cNvSpPr>
              <a:spLocks noChangeShapeType="1"/>
            </p:cNvSpPr>
            <p:nvPr/>
          </p:nvSpPr>
          <p:spPr bwMode="auto">
            <a:xfrm flipH="1">
              <a:off x="424" y="2776"/>
              <a:ext cx="711" cy="2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10" name="Line 21"/>
            <p:cNvSpPr>
              <a:spLocks noChangeShapeType="1"/>
            </p:cNvSpPr>
            <p:nvPr/>
          </p:nvSpPr>
          <p:spPr bwMode="auto">
            <a:xfrm flipH="1" flipV="1">
              <a:off x="424" y="3197"/>
              <a:ext cx="1203" cy="10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1008" y="120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41</a:t>
              </a:r>
              <a:endParaRPr lang="th-TH" altLang="en-US" sz="1800" b="1"/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816" y="1497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29</a:t>
              </a:r>
              <a:endParaRPr lang="th-TH" altLang="en-US" sz="1800" b="1"/>
            </a:p>
          </p:txBody>
        </p:sp>
        <p:sp>
          <p:nvSpPr>
            <p:cNvPr id="37913" name="Text Box 25"/>
            <p:cNvSpPr txBox="1">
              <a:spLocks noChangeArrowheads="1"/>
            </p:cNvSpPr>
            <p:nvPr/>
          </p:nvSpPr>
          <p:spPr bwMode="auto">
            <a:xfrm>
              <a:off x="1248" y="148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-29</a:t>
              </a:r>
              <a:endParaRPr lang="th-TH" altLang="en-US" sz="1800" b="1"/>
            </a:p>
          </p:txBody>
        </p:sp>
        <p:sp>
          <p:nvSpPr>
            <p:cNvPr id="37914" name="Text Box 26"/>
            <p:cNvSpPr txBox="1">
              <a:spLocks noChangeArrowheads="1"/>
            </p:cNvSpPr>
            <p:nvPr/>
          </p:nvSpPr>
          <p:spPr bwMode="auto">
            <a:xfrm>
              <a:off x="1344" y="1881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32</a:t>
              </a:r>
              <a:endParaRPr lang="th-TH" altLang="en-US" sz="1800" b="1"/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>
              <a:off x="1872" y="216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51</a:t>
              </a:r>
              <a:endParaRPr lang="th-TH" altLang="en-US" sz="1800" b="1"/>
            </a:p>
          </p:txBody>
        </p:sp>
        <p:sp>
          <p:nvSpPr>
            <p:cNvPr id="37916" name="Text Box 28"/>
            <p:cNvSpPr txBox="1">
              <a:spLocks noChangeArrowheads="1"/>
            </p:cNvSpPr>
            <p:nvPr/>
          </p:nvSpPr>
          <p:spPr bwMode="auto">
            <a:xfrm>
              <a:off x="1392" y="273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32</a:t>
              </a:r>
              <a:endParaRPr lang="th-TH" altLang="en-US" sz="1800" b="1"/>
            </a:p>
          </p:txBody>
        </p:sp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1008" y="3033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50</a:t>
              </a:r>
              <a:endParaRPr lang="th-TH" altLang="en-US" sz="1800" b="1"/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624" y="268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36</a:t>
              </a:r>
              <a:endParaRPr lang="th-TH" altLang="en-US" sz="1800" b="1"/>
            </a:p>
          </p:txBody>
        </p: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>
              <a:off x="912" y="225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21</a:t>
              </a:r>
              <a:endParaRPr lang="th-TH" altLang="en-US" sz="1800" b="1"/>
            </a:p>
          </p:txBody>
        </p:sp>
        <p:sp>
          <p:nvSpPr>
            <p:cNvPr id="37920" name="Text Box 32"/>
            <p:cNvSpPr txBox="1">
              <a:spLocks noChangeArrowheads="1"/>
            </p:cNvSpPr>
            <p:nvPr/>
          </p:nvSpPr>
          <p:spPr bwMode="auto">
            <a:xfrm>
              <a:off x="384" y="23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-38</a:t>
              </a:r>
              <a:endParaRPr lang="th-TH" altLang="en-US" sz="1800" b="1"/>
            </a:p>
          </p:txBody>
        </p:sp>
        <p:sp>
          <p:nvSpPr>
            <p:cNvPr id="37921" name="Text Box 33"/>
            <p:cNvSpPr txBox="1">
              <a:spLocks noChangeArrowheads="1"/>
            </p:cNvSpPr>
            <p:nvPr/>
          </p:nvSpPr>
          <p:spPr bwMode="auto">
            <a:xfrm>
              <a:off x="96" y="201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45</a:t>
              </a:r>
              <a:endParaRPr lang="th-TH" altLang="en-US" sz="1800" b="1"/>
            </a:p>
          </p:txBody>
        </p:sp>
      </p:grpSp>
    </p:spTree>
    <p:extLst>
      <p:ext uri="{BB962C8B-B14F-4D97-AF65-F5344CB8AC3E}">
        <p14:creationId xmlns:p14="http://schemas.microsoft.com/office/powerpoint/2010/main" val="21660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https://www.youtube.com/watch?v=hq3TZInZ5J4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https://www.youtube.com/watch?v=hxMWBBCpR6A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https://www.dyclassroom.com/graph/floyd-warshall-algorithm</a:t>
            </a:r>
            <a:endParaRPr lang="th-TH" dirty="0" smtClean="0"/>
          </a:p>
          <a:p>
            <a:r>
              <a:rPr lang="en-GB" dirty="0" smtClean="0">
                <a:hlinkClick r:id="rId3"/>
              </a:rPr>
              <a:t>https://sahebg.github.io/computersceince/floyd-warshall-algorithm-c-program/</a:t>
            </a:r>
            <a:endParaRPr lang="en-GB" dirty="0" smtClean="0"/>
          </a:p>
          <a:p>
            <a:r>
              <a:rPr lang="en-GB" dirty="0" smtClean="0"/>
              <a:t>Animation</a:t>
            </a:r>
          </a:p>
          <a:p>
            <a:pPr lvl="1"/>
            <a:r>
              <a:rPr lang="en-GB" sz="2800" dirty="0" smtClean="0">
                <a:hlinkClick r:id="rId4"/>
              </a:rPr>
              <a:t>https://www.cs.usfca.edu/~galles/visualization/Algorithms.html</a:t>
            </a:r>
            <a:r>
              <a:rPr lang="en-GB" sz="2800" dirty="0" smtClean="0"/>
              <a:t> </a:t>
            </a:r>
          </a:p>
          <a:p>
            <a:pPr lvl="2"/>
            <a:r>
              <a:rPr lang="en-GB" sz="2800" dirty="0" smtClean="0"/>
              <a:t>Floyd-</a:t>
            </a:r>
            <a:r>
              <a:rPr lang="en-GB" sz="2800" dirty="0" err="1" smtClean="0"/>
              <a:t>Warshall</a:t>
            </a:r>
            <a:endParaRPr lang="en-GB" sz="2800" dirty="0" smtClean="0"/>
          </a:p>
          <a:p>
            <a:pPr lvl="2"/>
            <a:r>
              <a:rPr lang="en-GB" sz="2800" dirty="0" smtClean="0"/>
              <a:t>Topological Sort</a:t>
            </a:r>
          </a:p>
          <a:p>
            <a:pPr lvl="2"/>
            <a:endParaRPr lang="en-GB" sz="28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09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Draw the adjacency matrix</a:t>
            </a:r>
          </a:p>
          <a:p>
            <a:r>
              <a:rPr lang="en-GB" dirty="0" smtClean="0"/>
              <a:t>Draw the adjacency list</a:t>
            </a:r>
          </a:p>
          <a:p>
            <a:r>
              <a:rPr lang="en-GB" dirty="0"/>
              <a:t>If a pointer requires four bytes,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 </a:t>
            </a:r>
            <a:r>
              <a:rPr lang="en-GB" dirty="0"/>
              <a:t>vertex label requires two bytes, </a:t>
            </a:r>
            <a:r>
              <a:rPr lang="en-GB" dirty="0" smtClean="0"/>
              <a:t>and </a:t>
            </a:r>
            <a:br>
              <a:rPr lang="en-GB" dirty="0" smtClean="0"/>
            </a:br>
            <a:r>
              <a:rPr lang="en-GB" dirty="0" smtClean="0"/>
              <a:t>an </a:t>
            </a:r>
            <a:r>
              <a:rPr lang="en-GB" dirty="0"/>
              <a:t>edge weight requires two bytes, which representation requires </a:t>
            </a:r>
            <a:r>
              <a:rPr lang="en-GB" dirty="0" smtClean="0"/>
              <a:t>more space </a:t>
            </a:r>
            <a:r>
              <a:rPr lang="en-GB" dirty="0"/>
              <a:t>for this graph?</a:t>
            </a:r>
          </a:p>
          <a:p>
            <a:r>
              <a:rPr lang="en-GB" dirty="0" smtClean="0"/>
              <a:t>If </a:t>
            </a:r>
            <a:r>
              <a:rPr lang="en-GB" dirty="0"/>
              <a:t>a pointer requires four bytes, a vertex label requires one byte, </a:t>
            </a:r>
            <a:r>
              <a:rPr lang="en-GB" dirty="0" smtClean="0"/>
              <a:t>and  an </a:t>
            </a:r>
            <a:r>
              <a:rPr lang="en-GB" dirty="0"/>
              <a:t>edge weight requires two bytes, which representation requires </a:t>
            </a:r>
            <a:r>
              <a:rPr lang="en-GB" dirty="0" smtClean="0"/>
              <a:t>more space </a:t>
            </a:r>
            <a:r>
              <a:rPr lang="en-GB" dirty="0"/>
              <a:t>for this graph?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23244"/>
            <a:ext cx="5033962" cy="360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811337"/>
            <a:ext cx="3390900" cy="4351338"/>
          </a:xfrm>
        </p:spPr>
        <p:txBody>
          <a:bodyPr/>
          <a:lstStyle/>
          <a:p>
            <a:r>
              <a:rPr lang="en-GB" dirty="0" smtClean="0"/>
              <a:t>Show DFS and BFS tree if starting at vertex 1</a:t>
            </a:r>
          </a:p>
          <a:p>
            <a:r>
              <a:rPr lang="en-GB" dirty="0" smtClean="0"/>
              <a:t>Explain how to find the shortest path from vertex 1 to vertex 15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123824"/>
            <a:ext cx="4919662" cy="66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811337"/>
            <a:ext cx="4238624" cy="4351338"/>
          </a:xfrm>
        </p:spPr>
        <p:txBody>
          <a:bodyPr/>
          <a:lstStyle/>
          <a:p>
            <a:r>
              <a:rPr lang="en-GB" dirty="0" smtClean="0"/>
              <a:t>Show DFS and BFS tree if starting at vertex 1</a:t>
            </a:r>
          </a:p>
          <a:p>
            <a:r>
              <a:rPr lang="en-GB" dirty="0" smtClean="0"/>
              <a:t>Explain how to find the shortest path from vertex 1 to vertex 15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36" y="14288"/>
            <a:ext cx="4886327" cy="68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Shortest path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ngsana New" panose="02020603050405020304" pitchFamily="18" charset="-34"/>
              </a:rPr>
              <a:t>Shortest path </a:t>
            </a:r>
            <a:r>
              <a:rPr lang="th-TH" altLang="en-US" dirty="0" smtClean="0">
                <a:cs typeface="Angsana New" panose="02020603050405020304" pitchFamily="18" charset="-34"/>
              </a:rPr>
              <a:t>เป็นการหาระยะทางที่สั้นที่สุดใน </a:t>
            </a:r>
            <a:r>
              <a:rPr lang="en-US" altLang="en-US" dirty="0" smtClean="0">
                <a:cs typeface="Angsana New" panose="02020603050405020304" pitchFamily="18" charset="-34"/>
              </a:rPr>
              <a:t>directed path</a:t>
            </a:r>
          </a:p>
          <a:p>
            <a:pPr lvl="1"/>
            <a:r>
              <a:rPr lang="th-TH" altLang="en-US" sz="3200" dirty="0" smtClean="0">
                <a:cs typeface="Angsana New" panose="02020603050405020304" pitchFamily="18" charset="-34"/>
              </a:rPr>
              <a:t>ตัวอย่างเช่น การค้นหาระยะทางที่สั้นที่สุดจากเมืองหนึ่งไปยังอีกเมืองหนึ่ง ไม่ว่าจะเป็นทางบก ทางน้ำ หรือทางอากาศ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93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Shortest Path</a:t>
            </a:r>
            <a:endParaRPr lang="th-TH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295400"/>
            <a:ext cx="7696200" cy="1828800"/>
          </a:xfrm>
        </p:spPr>
        <p:txBody>
          <a:bodyPr/>
          <a:lstStyle/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การค้นหาระยะทางจะนำ </a:t>
            </a:r>
            <a:r>
              <a:rPr lang="en-US" altLang="en-US" smtClean="0">
                <a:cs typeface="Angsana New" panose="02020603050405020304" pitchFamily="18" charset="-34"/>
              </a:rPr>
              <a:t>weight </a:t>
            </a:r>
            <a:r>
              <a:rPr lang="th-TH" altLang="en-US" smtClean="0">
                <a:cs typeface="Angsana New" panose="02020603050405020304" pitchFamily="18" charset="-34"/>
              </a:rPr>
              <a:t>ของแต่ละเส้นทางมาช่วยในการค้นหาเส้นทาง</a:t>
            </a:r>
          </a:p>
          <a:p>
            <a:pPr eaLnBrk="1" hangingPunct="1"/>
            <a:r>
              <a:rPr lang="en-US" altLang="en-US" smtClean="0">
                <a:cs typeface="Angsana New" panose="02020603050405020304" pitchFamily="18" charset="-34"/>
              </a:rPr>
              <a:t>Direct Weight Graph</a:t>
            </a:r>
            <a:endParaRPr lang="th-TH" altLang="en-US" smtClean="0">
              <a:cs typeface="Angsana New" panose="02020603050405020304" pitchFamily="18" charset="-34"/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6A830C-C640-4E1A-9C6E-AE21AFE2F1DC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grpSp>
        <p:nvGrpSpPr>
          <p:cNvPr id="39941" name="Group 26"/>
          <p:cNvGrpSpPr>
            <a:grpSpLocks/>
          </p:cNvGrpSpPr>
          <p:nvPr/>
        </p:nvGrpSpPr>
        <p:grpSpPr bwMode="auto">
          <a:xfrm>
            <a:off x="1752600" y="3352800"/>
            <a:ext cx="3405188" cy="2286000"/>
            <a:chOff x="144" y="2112"/>
            <a:chExt cx="2145" cy="1440"/>
          </a:xfrm>
        </p:grpSpPr>
        <p:sp>
          <p:nvSpPr>
            <p:cNvPr id="39943" name="Oval 4"/>
            <p:cNvSpPr>
              <a:spLocks noChangeArrowheads="1"/>
            </p:cNvSpPr>
            <p:nvPr/>
          </p:nvSpPr>
          <p:spPr bwMode="auto">
            <a:xfrm>
              <a:off x="856" y="2160"/>
              <a:ext cx="355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B</a:t>
              </a:r>
              <a:endParaRPr lang="th-TH" altLang="en-US"/>
            </a:p>
          </p:txBody>
        </p:sp>
        <p:sp>
          <p:nvSpPr>
            <p:cNvPr id="39944" name="Oval 5"/>
            <p:cNvSpPr>
              <a:spLocks noChangeArrowheads="1"/>
            </p:cNvSpPr>
            <p:nvPr/>
          </p:nvSpPr>
          <p:spPr bwMode="auto">
            <a:xfrm>
              <a:off x="144" y="2664"/>
              <a:ext cx="35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</a:t>
              </a:r>
              <a:endParaRPr lang="th-TH" altLang="en-US"/>
            </a:p>
          </p:txBody>
        </p:sp>
        <p:sp>
          <p:nvSpPr>
            <p:cNvPr id="39945" name="Oval 6"/>
            <p:cNvSpPr>
              <a:spLocks noChangeArrowheads="1"/>
            </p:cNvSpPr>
            <p:nvPr/>
          </p:nvSpPr>
          <p:spPr bwMode="auto">
            <a:xfrm>
              <a:off x="856" y="3168"/>
              <a:ext cx="355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</a:t>
              </a:r>
              <a:endParaRPr lang="th-TH" altLang="en-US"/>
            </a:p>
          </p:txBody>
        </p:sp>
        <p:sp>
          <p:nvSpPr>
            <p:cNvPr id="39946" name="Oval 7"/>
            <p:cNvSpPr>
              <a:spLocks noChangeArrowheads="1"/>
            </p:cNvSpPr>
            <p:nvPr/>
          </p:nvSpPr>
          <p:spPr bwMode="auto">
            <a:xfrm>
              <a:off x="1804" y="2160"/>
              <a:ext cx="35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</a:t>
              </a:r>
              <a:endParaRPr lang="th-TH" altLang="en-US"/>
            </a:p>
          </p:txBody>
        </p:sp>
        <p:sp>
          <p:nvSpPr>
            <p:cNvPr id="39947" name="Oval 8"/>
            <p:cNvSpPr>
              <a:spLocks noChangeArrowheads="1"/>
            </p:cNvSpPr>
            <p:nvPr/>
          </p:nvSpPr>
          <p:spPr bwMode="auto">
            <a:xfrm>
              <a:off x="1804" y="3168"/>
              <a:ext cx="35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endParaRPr lang="th-TH" altLang="en-US"/>
            </a:p>
          </p:txBody>
        </p:sp>
        <p:sp>
          <p:nvSpPr>
            <p:cNvPr id="39948" name="Line 9"/>
            <p:cNvSpPr>
              <a:spLocks noChangeShapeType="1"/>
            </p:cNvSpPr>
            <p:nvPr/>
          </p:nvSpPr>
          <p:spPr bwMode="auto">
            <a:xfrm flipV="1">
              <a:off x="440" y="2384"/>
              <a:ext cx="4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49" name="Line 10"/>
            <p:cNvSpPr>
              <a:spLocks noChangeShapeType="1"/>
            </p:cNvSpPr>
            <p:nvPr/>
          </p:nvSpPr>
          <p:spPr bwMode="auto">
            <a:xfrm>
              <a:off x="381" y="3000"/>
              <a:ext cx="475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50" name="Line 11"/>
            <p:cNvSpPr>
              <a:spLocks noChangeShapeType="1"/>
            </p:cNvSpPr>
            <p:nvPr/>
          </p:nvSpPr>
          <p:spPr bwMode="auto">
            <a:xfrm>
              <a:off x="1033" y="249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51" name="Line 12"/>
            <p:cNvSpPr>
              <a:spLocks noChangeShapeType="1"/>
            </p:cNvSpPr>
            <p:nvPr/>
          </p:nvSpPr>
          <p:spPr bwMode="auto">
            <a:xfrm>
              <a:off x="1211" y="2328"/>
              <a:ext cx="5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52" name="Line 13"/>
            <p:cNvSpPr>
              <a:spLocks noChangeShapeType="1"/>
            </p:cNvSpPr>
            <p:nvPr/>
          </p:nvSpPr>
          <p:spPr bwMode="auto">
            <a:xfrm>
              <a:off x="1211" y="3336"/>
              <a:ext cx="5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53" name="Line 14"/>
            <p:cNvSpPr>
              <a:spLocks noChangeShapeType="1"/>
            </p:cNvSpPr>
            <p:nvPr/>
          </p:nvSpPr>
          <p:spPr bwMode="auto">
            <a:xfrm>
              <a:off x="1982" y="249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54" name="Line 15"/>
            <p:cNvSpPr>
              <a:spLocks noChangeShapeType="1"/>
            </p:cNvSpPr>
            <p:nvPr/>
          </p:nvSpPr>
          <p:spPr bwMode="auto">
            <a:xfrm flipH="1" flipV="1">
              <a:off x="1211" y="2440"/>
              <a:ext cx="653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55" name="Line 16"/>
            <p:cNvSpPr>
              <a:spLocks noChangeShapeType="1"/>
            </p:cNvSpPr>
            <p:nvPr/>
          </p:nvSpPr>
          <p:spPr bwMode="auto">
            <a:xfrm flipV="1">
              <a:off x="1152" y="2496"/>
              <a:ext cx="712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56" name="Text Box 18"/>
            <p:cNvSpPr txBox="1">
              <a:spLocks noChangeArrowheads="1"/>
            </p:cNvSpPr>
            <p:nvPr/>
          </p:nvSpPr>
          <p:spPr bwMode="auto">
            <a:xfrm>
              <a:off x="1968" y="2784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40</a:t>
              </a:r>
              <a:endParaRPr lang="th-TH" altLang="en-US" sz="1800" b="1"/>
            </a:p>
          </p:txBody>
        </p:sp>
        <p:sp>
          <p:nvSpPr>
            <p:cNvPr id="39957" name="Text Box 19"/>
            <p:cNvSpPr txBox="1">
              <a:spLocks noChangeArrowheads="1"/>
            </p:cNvSpPr>
            <p:nvPr/>
          </p:nvSpPr>
          <p:spPr bwMode="auto">
            <a:xfrm>
              <a:off x="1296" y="2112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60</a:t>
              </a:r>
              <a:endParaRPr lang="th-TH" altLang="en-US" sz="1800" b="1"/>
            </a:p>
          </p:txBody>
        </p:sp>
        <p:sp>
          <p:nvSpPr>
            <p:cNvPr id="39958" name="Text Box 20"/>
            <p:cNvSpPr txBox="1">
              <a:spLocks noChangeArrowheads="1"/>
            </p:cNvSpPr>
            <p:nvPr/>
          </p:nvSpPr>
          <p:spPr bwMode="auto">
            <a:xfrm>
              <a:off x="1344" y="2496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50</a:t>
              </a:r>
              <a:endParaRPr lang="th-TH" altLang="en-US" sz="1800" b="1"/>
            </a:p>
          </p:txBody>
        </p:sp>
        <p:sp>
          <p:nvSpPr>
            <p:cNvPr id="39959" name="Text Box 21"/>
            <p:cNvSpPr txBox="1">
              <a:spLocks noChangeArrowheads="1"/>
            </p:cNvSpPr>
            <p:nvPr/>
          </p:nvSpPr>
          <p:spPr bwMode="auto">
            <a:xfrm>
              <a:off x="1248" y="3033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20</a:t>
              </a:r>
              <a:endParaRPr lang="th-TH" altLang="en-US" sz="1800" b="1"/>
            </a:p>
          </p:txBody>
        </p:sp>
        <p:sp>
          <p:nvSpPr>
            <p:cNvPr id="39960" name="Text Box 22"/>
            <p:cNvSpPr txBox="1">
              <a:spLocks noChangeArrowheads="1"/>
            </p:cNvSpPr>
            <p:nvPr/>
          </p:nvSpPr>
          <p:spPr bwMode="auto">
            <a:xfrm>
              <a:off x="1407" y="3321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70</a:t>
              </a:r>
              <a:endParaRPr lang="th-TH" altLang="en-US" sz="1800" b="1"/>
            </a:p>
          </p:txBody>
        </p:sp>
        <p:sp>
          <p:nvSpPr>
            <p:cNvPr id="39961" name="Text Box 23"/>
            <p:cNvSpPr txBox="1">
              <a:spLocks noChangeArrowheads="1"/>
            </p:cNvSpPr>
            <p:nvPr/>
          </p:nvSpPr>
          <p:spPr bwMode="auto">
            <a:xfrm>
              <a:off x="768" y="2688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90</a:t>
              </a:r>
              <a:endParaRPr lang="th-TH" altLang="en-US" sz="1800" b="1"/>
            </a:p>
          </p:txBody>
        </p:sp>
        <p:sp>
          <p:nvSpPr>
            <p:cNvPr id="39962" name="Text Box 24"/>
            <p:cNvSpPr txBox="1">
              <a:spLocks noChangeArrowheads="1"/>
            </p:cNvSpPr>
            <p:nvPr/>
          </p:nvSpPr>
          <p:spPr bwMode="auto">
            <a:xfrm>
              <a:off x="399" y="3120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80</a:t>
              </a:r>
              <a:endParaRPr lang="th-TH" altLang="en-US" sz="1800" b="1"/>
            </a:p>
          </p:txBody>
        </p:sp>
        <p:sp>
          <p:nvSpPr>
            <p:cNvPr id="39963" name="Text Box 25"/>
            <p:cNvSpPr txBox="1">
              <a:spLocks noChangeArrowheads="1"/>
            </p:cNvSpPr>
            <p:nvPr/>
          </p:nvSpPr>
          <p:spPr bwMode="auto">
            <a:xfrm>
              <a:off x="432" y="2352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50</a:t>
              </a:r>
              <a:endParaRPr lang="th-TH" altLang="en-US" sz="1800" b="1"/>
            </a:p>
          </p:txBody>
        </p:sp>
      </p:grpSp>
      <p:sp>
        <p:nvSpPr>
          <p:cNvPr id="39942" name="Text Box 27"/>
          <p:cNvSpPr txBox="1">
            <a:spLocks noChangeArrowheads="1"/>
          </p:cNvSpPr>
          <p:nvPr/>
        </p:nvSpPr>
        <p:spPr bwMode="auto">
          <a:xfrm>
            <a:off x="5791200" y="3429000"/>
            <a:ext cx="4419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A -&gt; B = 50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A -&gt; C = 100 (A -&gt; B -&gt; C)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A -&gt; D = 80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A -&gt; E = 140 (A -&gt; D -&gt; C -&gt; E)</a:t>
            </a:r>
            <a:endParaRPr lang="th-TH" altLang="en-US" sz="2400"/>
          </a:p>
        </p:txBody>
      </p:sp>
    </p:spTree>
    <p:extLst>
      <p:ext uri="{BB962C8B-B14F-4D97-AF65-F5344CB8AC3E}">
        <p14:creationId xmlns:p14="http://schemas.microsoft.com/office/powerpoint/2010/main" val="371939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6870700" cy="12192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ngsana New" panose="02020603050405020304" pitchFamily="18" charset="-34"/>
              </a:rPr>
              <a:t>Dijkstra Algorithm</a:t>
            </a:r>
            <a:endParaRPr lang="th-TH" altLang="en-US" smtClean="0">
              <a:cs typeface="Angsana New" panose="02020603050405020304" pitchFamily="18" charset="-34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696200" cy="3733800"/>
          </a:xfrm>
        </p:spPr>
        <p:txBody>
          <a:bodyPr/>
          <a:lstStyle/>
          <a:p>
            <a:pPr marL="609600" indent="-609600"/>
            <a:r>
              <a:rPr lang="th-TH" altLang="en-US" smtClean="0">
                <a:cs typeface="Angsana New" panose="02020603050405020304" pitchFamily="18" charset="-34"/>
              </a:rPr>
              <a:t>เทคนิคหนึ่งที่นิยมใช้ในการหา </a:t>
            </a:r>
            <a:r>
              <a:rPr lang="en-US" altLang="en-US" smtClean="0">
                <a:cs typeface="Angsana New" panose="02020603050405020304" pitchFamily="18" charset="-34"/>
              </a:rPr>
              <a:t>Shortest Path</a:t>
            </a:r>
          </a:p>
          <a:p>
            <a:pPr marL="609600" indent="-609600"/>
            <a:r>
              <a:rPr lang="th-TH" altLang="en-US" smtClean="0">
                <a:cs typeface="Angsana New" panose="02020603050405020304" pitchFamily="18" charset="-34"/>
              </a:rPr>
              <a:t>ขั้นตอนการทำงานของ </a:t>
            </a:r>
            <a:r>
              <a:rPr lang="en-US" altLang="en-US" smtClean="0">
                <a:cs typeface="Angsana New" panose="02020603050405020304" pitchFamily="18" charset="-34"/>
              </a:rPr>
              <a:t>Dijkstra Algorithm</a:t>
            </a:r>
          </a:p>
          <a:p>
            <a:pPr marL="609600" indent="-609600"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กำหนดค่าเบื้องต้นของ </a:t>
            </a:r>
            <a:r>
              <a:rPr lang="en-US" altLang="en-US" smtClean="0">
                <a:cs typeface="Angsana New" panose="02020603050405020304" pitchFamily="18" charset="-34"/>
              </a:rPr>
              <a:t>array weight = MAX_VALUE </a:t>
            </a:r>
            <a:r>
              <a:rPr lang="th-TH" altLang="en-US" smtClean="0">
                <a:cs typeface="Angsana New" panose="02020603050405020304" pitchFamily="18" charset="-34"/>
              </a:rPr>
              <a:t>เช่น </a:t>
            </a:r>
            <a:r>
              <a:rPr lang="en-US" altLang="en-US" smtClean="0">
                <a:cs typeface="Angsana New" panose="02020603050405020304" pitchFamily="18" charset="-34"/>
              </a:rPr>
              <a:t>1000</a:t>
            </a:r>
          </a:p>
          <a:p>
            <a:pPr marL="609600" indent="-609600"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กำหนดค่าของ </a:t>
            </a:r>
            <a:r>
              <a:rPr lang="en-US" altLang="en-US" smtClean="0">
                <a:cs typeface="Angsana New" panose="02020603050405020304" pitchFamily="18" charset="-34"/>
              </a:rPr>
              <a:t>weight[x] = 0</a:t>
            </a:r>
          </a:p>
          <a:p>
            <a:pPr marL="609600" indent="-609600"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นำ </a:t>
            </a:r>
            <a:r>
              <a:rPr lang="en-US" altLang="en-US" smtClean="0">
                <a:cs typeface="Angsana New" panose="02020603050405020304" pitchFamily="18" charset="-34"/>
              </a:rPr>
              <a:t>vertex x </a:t>
            </a:r>
            <a:r>
              <a:rPr lang="th-TH" altLang="en-US" smtClean="0">
                <a:cs typeface="Angsana New" panose="02020603050405020304" pitchFamily="18" charset="-34"/>
              </a:rPr>
              <a:t>เข้าสู่ </a:t>
            </a:r>
            <a:r>
              <a:rPr lang="en-US" altLang="en-US" smtClean="0">
                <a:cs typeface="Angsana New" panose="02020603050405020304" pitchFamily="18" charset="-34"/>
              </a:rPr>
              <a:t>priority queue</a:t>
            </a:r>
            <a:endParaRPr lang="th-TH" altLang="en-US" smtClean="0">
              <a:cs typeface="Angsana New" panose="02020603050405020304" pitchFamily="18" charset="-34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17F392-9AE5-4F1D-A273-2F5993213190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4255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ngsana New" panose="02020603050405020304" pitchFamily="18" charset="-34"/>
              </a:rPr>
              <a:t>Dijkstra Algorithm</a:t>
            </a:r>
            <a:endParaRPr lang="th-TH" altLang="en-US" smtClean="0">
              <a:cs typeface="Angsana New" panose="02020603050405020304" pitchFamily="18" charset="-34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371600"/>
            <a:ext cx="8229600" cy="5105400"/>
          </a:xfrm>
          <a:solidFill>
            <a:schemeClr val="bg1"/>
          </a:solidFill>
        </p:spPr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altLang="en-US">
                <a:cs typeface="Angsana New" panose="02020603050405020304" pitchFamily="18" charset="-34"/>
              </a:rPr>
              <a:t>Loop </a:t>
            </a:r>
            <a:r>
              <a:rPr lang="th-TH" altLang="en-US">
                <a:cs typeface="Angsana New" panose="02020603050405020304" pitchFamily="18" charset="-34"/>
              </a:rPr>
              <a:t>จนกว่าจะหมดข้อมูลใน </a:t>
            </a:r>
            <a:r>
              <a:rPr lang="en-US" altLang="en-US">
                <a:cs typeface="Angsana New" panose="02020603050405020304" pitchFamily="18" charset="-34"/>
              </a:rPr>
              <a:t>priority queue</a:t>
            </a:r>
          </a:p>
          <a:p>
            <a:pPr marL="990600" lvl="1" indent="-533400">
              <a:buFontTx/>
              <a:buAutoNum type="arabicParenR"/>
            </a:pPr>
            <a:r>
              <a:rPr lang="th-TH" altLang="en-US" smtClean="0">
                <a:cs typeface="Angsana New" panose="02020603050405020304" pitchFamily="18" charset="-34"/>
              </a:rPr>
              <a:t>ดึง </a:t>
            </a:r>
            <a:r>
              <a:rPr lang="en-US" altLang="en-US" smtClean="0">
                <a:cs typeface="Angsana New" panose="02020603050405020304" pitchFamily="18" charset="-34"/>
              </a:rPr>
              <a:t>vertex u </a:t>
            </a:r>
            <a:r>
              <a:rPr lang="th-TH" altLang="en-US" smtClean="0">
                <a:cs typeface="Angsana New" panose="02020603050405020304" pitchFamily="18" charset="-34"/>
              </a:rPr>
              <a:t>ออกจาก </a:t>
            </a:r>
            <a:r>
              <a:rPr lang="en-US" altLang="en-US" smtClean="0">
                <a:cs typeface="Angsana New" panose="02020603050405020304" pitchFamily="18" charset="-34"/>
              </a:rPr>
              <a:t>priority queue</a:t>
            </a:r>
          </a:p>
          <a:p>
            <a:pPr marL="990600" lvl="1" indent="-533400">
              <a:buFontTx/>
              <a:buAutoNum type="arabicParenR"/>
            </a:pPr>
            <a:r>
              <a:rPr lang="en-US" altLang="en-US" smtClean="0">
                <a:cs typeface="Angsana New" panose="02020603050405020304" pitchFamily="18" charset="-34"/>
              </a:rPr>
              <a:t>Loop </a:t>
            </a:r>
            <a:r>
              <a:rPr lang="th-TH" altLang="en-US" smtClean="0">
                <a:cs typeface="Angsana New" panose="02020603050405020304" pitchFamily="18" charset="-34"/>
              </a:rPr>
              <a:t>จนกว่าจะหมด </a:t>
            </a:r>
            <a:r>
              <a:rPr lang="en-US" altLang="en-US" smtClean="0">
                <a:cs typeface="Angsana New" panose="02020603050405020304" pitchFamily="18" charset="-34"/>
              </a:rPr>
              <a:t>vertex (v)</a:t>
            </a:r>
          </a:p>
          <a:p>
            <a:pPr marL="1371600" lvl="2" indent="-457200"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หา </a:t>
            </a:r>
            <a:r>
              <a:rPr lang="en-US" altLang="en-US" smtClean="0">
                <a:cs typeface="Angsana New" panose="02020603050405020304" pitchFamily="18" charset="-34"/>
              </a:rPr>
              <a:t>edge (u, v)</a:t>
            </a:r>
          </a:p>
          <a:p>
            <a:pPr marL="1371600" lvl="2" indent="-457200">
              <a:buFontTx/>
              <a:buAutoNum type="arabicPeriod"/>
            </a:pPr>
            <a:r>
              <a:rPr lang="th-TH" altLang="en-US" sz="2800">
                <a:cs typeface="Angsana New" panose="02020603050405020304" pitchFamily="18" charset="-34"/>
              </a:rPr>
              <a:t>ถ้า </a:t>
            </a:r>
            <a:r>
              <a:rPr lang="en-US" altLang="en-US" sz="2800">
                <a:cs typeface="Angsana New" panose="02020603050405020304" pitchFamily="18" charset="-34"/>
              </a:rPr>
              <a:t>weight[v] &gt; weight[u] + </a:t>
            </a:r>
            <a:r>
              <a:rPr lang="th-TH" altLang="en-US" sz="2800">
                <a:cs typeface="Angsana New" panose="02020603050405020304" pitchFamily="18" charset="-34"/>
              </a:rPr>
              <a:t>ค่าของ </a:t>
            </a:r>
            <a:r>
              <a:rPr lang="en-US" altLang="en-US" sz="2800">
                <a:cs typeface="Angsana New" panose="02020603050405020304" pitchFamily="18" charset="-34"/>
              </a:rPr>
              <a:t>edge(u,v)</a:t>
            </a:r>
          </a:p>
          <a:p>
            <a:pPr marL="1371600" lvl="2" indent="-457200">
              <a:buFontTx/>
              <a:buAutoNum type="arabicPeriod"/>
            </a:pPr>
            <a:r>
              <a:rPr lang="th-TH" altLang="en-US" sz="2800">
                <a:cs typeface="Angsana New" panose="02020603050405020304" pitchFamily="18" charset="-34"/>
              </a:rPr>
              <a:t>กำหนดให้ </a:t>
            </a:r>
            <a:r>
              <a:rPr lang="en-US" altLang="en-US" sz="2800">
                <a:cs typeface="Angsana New" panose="02020603050405020304" pitchFamily="18" charset="-34"/>
              </a:rPr>
              <a:t>weight[v] = weight[u] +</a:t>
            </a:r>
            <a:r>
              <a:rPr lang="th-TH" altLang="en-US" sz="2800">
                <a:cs typeface="Angsana New" panose="02020603050405020304" pitchFamily="18" charset="-34"/>
              </a:rPr>
              <a:t> ค่าของ </a:t>
            </a:r>
            <a:r>
              <a:rPr lang="en-US" altLang="en-US" sz="2800">
                <a:cs typeface="Angsana New" panose="02020603050405020304" pitchFamily="18" charset="-34"/>
              </a:rPr>
              <a:t>edge(u,v)</a:t>
            </a:r>
          </a:p>
          <a:p>
            <a:pPr marL="1371600" lvl="2" indent="-457200">
              <a:buFontTx/>
              <a:buAutoNum type="arabicPeriod"/>
            </a:pPr>
            <a:r>
              <a:rPr lang="th-TH" altLang="en-US" sz="2800">
                <a:cs typeface="Angsana New" panose="02020603050405020304" pitchFamily="18" charset="-34"/>
              </a:rPr>
              <a:t>นำ </a:t>
            </a:r>
            <a:r>
              <a:rPr lang="en-US" altLang="en-US" sz="2800">
                <a:cs typeface="Angsana New" panose="02020603050405020304" pitchFamily="18" charset="-34"/>
              </a:rPr>
              <a:t>v </a:t>
            </a:r>
            <a:r>
              <a:rPr lang="th-TH" altLang="en-US" sz="2800">
                <a:cs typeface="Angsana New" panose="02020603050405020304" pitchFamily="18" charset="-34"/>
              </a:rPr>
              <a:t>เข้าสู่ </a:t>
            </a:r>
            <a:r>
              <a:rPr lang="en-US" altLang="en-US" sz="2800">
                <a:cs typeface="Angsana New" panose="02020603050405020304" pitchFamily="18" charset="-34"/>
              </a:rPr>
              <a:t>queue</a:t>
            </a:r>
            <a:endParaRPr lang="th-TH" altLang="en-US" sz="2800">
              <a:cs typeface="Angsana New" panose="02020603050405020304" pitchFamily="18" charset="-34"/>
            </a:endParaRPr>
          </a:p>
          <a:p>
            <a:pPr marL="990600" lvl="1" indent="-533400">
              <a:buFontTx/>
              <a:buAutoNum type="arabicParenR"/>
            </a:pPr>
            <a:r>
              <a:rPr lang="th-TH" altLang="en-US" smtClean="0">
                <a:cs typeface="Angsana New" panose="02020603050405020304" pitchFamily="18" charset="-34"/>
              </a:rPr>
              <a:t>จบ </a:t>
            </a:r>
            <a:r>
              <a:rPr lang="en-US" altLang="en-US" smtClean="0">
                <a:cs typeface="Angsana New" panose="02020603050405020304" pitchFamily="18" charset="-34"/>
              </a:rPr>
              <a:t>Loop</a:t>
            </a:r>
          </a:p>
          <a:p>
            <a:pPr marL="609600" indent="-609600">
              <a:buFontTx/>
              <a:buAutoNum type="arabicPeriod" startAt="4"/>
            </a:pPr>
            <a:r>
              <a:rPr lang="th-TH" altLang="en-US">
                <a:cs typeface="Angsana New" panose="02020603050405020304" pitchFamily="18" charset="-34"/>
              </a:rPr>
              <a:t>จบ </a:t>
            </a:r>
            <a:r>
              <a:rPr lang="en-US" altLang="en-US">
                <a:cs typeface="Angsana New" panose="02020603050405020304" pitchFamily="18" charset="-34"/>
              </a:rPr>
              <a:t>Loop</a:t>
            </a:r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47D07E-2870-4528-A04C-5441488636DA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4574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5100638" y="271462"/>
            <a:ext cx="5638800" cy="63246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altLang="en-US" dirty="0" smtClean="0">
                <a:cs typeface="Angsana New" panose="02020603050405020304" pitchFamily="18" charset="-34"/>
              </a:rPr>
              <a:t>จากภาพก่อนหน้านี้ จะมีผลลัพธ์เป็น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pass #1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	queue: [A(0)]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weight after: 0 50 1000 80 1000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	pass #2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	queue: [B(50), D(80)]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weight after: 0 50 110 80 1000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	pass #3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	queue: [D(80), C(110)]</a:t>
            </a:r>
            <a:endParaRPr lang="th-TH" altLang="en-US" sz="1600" b="1" dirty="0">
              <a:cs typeface="Angsana New" panose="02020603050405020304" pitchFamily="18" charset="-34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weight after: 0 50 100 80 150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	pass #4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	queue: [C(100), C(110), E(150)]</a:t>
            </a:r>
            <a:endParaRPr lang="th-TH" altLang="en-US" sz="1600" b="1" dirty="0">
              <a:cs typeface="Angsana New" panose="02020603050405020304" pitchFamily="18" charset="-34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weight after: 0 50 100 80 140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	pass #5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	queue: [C(110), E(140), E(150)]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weight after: 0 50 100 80 140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	pass #6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	queue: [E(140), E(150)]</a:t>
            </a:r>
            <a:endParaRPr lang="th-TH" altLang="en-US" sz="1600" b="1" dirty="0">
              <a:cs typeface="Angsana New" panose="02020603050405020304" pitchFamily="18" charset="-34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weight after: 0 50 100 80 140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	pass #7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	queue: [E(150)]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cs typeface="Angsana New" panose="02020603050405020304" pitchFamily="18" charset="-34"/>
              </a:rPr>
              <a:t>weight after: 0 50 100 80 140</a:t>
            </a:r>
            <a:endParaRPr lang="th-TH" altLang="en-US" sz="1400" b="1" dirty="0">
              <a:cs typeface="Angsana New" panose="02020603050405020304" pitchFamily="18" charset="-34"/>
            </a:endParaRP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98C696-DF30-4147-9D9E-BDA7BD5C5E2D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228725" y="2052637"/>
            <a:ext cx="3405188" cy="2286000"/>
            <a:chOff x="144" y="2112"/>
            <a:chExt cx="2145" cy="144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856" y="2160"/>
              <a:ext cx="355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B</a:t>
              </a:r>
              <a:endParaRPr lang="th-TH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44" y="2664"/>
              <a:ext cx="35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</a:t>
              </a:r>
              <a:endParaRPr lang="th-TH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56" y="3168"/>
              <a:ext cx="355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</a:t>
              </a:r>
              <a:endParaRPr lang="th-TH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04" y="2160"/>
              <a:ext cx="35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</a:t>
              </a:r>
              <a:endParaRPr lang="th-TH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04" y="3168"/>
              <a:ext cx="35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endParaRPr lang="th-TH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440" y="2384"/>
              <a:ext cx="4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" y="3000"/>
              <a:ext cx="475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033" y="249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211" y="2328"/>
              <a:ext cx="5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211" y="3336"/>
              <a:ext cx="5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982" y="249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11" y="2440"/>
              <a:ext cx="653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1152" y="2496"/>
              <a:ext cx="712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968" y="2784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40</a:t>
              </a:r>
              <a:endParaRPr lang="th-TH" altLang="en-US" sz="1800" b="1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296" y="2112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60</a:t>
              </a:r>
              <a:endParaRPr lang="th-TH" altLang="en-US" sz="1800" b="1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344" y="2496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50</a:t>
              </a:r>
              <a:endParaRPr lang="th-TH" altLang="en-US" sz="1800" b="1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248" y="3033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20</a:t>
              </a:r>
              <a:endParaRPr lang="th-TH" altLang="en-US" sz="1800" b="1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407" y="3321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70</a:t>
              </a:r>
              <a:endParaRPr lang="th-TH" altLang="en-US" sz="1800" b="1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768" y="2688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90</a:t>
              </a:r>
              <a:endParaRPr lang="th-TH" altLang="en-US" sz="1800" b="1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99" y="3120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80</a:t>
              </a:r>
              <a:endParaRPr lang="th-TH" altLang="en-US" sz="1800" b="1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32" y="2352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50</a:t>
              </a:r>
              <a:endParaRPr lang="th-TH" altLang="en-US" sz="1800" b="1"/>
            </a:p>
          </p:txBody>
        </p:sp>
      </p:grpSp>
    </p:spTree>
    <p:extLst>
      <p:ext uri="{BB962C8B-B14F-4D97-AF65-F5344CB8AC3E}">
        <p14:creationId xmlns:p14="http://schemas.microsoft.com/office/powerpoint/2010/main" val="37325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https://www.youtube.com/watch?v=Lfb8qkXzHY0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https://www.youtube.com/watch?v=5GT5hYzjNoo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45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กราฟที่มีค่าใช้จ่ายเป็นลบ (</a:t>
            </a:r>
            <a:r>
              <a:rPr lang="en-US" altLang="en-US" smtClean="0">
                <a:cs typeface="Angsana New" panose="02020603050405020304" pitchFamily="18" charset="-34"/>
              </a:rPr>
              <a:t>Negative Weight</a:t>
            </a:r>
            <a:r>
              <a:rPr lang="th-TH" altLang="en-US" smtClean="0">
                <a:cs typeface="Angsana New" panose="02020603050405020304" pitchFamily="18" charset="-34"/>
              </a:rPr>
              <a:t>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0"/>
            <a:ext cx="8458200" cy="5562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เทคนิคหนึ่งที่ใช้งานคือ </a:t>
            </a:r>
            <a:r>
              <a:rPr lang="en-US" altLang="en-US" smtClean="0">
                <a:cs typeface="Angsana New" panose="02020603050405020304" pitchFamily="18" charset="-34"/>
              </a:rPr>
              <a:t>Bellman-Ford Algorithm</a:t>
            </a:r>
          </a:p>
          <a:p>
            <a:pPr eaLnBrk="1" hangingPunct="1"/>
            <a:r>
              <a:rPr lang="en-US" altLang="en-US" smtClean="0">
                <a:cs typeface="Angsana New" panose="02020603050405020304" pitchFamily="18" charset="-34"/>
              </a:rPr>
              <a:t>Algorithm </a:t>
            </a:r>
            <a:r>
              <a:rPr lang="th-TH" altLang="en-US" smtClean="0">
                <a:cs typeface="Angsana New" panose="02020603050405020304" pitchFamily="18" charset="-34"/>
              </a:rPr>
              <a:t>นี้พัฒนาโดย </a:t>
            </a:r>
            <a:r>
              <a:rPr lang="en-US" altLang="en-US" smtClean="0">
                <a:cs typeface="Angsana New" panose="02020603050405020304" pitchFamily="18" charset="-34"/>
              </a:rPr>
              <a:t>R. Bellman </a:t>
            </a:r>
            <a:r>
              <a:rPr lang="th-TH" altLang="en-US" smtClean="0">
                <a:cs typeface="Angsana New" panose="02020603050405020304" pitchFamily="18" charset="-34"/>
              </a:rPr>
              <a:t>และ </a:t>
            </a:r>
            <a:r>
              <a:rPr lang="en-US" altLang="en-US" smtClean="0">
                <a:cs typeface="Angsana New" panose="02020603050405020304" pitchFamily="18" charset="-34"/>
              </a:rPr>
              <a:t>L. Ford </a:t>
            </a:r>
            <a:r>
              <a:rPr lang="th-TH" altLang="en-US" smtClean="0">
                <a:cs typeface="Angsana New" panose="02020603050405020304" pitchFamily="18" charset="-34"/>
              </a:rPr>
              <a:t>ในช่วงปลายปี </a:t>
            </a:r>
            <a:r>
              <a:rPr lang="en-US" altLang="en-US" smtClean="0">
                <a:cs typeface="Angsana New" panose="02020603050405020304" pitchFamily="18" charset="-34"/>
              </a:rPr>
              <a:t>1950 </a:t>
            </a:r>
            <a:r>
              <a:rPr lang="th-TH" altLang="en-US" smtClean="0">
                <a:cs typeface="Angsana New" panose="02020603050405020304" pitchFamily="18" charset="-34"/>
              </a:rPr>
              <a:t>โดยมีการทำงานดังนี้</a:t>
            </a:r>
          </a:p>
          <a:p>
            <a:pPr lvl="1" eaLnBrk="1" hangingPunct="1"/>
            <a:r>
              <a:rPr lang="th-TH" altLang="en-US" smtClean="0">
                <a:cs typeface="Angsana New" panose="02020603050405020304" pitchFamily="18" charset="-34"/>
              </a:rPr>
              <a:t>ถ้าต้องการหาระยะทางที่สั้นที่สุดจาก </a:t>
            </a:r>
            <a:r>
              <a:rPr lang="en-US" altLang="en-US" smtClean="0">
                <a:cs typeface="Angsana New" panose="02020603050405020304" pitchFamily="18" charset="-34"/>
              </a:rPr>
              <a:t>vertex x </a:t>
            </a:r>
            <a:r>
              <a:rPr lang="th-TH" altLang="en-US" smtClean="0">
                <a:cs typeface="Angsana New" panose="02020603050405020304" pitchFamily="18" charset="-34"/>
              </a:rPr>
              <a:t>และกำหนดให้ </a:t>
            </a:r>
            <a:r>
              <a:rPr lang="en-US" altLang="en-US" smtClean="0">
                <a:cs typeface="Angsana New" panose="02020603050405020304" pitchFamily="18" charset="-34"/>
              </a:rPr>
              <a:t>array weight </a:t>
            </a:r>
            <a:r>
              <a:rPr lang="th-TH" altLang="en-US" smtClean="0">
                <a:cs typeface="Angsana New" panose="02020603050405020304" pitchFamily="18" charset="-34"/>
              </a:rPr>
              <a:t>เป็นตัวเก็บระยะทางที่สั้นที่สุด</a:t>
            </a:r>
          </a:p>
          <a:p>
            <a:pPr lvl="2" eaLnBrk="1" hangingPunct="1"/>
            <a:r>
              <a:rPr lang="th-TH" altLang="en-US" sz="2800">
                <a:cs typeface="Angsana New" panose="02020603050405020304" pitchFamily="18" charset="-34"/>
              </a:rPr>
              <a:t>เช่น </a:t>
            </a:r>
            <a:r>
              <a:rPr lang="en-US" altLang="en-US" sz="2800">
                <a:cs typeface="Angsana New" panose="02020603050405020304" pitchFamily="18" charset="-34"/>
              </a:rPr>
              <a:t>weight[t] </a:t>
            </a:r>
            <a:r>
              <a:rPr lang="th-TH" altLang="en-US" sz="2800">
                <a:cs typeface="Angsana New" panose="02020603050405020304" pitchFamily="18" charset="-34"/>
              </a:rPr>
              <a:t>จะเป็นระยะทางที่สั้นที่สุดจาก </a:t>
            </a:r>
            <a:r>
              <a:rPr lang="en-US" altLang="en-US" sz="2800">
                <a:cs typeface="Angsana New" panose="02020603050405020304" pitchFamily="18" charset="-34"/>
              </a:rPr>
              <a:t>x </a:t>
            </a:r>
            <a:r>
              <a:rPr lang="th-TH" altLang="en-US" sz="2800">
                <a:cs typeface="Angsana New" panose="02020603050405020304" pitchFamily="18" charset="-34"/>
              </a:rPr>
              <a:t>ถึง </a:t>
            </a:r>
            <a:r>
              <a:rPr lang="en-US" altLang="en-US" sz="2800">
                <a:cs typeface="Angsana New" panose="02020603050405020304" pitchFamily="18" charset="-34"/>
              </a:rPr>
              <a:t>t</a:t>
            </a:r>
            <a:endParaRPr lang="th-TH" altLang="en-US" sz="2800">
              <a:cs typeface="Angsana New" panose="02020603050405020304" pitchFamily="18" charset="-34"/>
            </a:endParaRPr>
          </a:p>
          <a:p>
            <a:pPr lvl="1" eaLnBrk="1" hangingPunct="1"/>
            <a:r>
              <a:rPr lang="th-TH" altLang="en-US" smtClean="0">
                <a:cs typeface="Angsana New" panose="02020603050405020304" pitchFamily="18" charset="-34"/>
              </a:rPr>
              <a:t>ในขั้นแรกจะกำหนด </a:t>
            </a:r>
            <a:r>
              <a:rPr lang="en-US" altLang="en-US" smtClean="0">
                <a:cs typeface="Angsana New" panose="02020603050405020304" pitchFamily="18" charset="-34"/>
              </a:rPr>
              <a:t>weight[x] = 0</a:t>
            </a:r>
            <a:r>
              <a:rPr lang="th-TH" altLang="en-US" smtClean="0">
                <a:cs typeface="Angsana New" panose="02020603050405020304" pitchFamily="18" charset="-34"/>
              </a:rPr>
              <a:t> ส่วนข้อมูลในตำแหน่งอื่นๆใน </a:t>
            </a:r>
            <a:r>
              <a:rPr lang="en-US" altLang="en-US" smtClean="0">
                <a:cs typeface="Angsana New" panose="02020603050405020304" pitchFamily="18" charset="-34"/>
              </a:rPr>
              <a:t>weight </a:t>
            </a:r>
            <a:r>
              <a:rPr lang="th-TH" altLang="en-US" smtClean="0">
                <a:cs typeface="Angsana New" panose="02020603050405020304" pitchFamily="18" charset="-34"/>
              </a:rPr>
              <a:t>จะกำหนดให้เป็นค่าอื่น เช่น </a:t>
            </a:r>
            <a:r>
              <a:rPr lang="en-US" altLang="en-US" smtClean="0">
                <a:cs typeface="Angsana New" panose="02020603050405020304" pitchFamily="18" charset="-34"/>
              </a:rPr>
              <a:t>1000</a:t>
            </a:r>
            <a:endParaRPr lang="th-TH" altLang="en-US" smtClean="0">
              <a:cs typeface="Angsana New" panose="02020603050405020304" pitchFamily="18" charset="-34"/>
            </a:endParaRPr>
          </a:p>
          <a:p>
            <a:pPr lvl="1" eaLnBrk="1" hangingPunct="1"/>
            <a:r>
              <a:rPr lang="th-TH" altLang="en-US" smtClean="0">
                <a:cs typeface="Angsana New" panose="02020603050405020304" pitchFamily="18" charset="-34"/>
              </a:rPr>
              <a:t>หลังจากนั้นจะคำนวณหาระยะทางที่สั้นที่สุดจาก </a:t>
            </a:r>
            <a:r>
              <a:rPr lang="en-US" altLang="en-US" smtClean="0">
                <a:cs typeface="Angsana New" panose="02020603050405020304" pitchFamily="18" charset="-34"/>
              </a:rPr>
              <a:t>vertex </a:t>
            </a:r>
            <a:r>
              <a:rPr lang="th-TH" altLang="en-US" smtClean="0">
                <a:cs typeface="Angsana New" panose="02020603050405020304" pitchFamily="18" charset="-34"/>
              </a:rPr>
              <a:t>ที่กำหนดให้ด้วยการตรวจสอบค่าใช้จ่ายของ </a:t>
            </a:r>
            <a:r>
              <a:rPr lang="en-US" altLang="en-US" smtClean="0">
                <a:cs typeface="Angsana New" panose="02020603050405020304" pitchFamily="18" charset="-34"/>
              </a:rPr>
              <a:t>edge(u, v) </a:t>
            </a:r>
            <a:r>
              <a:rPr lang="th-TH" altLang="en-US" smtClean="0">
                <a:cs typeface="Angsana New" panose="02020603050405020304" pitchFamily="18" charset="-34"/>
              </a:rPr>
              <a:t>กับ </a:t>
            </a:r>
            <a:r>
              <a:rPr lang="en-US" altLang="en-US" smtClean="0">
                <a:cs typeface="Angsana New" panose="02020603050405020304" pitchFamily="18" charset="-34"/>
              </a:rPr>
              <a:t>weight[v] </a:t>
            </a:r>
            <a:r>
              <a:rPr lang="th-TH" altLang="en-US" smtClean="0">
                <a:cs typeface="Angsana New" panose="02020603050405020304" pitchFamily="18" charset="-34"/>
              </a:rPr>
              <a:t>จนกว่าจะหมด </a:t>
            </a:r>
            <a:r>
              <a:rPr lang="en-US" altLang="en-US" smtClean="0">
                <a:cs typeface="Angsana New" panose="02020603050405020304" pitchFamily="18" charset="-34"/>
              </a:rPr>
              <a:t>vertex </a:t>
            </a:r>
            <a:r>
              <a:rPr lang="th-TH" altLang="en-US" smtClean="0">
                <a:cs typeface="Angsana New" panose="02020603050405020304" pitchFamily="18" charset="-34"/>
              </a:rPr>
              <a:t>ที่มีอยู่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D71D95-E779-4A93-B7F8-AFF35769F224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279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ngsana New" panose="02020603050405020304" pitchFamily="18" charset="-34"/>
              </a:rPr>
              <a:t>Bellman-Ford Algorithm</a:t>
            </a:r>
            <a:endParaRPr lang="th-TH" altLang="en-US" smtClean="0">
              <a:cs typeface="Angsana New" panose="02020603050405020304" pitchFamily="18" charset="-34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066800"/>
            <a:ext cx="9043988" cy="5638800"/>
          </a:xfrm>
          <a:solidFill>
            <a:schemeClr val="bg1"/>
          </a:solidFill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กำหนดค่าเริ่มต้นให้กับ </a:t>
            </a:r>
            <a:r>
              <a:rPr lang="en-US" altLang="en-US" smtClean="0">
                <a:cs typeface="Angsana New" panose="02020603050405020304" pitchFamily="18" charset="-34"/>
              </a:rPr>
              <a:t>array weight </a:t>
            </a:r>
            <a:r>
              <a:rPr lang="th-TH" altLang="en-US" smtClean="0">
                <a:cs typeface="Angsana New" panose="02020603050405020304" pitchFamily="18" charset="-34"/>
              </a:rPr>
              <a:t>(</a:t>
            </a:r>
            <a:r>
              <a:rPr lang="en-US" altLang="en-US" smtClean="0">
                <a:cs typeface="Angsana New" panose="02020603050405020304" pitchFamily="18" charset="-34"/>
              </a:rPr>
              <a:t>1000 </a:t>
            </a:r>
            <a:r>
              <a:rPr lang="th-TH" altLang="en-US" smtClean="0">
                <a:cs typeface="Angsana New" panose="02020603050405020304" pitchFamily="18" charset="-34"/>
              </a:rPr>
              <a:t>หรือค่าอื่นๆที่ใหญ่พอ) และกำหนดให้ </a:t>
            </a:r>
            <a:r>
              <a:rPr lang="en-US" altLang="en-US" smtClean="0">
                <a:cs typeface="Angsana New" panose="02020603050405020304" pitchFamily="18" charset="-34"/>
              </a:rPr>
              <a:t>weight[x] = 0</a:t>
            </a:r>
          </a:p>
          <a:p>
            <a:pPr marL="609600" indent="-609600"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นำ </a:t>
            </a:r>
            <a:r>
              <a:rPr lang="en-US" altLang="en-US" smtClean="0">
                <a:cs typeface="Angsana New" panose="02020603050405020304" pitchFamily="18" charset="-34"/>
              </a:rPr>
              <a:t>x </a:t>
            </a:r>
            <a:r>
              <a:rPr lang="th-TH" altLang="en-US" smtClean="0">
                <a:cs typeface="Angsana New" panose="02020603050405020304" pitchFamily="18" charset="-34"/>
              </a:rPr>
              <a:t>เข้าสู่ </a:t>
            </a:r>
            <a:r>
              <a:rPr lang="en-US" altLang="en-US" smtClean="0">
                <a:cs typeface="Angsana New" panose="02020603050405020304" pitchFamily="18" charset="-34"/>
              </a:rPr>
              <a:t>queue (FIFO)</a:t>
            </a:r>
          </a:p>
          <a:p>
            <a:pPr marL="609600" indent="-609600"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วน </a:t>
            </a:r>
            <a:r>
              <a:rPr lang="en-US" altLang="en-US" smtClean="0">
                <a:cs typeface="Angsana New" panose="02020603050405020304" pitchFamily="18" charset="-34"/>
              </a:rPr>
              <a:t>Loop </a:t>
            </a:r>
            <a:r>
              <a:rPr lang="th-TH" altLang="en-US" smtClean="0">
                <a:cs typeface="Angsana New" panose="02020603050405020304" pitchFamily="18" charset="-34"/>
              </a:rPr>
              <a:t>จนกว่าจะหมดข้อมูลใน </a:t>
            </a:r>
            <a:r>
              <a:rPr lang="en-US" altLang="en-US" smtClean="0">
                <a:cs typeface="Angsana New" panose="02020603050405020304" pitchFamily="18" charset="-34"/>
              </a:rPr>
              <a:t>queue</a:t>
            </a:r>
          </a:p>
          <a:p>
            <a:pPr marL="990600" lvl="1" indent="-533400">
              <a:buFontTx/>
              <a:buAutoNum type="arabicParenR"/>
            </a:pPr>
            <a:r>
              <a:rPr lang="th-TH" altLang="en-US" sz="3200">
                <a:cs typeface="Angsana New" panose="02020603050405020304" pitchFamily="18" charset="-34"/>
              </a:rPr>
              <a:t>ดึง </a:t>
            </a:r>
            <a:r>
              <a:rPr lang="en-US" altLang="en-US" sz="3200">
                <a:cs typeface="Angsana New" panose="02020603050405020304" pitchFamily="18" charset="-34"/>
              </a:rPr>
              <a:t>vertex u </a:t>
            </a:r>
            <a:r>
              <a:rPr lang="th-TH" altLang="en-US" sz="3200">
                <a:cs typeface="Angsana New" panose="02020603050405020304" pitchFamily="18" charset="-34"/>
              </a:rPr>
              <a:t>ออกจาก </a:t>
            </a:r>
            <a:r>
              <a:rPr lang="en-US" altLang="en-US" sz="3200">
                <a:cs typeface="Angsana New" panose="02020603050405020304" pitchFamily="18" charset="-34"/>
              </a:rPr>
              <a:t>queue</a:t>
            </a:r>
          </a:p>
          <a:p>
            <a:pPr marL="990600" lvl="1" indent="-533400">
              <a:buFontTx/>
              <a:buAutoNum type="arabicParenR"/>
            </a:pPr>
            <a:r>
              <a:rPr lang="en-US" altLang="en-US" sz="3200">
                <a:cs typeface="Angsana New" panose="02020603050405020304" pitchFamily="18" charset="-34"/>
              </a:rPr>
              <a:t>loop </a:t>
            </a:r>
            <a:r>
              <a:rPr lang="th-TH" altLang="en-US" sz="3200">
                <a:cs typeface="Angsana New" panose="02020603050405020304" pitchFamily="18" charset="-34"/>
              </a:rPr>
              <a:t>จนหมดจำนวนของ </a:t>
            </a:r>
            <a:r>
              <a:rPr lang="en-US" altLang="en-US" sz="3200">
                <a:cs typeface="Angsana New" panose="02020603050405020304" pitchFamily="18" charset="-34"/>
              </a:rPr>
              <a:t>vertex (v) </a:t>
            </a:r>
            <a:r>
              <a:rPr lang="th-TH" altLang="en-US" sz="3200">
                <a:cs typeface="Angsana New" panose="02020603050405020304" pitchFamily="18" charset="-34"/>
              </a:rPr>
              <a:t>ที่มีอยู่</a:t>
            </a:r>
          </a:p>
          <a:p>
            <a:pPr marL="1371600" lvl="2" indent="-457200">
              <a:buFontTx/>
              <a:buAutoNum type="arabicPeriod"/>
            </a:pPr>
            <a:r>
              <a:rPr lang="th-TH" altLang="en-US" sz="2800">
                <a:cs typeface="Angsana New" panose="02020603050405020304" pitchFamily="18" charset="-34"/>
              </a:rPr>
              <a:t>หา </a:t>
            </a:r>
            <a:r>
              <a:rPr lang="en-US" altLang="en-US" sz="2800">
                <a:cs typeface="Angsana New" panose="02020603050405020304" pitchFamily="18" charset="-34"/>
              </a:rPr>
              <a:t>edge (u,v)</a:t>
            </a:r>
          </a:p>
          <a:p>
            <a:pPr marL="1371600" lvl="2" indent="-457200">
              <a:buFontTx/>
              <a:buAutoNum type="arabicPeriod"/>
            </a:pPr>
            <a:r>
              <a:rPr lang="th-TH" altLang="en-US" sz="2800">
                <a:cs typeface="Angsana New" panose="02020603050405020304" pitchFamily="18" charset="-34"/>
              </a:rPr>
              <a:t>ถ้า </a:t>
            </a:r>
            <a:r>
              <a:rPr lang="en-US" altLang="en-US" sz="2800">
                <a:cs typeface="Angsana New" panose="02020603050405020304" pitchFamily="18" charset="-34"/>
              </a:rPr>
              <a:t>weight[v] &gt; weight[u] + </a:t>
            </a:r>
            <a:r>
              <a:rPr lang="th-TH" altLang="en-US" sz="2800">
                <a:cs typeface="Angsana New" panose="02020603050405020304" pitchFamily="18" charset="-34"/>
              </a:rPr>
              <a:t>ค่าของ </a:t>
            </a:r>
            <a:r>
              <a:rPr lang="en-US" altLang="en-US" sz="2800">
                <a:cs typeface="Angsana New" panose="02020603050405020304" pitchFamily="18" charset="-34"/>
              </a:rPr>
              <a:t>edge(u,v)</a:t>
            </a:r>
          </a:p>
          <a:p>
            <a:pPr marL="1371600" lvl="2" indent="-457200">
              <a:buFontTx/>
              <a:buAutoNum type="arabicPeriod"/>
            </a:pPr>
            <a:r>
              <a:rPr lang="th-TH" altLang="en-US" sz="2800">
                <a:cs typeface="Angsana New" panose="02020603050405020304" pitchFamily="18" charset="-34"/>
              </a:rPr>
              <a:t>กำหนดให้ </a:t>
            </a:r>
            <a:r>
              <a:rPr lang="en-US" altLang="en-US" sz="2800">
                <a:cs typeface="Angsana New" panose="02020603050405020304" pitchFamily="18" charset="-34"/>
              </a:rPr>
              <a:t>weight[v] = weight[u] +</a:t>
            </a:r>
            <a:r>
              <a:rPr lang="th-TH" altLang="en-US" sz="2800">
                <a:cs typeface="Angsana New" panose="02020603050405020304" pitchFamily="18" charset="-34"/>
              </a:rPr>
              <a:t> ค่าของ </a:t>
            </a:r>
            <a:r>
              <a:rPr lang="en-US" altLang="en-US" sz="2800">
                <a:cs typeface="Angsana New" panose="02020603050405020304" pitchFamily="18" charset="-34"/>
              </a:rPr>
              <a:t>edge(u,v)</a:t>
            </a:r>
          </a:p>
          <a:p>
            <a:pPr marL="1371600" lvl="2" indent="-457200">
              <a:buFontTx/>
              <a:buAutoNum type="arabicPeriod"/>
            </a:pPr>
            <a:r>
              <a:rPr lang="th-TH" altLang="en-US" sz="2800">
                <a:cs typeface="Angsana New" panose="02020603050405020304" pitchFamily="18" charset="-34"/>
              </a:rPr>
              <a:t>นำ </a:t>
            </a:r>
            <a:r>
              <a:rPr lang="en-US" altLang="en-US" sz="2800">
                <a:cs typeface="Angsana New" panose="02020603050405020304" pitchFamily="18" charset="-34"/>
              </a:rPr>
              <a:t>v </a:t>
            </a:r>
            <a:r>
              <a:rPr lang="th-TH" altLang="en-US" sz="2800">
                <a:cs typeface="Angsana New" panose="02020603050405020304" pitchFamily="18" charset="-34"/>
              </a:rPr>
              <a:t>เข้าสู่ </a:t>
            </a:r>
            <a:r>
              <a:rPr lang="en-US" altLang="en-US" sz="2800">
                <a:cs typeface="Angsana New" panose="02020603050405020304" pitchFamily="18" charset="-34"/>
              </a:rPr>
              <a:t>queue</a:t>
            </a:r>
            <a:endParaRPr lang="th-TH" altLang="en-US" sz="2800">
              <a:cs typeface="Angsana New" panose="02020603050405020304" pitchFamily="18" charset="-34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F12A88-EF50-4361-84EC-F3116C383302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154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695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Comic Sans MS</vt:lpstr>
      <vt:lpstr>Cordia New</vt:lpstr>
      <vt:lpstr>Office Theme</vt:lpstr>
      <vt:lpstr>Graph</vt:lpstr>
      <vt:lpstr>Shortest path</vt:lpstr>
      <vt:lpstr>Shortest Path</vt:lpstr>
      <vt:lpstr>Dijkstra Algorithm</vt:lpstr>
      <vt:lpstr>Dijkstra Algorithm</vt:lpstr>
      <vt:lpstr>PowerPoint Presentation</vt:lpstr>
      <vt:lpstr>Example</vt:lpstr>
      <vt:lpstr>กราฟที่มีค่าใช้จ่ายเป็นลบ (Negative Weight)</vt:lpstr>
      <vt:lpstr>Bellman-Ford Algorithm</vt:lpstr>
      <vt:lpstr>Bellman-Ford Algorithm</vt:lpstr>
      <vt:lpstr>Example</vt:lpstr>
      <vt:lpstr>Other algorithm</vt:lpstr>
      <vt:lpstr>Exercise</vt:lpstr>
      <vt:lpstr>Exercise Cont.</vt:lpstr>
      <vt:lpstr>Exercise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Chirawat Wattanapanich</dc:creator>
  <cp:lastModifiedBy>Chirawat Wattanapanich</cp:lastModifiedBy>
  <cp:revision>13</cp:revision>
  <dcterms:created xsi:type="dcterms:W3CDTF">2019-03-12T03:46:56Z</dcterms:created>
  <dcterms:modified xsi:type="dcterms:W3CDTF">2019-03-13T01:12:38Z</dcterms:modified>
</cp:coreProperties>
</file>