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72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0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5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9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2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4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3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1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8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4934-A042-445A-8D40-51E5A9D293EA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F5FC-AE10-4633-A17C-AEA36847A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avelling-salesman-problem-set-2-approximate-using-mst/" TargetMode="External"/><Relationship Id="rId2" Type="http://schemas.openxmlformats.org/officeDocument/2006/relationships/hyperlink" Target="https://www.cs.usfca.edu/~galles/visualization/Algorithm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Minimum Spanning Tree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9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Kruskal’s Algorithm</a:t>
            </a:r>
            <a:endParaRPr lang="th-TH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696200" cy="4267200"/>
          </a:xfrm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th-TH" altLang="en-US" smtClean="0">
                <a:cs typeface="Angsana New" panose="02020603050405020304" pitchFamily="18" charset="-34"/>
              </a:rPr>
              <a:t>ตรวจสอบ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จาก </a:t>
            </a:r>
            <a:r>
              <a:rPr lang="en-US" altLang="en-US" smtClean="0">
                <a:cs typeface="Angsana New" panose="02020603050405020304" pitchFamily="18" charset="-34"/>
              </a:rPr>
              <a:t>priority queue </a:t>
            </a:r>
            <a:r>
              <a:rPr lang="th-TH" altLang="en-US" smtClean="0">
                <a:cs typeface="Angsana New" panose="02020603050405020304" pitchFamily="18" charset="-34"/>
              </a:rPr>
              <a:t>ทีละตัว ถ้า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ตัวนี้เชื่อมต่อกับกลุ่มของ </a:t>
            </a:r>
            <a:r>
              <a:rPr lang="en-US" altLang="en-US" smtClean="0">
                <a:cs typeface="Angsana New" panose="02020603050405020304" pitchFamily="18" charset="-34"/>
              </a:rPr>
              <a:t>vertex </a:t>
            </a:r>
            <a:r>
              <a:rPr lang="th-TH" altLang="en-US" smtClean="0">
                <a:cs typeface="Angsana New" panose="02020603050405020304" pitchFamily="18" charset="-34"/>
              </a:rPr>
              <a:t>อื่นที่ไม่ได้อยู่ใน </a:t>
            </a:r>
            <a:r>
              <a:rPr lang="en-US" altLang="en-US" smtClean="0">
                <a:cs typeface="Angsana New" panose="02020603050405020304" pitchFamily="18" charset="-34"/>
              </a:rPr>
              <a:t>set</a:t>
            </a:r>
            <a:r>
              <a:rPr lang="th-TH" altLang="en-US" smtClean="0">
                <a:cs typeface="Angsana New" panose="02020603050405020304" pitchFamily="18" charset="-34"/>
              </a:rPr>
              <a:t> เดียวกัน ให้เก็บ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นี้ไว้ใน </a:t>
            </a:r>
            <a:r>
              <a:rPr lang="en-US" altLang="en-US" smtClean="0">
                <a:cs typeface="Angsana New" panose="02020603050405020304" pitchFamily="18" charset="-34"/>
              </a:rPr>
              <a:t>vector</a:t>
            </a:r>
          </a:p>
          <a:p>
            <a:pPr marL="990600" lvl="1" indent="-533400">
              <a:buFontTx/>
              <a:buChar char="•"/>
            </a:pPr>
            <a:r>
              <a:rPr lang="th-TH" altLang="en-US" sz="3200">
                <a:cs typeface="Angsana New" panose="02020603050405020304" pitchFamily="18" charset="-34"/>
              </a:rPr>
              <a:t>ไม่เก็บข้อมูลที่ทำให้เกิดลูปลงในเซตข้อมูล</a:t>
            </a:r>
          </a:p>
          <a:p>
            <a:pPr marL="609600" indent="-609600">
              <a:buFontTx/>
              <a:buAutoNum type="arabicPeriod" startAt="3"/>
            </a:pPr>
            <a:r>
              <a:rPr lang="th-TH" altLang="en-US" smtClean="0">
                <a:cs typeface="Angsana New" panose="02020603050405020304" pitchFamily="18" charset="-34"/>
              </a:rPr>
              <a:t>เริ่มกระบวนการที่สองใหม่จนกว่าจะหมด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ที่มีอยู่</a:t>
            </a:r>
            <a:endParaRPr lang="th-TH" altLang="en-US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E993A0-F3DD-4968-B36A-9249FED09000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224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Kruskal’s Algorithm</a:t>
            </a:r>
            <a:endParaRPr lang="th-TH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027238" y="1752600"/>
            <a:ext cx="7878762" cy="3657600"/>
          </a:xfrm>
        </p:spPr>
        <p:txBody>
          <a:bodyPr/>
          <a:lstStyle/>
          <a:p>
            <a:pPr marL="609600" indent="-609600"/>
            <a:r>
              <a:rPr lang="en-US" altLang="en-US" smtClean="0">
                <a:cs typeface="Angsana New" panose="02020603050405020304" pitchFamily="18" charset="-34"/>
              </a:rPr>
              <a:t>Kruskal’s algorithm </a:t>
            </a:r>
            <a:r>
              <a:rPr lang="th-TH" altLang="en-US" smtClean="0">
                <a:cs typeface="Angsana New" panose="02020603050405020304" pitchFamily="18" charset="-34"/>
              </a:rPr>
              <a:t>จะเริ่มตรวจสอบ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ที่เก็บไว้โดยเริ่มต้นจาก </a:t>
            </a:r>
            <a:r>
              <a:rPr lang="en-US" altLang="en-US" smtClean="0">
                <a:cs typeface="Angsana New" panose="02020603050405020304" pitchFamily="18" charset="-34"/>
              </a:rPr>
              <a:t>(5,3), (7,1), (7,6), (0,2) </a:t>
            </a:r>
            <a:r>
              <a:rPr lang="th-TH" altLang="en-US" smtClean="0">
                <a:cs typeface="Angsana New" panose="02020603050405020304" pitchFamily="18" charset="-34"/>
              </a:rPr>
              <a:t>และ </a:t>
            </a:r>
            <a:r>
              <a:rPr lang="en-US" altLang="en-US" smtClean="0">
                <a:cs typeface="Angsana New" panose="02020603050405020304" pitchFamily="18" charset="-34"/>
              </a:rPr>
              <a:t>(0,7) </a:t>
            </a:r>
            <a:r>
              <a:rPr lang="th-TH" altLang="en-US" smtClean="0">
                <a:cs typeface="Angsana New" panose="02020603050405020304" pitchFamily="18" charset="-34"/>
              </a:rPr>
              <a:t>พร้อมทั้งเก็บ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เหล่านั้นเอาไว้</a:t>
            </a:r>
            <a:endParaRPr lang="en-US" altLang="en-US" smtClean="0">
              <a:cs typeface="Angsana New" panose="02020603050405020304" pitchFamily="18" charset="-34"/>
            </a:endParaRPr>
          </a:p>
          <a:p>
            <a:pPr marL="609600" indent="-609600"/>
            <a:r>
              <a:rPr lang="th-TH" altLang="en-US" smtClean="0">
                <a:cs typeface="Angsana New" panose="02020603050405020304" pitchFamily="18" charset="-34"/>
              </a:rPr>
              <a:t>จากนั้นเจอ </a:t>
            </a:r>
            <a:r>
              <a:rPr lang="en-US" altLang="en-US" smtClean="0">
                <a:cs typeface="Angsana New" panose="02020603050405020304" pitchFamily="18" charset="-34"/>
              </a:rPr>
              <a:t>(0,1) </a:t>
            </a:r>
            <a:r>
              <a:rPr lang="th-TH" altLang="en-US" smtClean="0">
                <a:cs typeface="Angsana New" panose="02020603050405020304" pitchFamily="18" charset="-34"/>
              </a:rPr>
              <a:t>จะไม่เก็บเพราะทำให้เกิดลูป </a:t>
            </a:r>
            <a:r>
              <a:rPr lang="en-US" altLang="en-US" smtClean="0">
                <a:cs typeface="Angsana New" panose="02020603050405020304" pitchFamily="18" charset="-34"/>
              </a:rPr>
              <a:t>A-B-H-A</a:t>
            </a:r>
          </a:p>
          <a:p>
            <a:pPr marL="609600" indent="-609600"/>
            <a:r>
              <a:rPr lang="th-TH" altLang="en-US" smtClean="0">
                <a:cs typeface="Angsana New" panose="02020603050405020304" pitchFamily="18" charset="-34"/>
              </a:rPr>
              <a:t>จากนั้นเก็บ </a:t>
            </a:r>
            <a:r>
              <a:rPr lang="en-US" altLang="en-US" smtClean="0">
                <a:cs typeface="Angsana New" panose="02020603050405020304" pitchFamily="18" charset="-34"/>
              </a:rPr>
              <a:t>(4,3) </a:t>
            </a:r>
            <a:r>
              <a:rPr lang="th-TH" altLang="en-US" smtClean="0">
                <a:cs typeface="Angsana New" panose="02020603050405020304" pitchFamily="18" charset="-34"/>
              </a:rPr>
              <a:t>และไม่เอา </a:t>
            </a:r>
            <a:r>
              <a:rPr lang="en-US" altLang="en-US" smtClean="0">
                <a:cs typeface="Angsana New" panose="02020603050405020304" pitchFamily="18" charset="-34"/>
              </a:rPr>
              <a:t>(5,4) </a:t>
            </a:r>
            <a:r>
              <a:rPr lang="th-TH" altLang="en-US" smtClean="0">
                <a:cs typeface="Angsana New" panose="02020603050405020304" pitchFamily="18" charset="-34"/>
              </a:rPr>
              <a:t>เพราะทำให้เกิดลูป </a:t>
            </a:r>
            <a:r>
              <a:rPr lang="en-US" altLang="en-US" smtClean="0">
                <a:cs typeface="Angsana New" panose="02020603050405020304" pitchFamily="18" charset="-34"/>
              </a:rPr>
              <a:t>D-E-F-D</a:t>
            </a:r>
          </a:p>
          <a:p>
            <a:pPr marL="609600" indent="-609600"/>
            <a:r>
              <a:rPr lang="th-TH" altLang="en-US" smtClean="0">
                <a:cs typeface="Angsana New" panose="02020603050405020304" pitchFamily="18" charset="-34"/>
              </a:rPr>
              <a:t>สุดท้ายเก็บ </a:t>
            </a:r>
            <a:r>
              <a:rPr lang="en-US" altLang="en-US" smtClean="0">
                <a:cs typeface="Angsana New" panose="02020603050405020304" pitchFamily="18" charset="-34"/>
              </a:rPr>
              <a:t>(7,4) </a:t>
            </a:r>
            <a:r>
              <a:rPr lang="th-TH" altLang="en-US" smtClean="0">
                <a:cs typeface="Angsana New" panose="02020603050405020304" pitchFamily="18" charset="-34"/>
              </a:rPr>
              <a:t>และไม่เอา </a:t>
            </a:r>
            <a:r>
              <a:rPr lang="en-US" altLang="en-US" smtClean="0">
                <a:cs typeface="Angsana New" panose="02020603050405020304" pitchFamily="18" charset="-34"/>
              </a:rPr>
              <a:t>(6,4), (0,6), (0,5)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763AFD-43D4-4CD6-AC04-1963CF252BD0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3325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Kruskal’s Algorithm</a:t>
            </a:r>
            <a:endParaRPr lang="th-TH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143000"/>
            <a:ext cx="7696200" cy="36576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Minimum spanning tree </a:t>
            </a:r>
            <a:r>
              <a:rPr lang="th-TH" altLang="en-US" smtClean="0">
                <a:cs typeface="Angsana New" panose="02020603050405020304" pitchFamily="18" charset="-34"/>
              </a:rPr>
              <a:t>ที่ได้จึงเป็น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FC7E8D-47A2-414B-A56F-266DB2C6CDAD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grpSp>
        <p:nvGrpSpPr>
          <p:cNvPr id="26629" name="Group 57"/>
          <p:cNvGrpSpPr>
            <a:grpSpLocks/>
          </p:cNvGrpSpPr>
          <p:nvPr/>
        </p:nvGrpSpPr>
        <p:grpSpPr bwMode="auto">
          <a:xfrm>
            <a:off x="2971800" y="1600200"/>
            <a:ext cx="6324600" cy="5181600"/>
            <a:chOff x="912" y="1056"/>
            <a:chExt cx="3984" cy="3264"/>
          </a:xfrm>
        </p:grpSpPr>
        <p:grpSp>
          <p:nvGrpSpPr>
            <p:cNvPr id="26630" name="Group 37"/>
            <p:cNvGrpSpPr>
              <a:grpSpLocks/>
            </p:cNvGrpSpPr>
            <p:nvPr/>
          </p:nvGrpSpPr>
          <p:grpSpPr bwMode="auto">
            <a:xfrm>
              <a:off x="1488" y="1248"/>
              <a:ext cx="2880" cy="2640"/>
              <a:chOff x="1488" y="1248"/>
              <a:chExt cx="2880" cy="2640"/>
            </a:xfrm>
          </p:grpSpPr>
          <p:sp>
            <p:nvSpPr>
              <p:cNvPr id="26645" name="Oval 5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A</a:t>
                </a:r>
                <a:endParaRPr lang="th-TH" altLang="en-US" sz="2400"/>
              </a:p>
            </p:txBody>
          </p:sp>
          <p:sp>
            <p:nvSpPr>
              <p:cNvPr id="26646" name="Oval 6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B</a:t>
                </a:r>
                <a:endParaRPr lang="th-TH" altLang="en-US" sz="2400"/>
              </a:p>
            </p:txBody>
          </p:sp>
          <p:sp>
            <p:nvSpPr>
              <p:cNvPr id="26647" name="Oval 7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H</a:t>
                </a:r>
                <a:endParaRPr lang="th-TH" altLang="en-US" sz="2400"/>
              </a:p>
            </p:txBody>
          </p:sp>
          <p:sp>
            <p:nvSpPr>
              <p:cNvPr id="26648" name="Oval 8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D</a:t>
                </a:r>
                <a:endParaRPr lang="th-TH" altLang="en-US" sz="2400"/>
              </a:p>
            </p:txBody>
          </p:sp>
          <p:sp>
            <p:nvSpPr>
              <p:cNvPr id="26649" name="Oval 9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C</a:t>
                </a:r>
                <a:endParaRPr lang="th-TH" altLang="en-US" sz="2400"/>
              </a:p>
            </p:txBody>
          </p:sp>
          <p:sp>
            <p:nvSpPr>
              <p:cNvPr id="26650" name="Oval 10"/>
              <p:cNvSpPr>
                <a:spLocks noChangeArrowheads="1"/>
              </p:cNvSpPr>
              <p:nvPr/>
            </p:nvSpPr>
            <p:spPr bwMode="auto">
              <a:xfrm>
                <a:off x="3552" y="177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G</a:t>
                </a:r>
                <a:endParaRPr lang="th-TH" altLang="en-US" sz="2400"/>
              </a:p>
            </p:txBody>
          </p:sp>
          <p:sp>
            <p:nvSpPr>
              <p:cNvPr id="26651" name="Oval 11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F</a:t>
                </a:r>
                <a:endParaRPr lang="th-TH" altLang="en-US" sz="2400"/>
              </a:p>
            </p:txBody>
          </p:sp>
          <p:sp>
            <p:nvSpPr>
              <p:cNvPr id="26652" name="Oval 12"/>
              <p:cNvSpPr>
                <a:spLocks noChangeArrowheads="1"/>
              </p:cNvSpPr>
              <p:nvPr/>
            </p:nvSpPr>
            <p:spPr bwMode="auto">
              <a:xfrm>
                <a:off x="3888" y="336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E</a:t>
                </a:r>
                <a:endParaRPr lang="th-TH" altLang="en-US" sz="2400"/>
              </a:p>
            </p:txBody>
          </p:sp>
          <p:sp>
            <p:nvSpPr>
              <p:cNvPr id="26653" name="Line 13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54" name="Line 14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33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55" name="Line 15"/>
              <p:cNvSpPr>
                <a:spLocks noChangeShapeType="1"/>
              </p:cNvSpPr>
              <p:nvPr/>
            </p:nvSpPr>
            <p:spPr bwMode="auto">
              <a:xfrm>
                <a:off x="2016" y="3600"/>
                <a:ext cx="18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56" name="Line 16"/>
              <p:cNvSpPr>
                <a:spLocks noChangeShapeType="1"/>
              </p:cNvSpPr>
              <p:nvPr/>
            </p:nvSpPr>
            <p:spPr bwMode="auto">
              <a:xfrm flipV="1">
                <a:off x="1968" y="3216"/>
                <a:ext cx="816" cy="240"/>
              </a:xfrm>
              <a:prstGeom prst="line">
                <a:avLst/>
              </a:pr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57" name="Line 17"/>
              <p:cNvSpPr>
                <a:spLocks noChangeShapeType="1"/>
              </p:cNvSpPr>
              <p:nvPr/>
            </p:nvSpPr>
            <p:spPr bwMode="auto">
              <a:xfrm>
                <a:off x="3168" y="3216"/>
                <a:ext cx="720" cy="240"/>
              </a:xfrm>
              <a:prstGeom prst="line">
                <a:avLst/>
              </a:pr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58" name="Line 18"/>
              <p:cNvSpPr>
                <a:spLocks noChangeShapeType="1"/>
              </p:cNvSpPr>
              <p:nvPr/>
            </p:nvSpPr>
            <p:spPr bwMode="auto">
              <a:xfrm>
                <a:off x="3072" y="2256"/>
                <a:ext cx="912" cy="1104"/>
              </a:xfrm>
              <a:prstGeom prst="line">
                <a:avLst/>
              </a:pr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59" name="Line 19"/>
              <p:cNvSpPr>
                <a:spLocks noChangeShapeType="1"/>
              </p:cNvSpPr>
              <p:nvPr/>
            </p:nvSpPr>
            <p:spPr bwMode="auto">
              <a:xfrm flipH="1">
                <a:off x="2592" y="2256"/>
                <a:ext cx="240" cy="336"/>
              </a:xfrm>
              <a:prstGeom prst="line">
                <a:avLst/>
              </a:pr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60" name="Line 20"/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336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61" name="Line 21"/>
              <p:cNvSpPr>
                <a:spLocks noChangeShapeType="1"/>
              </p:cNvSpPr>
              <p:nvPr/>
            </p:nvSpPr>
            <p:spPr bwMode="auto">
              <a:xfrm>
                <a:off x="2016" y="2016"/>
                <a:ext cx="768" cy="48"/>
              </a:xfrm>
              <a:prstGeom prst="line">
                <a:avLst/>
              </a:pr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62" name="Line 22"/>
              <p:cNvSpPr>
                <a:spLocks noChangeShapeType="1"/>
              </p:cNvSpPr>
              <p:nvPr/>
            </p:nvSpPr>
            <p:spPr bwMode="auto">
              <a:xfrm flipV="1">
                <a:off x="1920" y="1440"/>
                <a:ext cx="1008" cy="432"/>
              </a:xfrm>
              <a:prstGeom prst="line">
                <a:avLst/>
              </a:pr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63" name="Line 23"/>
              <p:cNvSpPr>
                <a:spLocks noChangeShapeType="1"/>
              </p:cNvSpPr>
              <p:nvPr/>
            </p:nvSpPr>
            <p:spPr bwMode="auto">
              <a:xfrm flipV="1">
                <a:off x="3120" y="1920"/>
                <a:ext cx="432" cy="96"/>
              </a:xfrm>
              <a:prstGeom prst="line">
                <a:avLst/>
              </a:pr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64" name="Text Box 24"/>
              <p:cNvSpPr txBox="1">
                <a:spLocks noChangeArrowheads="1"/>
              </p:cNvSpPr>
              <p:nvPr/>
            </p:nvSpPr>
            <p:spPr bwMode="auto">
              <a:xfrm>
                <a:off x="2304" y="134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29</a:t>
                </a:r>
                <a:endParaRPr lang="th-TH" altLang="en-US" sz="2400"/>
              </a:p>
            </p:txBody>
          </p:sp>
          <p:sp>
            <p:nvSpPr>
              <p:cNvPr id="26665" name="Text Box 25"/>
              <p:cNvSpPr txBox="1">
                <a:spLocks noChangeArrowheads="1"/>
              </p:cNvSpPr>
              <p:nvPr/>
            </p:nvSpPr>
            <p:spPr bwMode="auto">
              <a:xfrm>
                <a:off x="2304" y="201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31</a:t>
                </a:r>
                <a:endParaRPr lang="th-TH" altLang="en-US" sz="2400"/>
              </a:p>
            </p:txBody>
          </p:sp>
          <p:sp>
            <p:nvSpPr>
              <p:cNvPr id="26666" name="Text Box 26"/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25</a:t>
                </a:r>
                <a:endParaRPr lang="th-TH" altLang="en-US" sz="2400"/>
              </a:p>
            </p:txBody>
          </p:sp>
          <p:sp>
            <p:nvSpPr>
              <p:cNvPr id="26667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32</a:t>
                </a:r>
                <a:endParaRPr lang="th-TH" altLang="en-US" sz="2400"/>
              </a:p>
            </p:txBody>
          </p:sp>
          <p:sp>
            <p:nvSpPr>
              <p:cNvPr id="26668" name="Text Box 28"/>
              <p:cNvSpPr txBox="1">
                <a:spLocks noChangeArrowheads="1"/>
              </p:cNvSpPr>
              <p:nvPr/>
            </p:nvSpPr>
            <p:spPr bwMode="auto">
              <a:xfrm>
                <a:off x="2688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21</a:t>
                </a:r>
                <a:endParaRPr lang="th-TH" altLang="en-US" sz="2400"/>
              </a:p>
            </p:txBody>
          </p:sp>
          <p:sp>
            <p:nvSpPr>
              <p:cNvPr id="26669" name="Text Box 29"/>
              <p:cNvSpPr txBox="1">
                <a:spLocks noChangeArrowheads="1"/>
              </p:cNvSpPr>
              <p:nvPr/>
            </p:nvSpPr>
            <p:spPr bwMode="auto">
              <a:xfrm>
                <a:off x="3408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46</a:t>
                </a:r>
                <a:endParaRPr lang="th-TH" altLang="en-US" sz="2400"/>
              </a:p>
            </p:txBody>
          </p:sp>
          <p:sp>
            <p:nvSpPr>
              <p:cNvPr id="26670" name="Text Box 30"/>
              <p:cNvSpPr txBox="1">
                <a:spLocks noChangeArrowheads="1"/>
              </p:cNvSpPr>
              <p:nvPr/>
            </p:nvSpPr>
            <p:spPr bwMode="auto">
              <a:xfrm>
                <a:off x="3984" y="268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51</a:t>
                </a:r>
                <a:endParaRPr lang="th-TH" altLang="en-US" sz="2400"/>
              </a:p>
            </p:txBody>
          </p:sp>
          <p:sp>
            <p:nvSpPr>
              <p:cNvPr id="26671" name="Text Box 31"/>
              <p:cNvSpPr txBox="1">
                <a:spLocks noChangeArrowheads="1"/>
              </p:cNvSpPr>
              <p:nvPr/>
            </p:nvSpPr>
            <p:spPr bwMode="auto">
              <a:xfrm>
                <a:off x="3264" y="302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34</a:t>
                </a:r>
                <a:endParaRPr lang="th-TH" altLang="en-US" sz="2400"/>
              </a:p>
            </p:txBody>
          </p:sp>
          <p:sp>
            <p:nvSpPr>
              <p:cNvPr id="26672" name="Text Box 32"/>
              <p:cNvSpPr txBox="1">
                <a:spLocks noChangeArrowheads="1"/>
              </p:cNvSpPr>
              <p:nvPr/>
            </p:nvSpPr>
            <p:spPr bwMode="auto">
              <a:xfrm>
                <a:off x="2256" y="302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18</a:t>
                </a:r>
                <a:endParaRPr lang="th-TH" altLang="en-US" sz="2400"/>
              </a:p>
            </p:txBody>
          </p:sp>
          <p:sp>
            <p:nvSpPr>
              <p:cNvPr id="26673" name="Text Box 33"/>
              <p:cNvSpPr txBox="1">
                <a:spLocks noChangeArrowheads="1"/>
              </p:cNvSpPr>
              <p:nvPr/>
            </p:nvSpPr>
            <p:spPr bwMode="auto">
              <a:xfrm>
                <a:off x="2352" y="360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40</a:t>
                </a:r>
                <a:endParaRPr lang="th-TH" altLang="en-US" sz="2400"/>
              </a:p>
            </p:txBody>
          </p:sp>
          <p:sp>
            <p:nvSpPr>
              <p:cNvPr id="26674" name="Text Box 34"/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60</a:t>
                </a:r>
                <a:endParaRPr lang="th-TH" altLang="en-US" sz="2400"/>
              </a:p>
            </p:txBody>
          </p:sp>
          <p:sp>
            <p:nvSpPr>
              <p:cNvPr id="26675" name="Line 35"/>
              <p:cNvSpPr>
                <a:spLocks noChangeShapeType="1"/>
              </p:cNvSpPr>
              <p:nvPr/>
            </p:nvSpPr>
            <p:spPr bwMode="auto">
              <a:xfrm flipV="1">
                <a:off x="1968" y="1824"/>
                <a:ext cx="163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76" name="Text Box 36"/>
              <p:cNvSpPr txBox="1">
                <a:spLocks noChangeArrowheads="1"/>
              </p:cNvSpPr>
              <p:nvPr/>
            </p:nvSpPr>
            <p:spPr bwMode="auto">
              <a:xfrm>
                <a:off x="2640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/>
                  <a:t>51</a:t>
                </a:r>
                <a:endParaRPr lang="th-TH" altLang="en-US" sz="2400"/>
              </a:p>
            </p:txBody>
          </p:sp>
        </p:grpSp>
        <p:sp>
          <p:nvSpPr>
            <p:cNvPr id="26631" name="Line 42"/>
            <p:cNvSpPr>
              <a:spLocks noChangeShapeType="1"/>
            </p:cNvSpPr>
            <p:nvPr/>
          </p:nvSpPr>
          <p:spPr bwMode="auto">
            <a:xfrm flipV="1">
              <a:off x="1920" y="3360"/>
              <a:ext cx="528" cy="72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2" name="Line 43"/>
            <p:cNvSpPr>
              <a:spLocks noChangeShapeType="1"/>
            </p:cNvSpPr>
            <p:nvPr/>
          </p:nvSpPr>
          <p:spPr bwMode="auto">
            <a:xfrm flipH="1" flipV="1">
              <a:off x="3456" y="3408"/>
              <a:ext cx="528" cy="624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3" name="Line 44"/>
            <p:cNvSpPr>
              <a:spLocks noChangeShapeType="1"/>
            </p:cNvSpPr>
            <p:nvPr/>
          </p:nvSpPr>
          <p:spPr bwMode="auto">
            <a:xfrm flipH="1">
              <a:off x="3696" y="2256"/>
              <a:ext cx="912" cy="624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4" name="Line 45"/>
            <p:cNvSpPr>
              <a:spLocks noChangeShapeType="1"/>
            </p:cNvSpPr>
            <p:nvPr/>
          </p:nvSpPr>
          <p:spPr bwMode="auto">
            <a:xfrm flipV="1">
              <a:off x="1200" y="2352"/>
              <a:ext cx="1488" cy="384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5" name="Line 46"/>
            <p:cNvSpPr>
              <a:spLocks noChangeShapeType="1"/>
            </p:cNvSpPr>
            <p:nvPr/>
          </p:nvSpPr>
          <p:spPr bwMode="auto">
            <a:xfrm>
              <a:off x="1872" y="1248"/>
              <a:ext cx="384" cy="384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6" name="Line 47"/>
            <p:cNvSpPr>
              <a:spLocks noChangeShapeType="1"/>
            </p:cNvSpPr>
            <p:nvPr/>
          </p:nvSpPr>
          <p:spPr bwMode="auto">
            <a:xfrm flipH="1">
              <a:off x="3360" y="1248"/>
              <a:ext cx="384" cy="672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7" name="Line 49"/>
            <p:cNvSpPr>
              <a:spLocks noChangeShapeType="1"/>
            </p:cNvSpPr>
            <p:nvPr/>
          </p:nvSpPr>
          <p:spPr bwMode="auto">
            <a:xfrm flipV="1">
              <a:off x="1296" y="2112"/>
              <a:ext cx="960" cy="192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8" name="Text Box 50"/>
            <p:cNvSpPr txBox="1">
              <a:spLocks noChangeArrowheads="1"/>
            </p:cNvSpPr>
            <p:nvPr/>
          </p:nvSpPr>
          <p:spPr bwMode="auto">
            <a:xfrm>
              <a:off x="1632" y="3888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993300"/>
                  </a:solidFill>
                </a:rPr>
                <a:t>1</a:t>
              </a:r>
              <a:endParaRPr lang="th-TH" altLang="en-US" b="1">
                <a:solidFill>
                  <a:srgbClr val="993300"/>
                </a:solidFill>
              </a:endParaRPr>
            </a:p>
          </p:txBody>
        </p:sp>
        <p:sp>
          <p:nvSpPr>
            <p:cNvPr id="26639" name="Text Box 51"/>
            <p:cNvSpPr txBox="1">
              <a:spLocks noChangeArrowheads="1"/>
            </p:cNvSpPr>
            <p:nvPr/>
          </p:nvSpPr>
          <p:spPr bwMode="auto">
            <a:xfrm>
              <a:off x="960" y="2649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993300"/>
                  </a:solidFill>
                </a:rPr>
                <a:t>2</a:t>
              </a:r>
              <a:endParaRPr lang="th-TH" altLang="en-US" b="1">
                <a:solidFill>
                  <a:srgbClr val="993300"/>
                </a:solidFill>
              </a:endParaRPr>
            </a:p>
          </p:txBody>
        </p:sp>
        <p:sp>
          <p:nvSpPr>
            <p:cNvPr id="26640" name="Text Box 52"/>
            <p:cNvSpPr txBox="1">
              <a:spLocks noChangeArrowheads="1"/>
            </p:cNvSpPr>
            <p:nvPr/>
          </p:nvSpPr>
          <p:spPr bwMode="auto">
            <a:xfrm>
              <a:off x="3792" y="105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993300"/>
                  </a:solidFill>
                </a:rPr>
                <a:t>3</a:t>
              </a:r>
              <a:endParaRPr lang="th-TH" altLang="en-US" b="1">
                <a:solidFill>
                  <a:srgbClr val="993300"/>
                </a:solidFill>
              </a:endParaRPr>
            </a:p>
          </p:txBody>
        </p:sp>
        <p:sp>
          <p:nvSpPr>
            <p:cNvPr id="26641" name="Text Box 53"/>
            <p:cNvSpPr txBox="1">
              <a:spLocks noChangeArrowheads="1"/>
            </p:cNvSpPr>
            <p:nvPr/>
          </p:nvSpPr>
          <p:spPr bwMode="auto">
            <a:xfrm>
              <a:off x="1536" y="110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993300"/>
                  </a:solidFill>
                </a:rPr>
                <a:t>4</a:t>
              </a:r>
              <a:endParaRPr lang="th-TH" altLang="en-US" b="1">
                <a:solidFill>
                  <a:srgbClr val="993300"/>
                </a:solidFill>
              </a:endParaRPr>
            </a:p>
          </p:txBody>
        </p:sp>
        <p:sp>
          <p:nvSpPr>
            <p:cNvPr id="26642" name="Text Box 54"/>
            <p:cNvSpPr txBox="1">
              <a:spLocks noChangeArrowheads="1"/>
            </p:cNvSpPr>
            <p:nvPr/>
          </p:nvSpPr>
          <p:spPr bwMode="auto">
            <a:xfrm>
              <a:off x="912" y="201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993300"/>
                  </a:solidFill>
                </a:rPr>
                <a:t>5</a:t>
              </a:r>
              <a:endParaRPr lang="th-TH" altLang="en-US" b="1">
                <a:solidFill>
                  <a:srgbClr val="993300"/>
                </a:solidFill>
              </a:endParaRPr>
            </a:p>
          </p:txBody>
        </p:sp>
        <p:sp>
          <p:nvSpPr>
            <p:cNvPr id="26643" name="Text Box 55"/>
            <p:cNvSpPr txBox="1">
              <a:spLocks noChangeArrowheads="1"/>
            </p:cNvSpPr>
            <p:nvPr/>
          </p:nvSpPr>
          <p:spPr bwMode="auto">
            <a:xfrm>
              <a:off x="4032" y="399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993300"/>
                  </a:solidFill>
                </a:rPr>
                <a:t>6</a:t>
              </a:r>
              <a:endParaRPr lang="th-TH" altLang="en-US" b="1">
                <a:solidFill>
                  <a:srgbClr val="993300"/>
                </a:solidFill>
              </a:endParaRPr>
            </a:p>
          </p:txBody>
        </p:sp>
        <p:sp>
          <p:nvSpPr>
            <p:cNvPr id="26644" name="Text Box 56"/>
            <p:cNvSpPr txBox="1">
              <a:spLocks noChangeArrowheads="1"/>
            </p:cNvSpPr>
            <p:nvPr/>
          </p:nvSpPr>
          <p:spPr bwMode="auto">
            <a:xfrm>
              <a:off x="4656" y="206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993300"/>
                  </a:solidFill>
                </a:rPr>
                <a:t>7</a:t>
              </a:r>
              <a:endParaRPr lang="th-TH" altLang="en-US" b="1">
                <a:solidFill>
                  <a:srgbClr val="99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0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Kruskal’s Algorithm</a:t>
            </a:r>
            <a:endParaRPr lang="th-TH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696200" cy="4419600"/>
          </a:xfrm>
        </p:spPr>
        <p:txBody>
          <a:bodyPr/>
          <a:lstStyle/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วิธีการที่ง่ายที่สุดในการกำจัดลูปที่อาจเกิดขึ้น คือการใช้ข้อกำหนดของ </a:t>
            </a:r>
            <a:r>
              <a:rPr lang="en-US" altLang="en-US" smtClean="0">
                <a:cs typeface="Angsana New" panose="02020603050405020304" pitchFamily="18" charset="-34"/>
              </a:rPr>
              <a:t>set </a:t>
            </a:r>
            <a:r>
              <a:rPr lang="th-TH" altLang="en-US" smtClean="0">
                <a:cs typeface="Angsana New" panose="02020603050405020304" pitchFamily="18" charset="-34"/>
              </a:rPr>
              <a:t>เข้ามาช่วย</a:t>
            </a:r>
          </a:p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set </a:t>
            </a:r>
            <a:r>
              <a:rPr lang="th-TH" altLang="en-US" smtClean="0">
                <a:cs typeface="Angsana New" panose="02020603050405020304" pitchFamily="18" charset="-34"/>
              </a:rPr>
              <a:t>สองตัวจะเป็น </a:t>
            </a:r>
            <a:r>
              <a:rPr lang="en-US" altLang="en-US" smtClean="0">
                <a:cs typeface="Angsana New" panose="02020603050405020304" pitchFamily="18" charset="-34"/>
              </a:rPr>
              <a:t>set </a:t>
            </a:r>
            <a:r>
              <a:rPr lang="th-TH" altLang="en-US" smtClean="0">
                <a:cs typeface="Angsana New" panose="02020603050405020304" pitchFamily="18" charset="-34"/>
              </a:rPr>
              <a:t>ที่แตกต่างกันถ้าทั้งสองตัวมีข้อมูลที่ไม่ซ้ำกัน (</a:t>
            </a:r>
            <a:r>
              <a:rPr lang="en-US" altLang="en-US" smtClean="0">
                <a:cs typeface="Angsana New" panose="02020603050405020304" pitchFamily="18" charset="-34"/>
              </a:rPr>
              <a:t>disjoint set</a:t>
            </a:r>
            <a:r>
              <a:rPr lang="th-TH" altLang="en-US" smtClean="0">
                <a:cs typeface="Angsana New" panose="02020603050405020304" pitchFamily="18" charset="-34"/>
              </a:rPr>
              <a:t>)</a:t>
            </a:r>
          </a:p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คุณสมบัตินี้ทำให้สามารถที่จะหา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ที่เชื่อมต่อ </a:t>
            </a:r>
            <a:r>
              <a:rPr lang="en-US" altLang="en-US" smtClean="0">
                <a:cs typeface="Angsana New" panose="02020603050405020304" pitchFamily="18" charset="-34"/>
              </a:rPr>
              <a:t>sub-tree </a:t>
            </a:r>
            <a:r>
              <a:rPr lang="th-TH" altLang="en-US" smtClean="0">
                <a:cs typeface="Angsana New" panose="02020603050405020304" pitchFamily="18" charset="-34"/>
              </a:rPr>
              <a:t>ต่างๆที่อยู่ในกราฟโดยไม่มีการซ้ำกัน และสามารถรับรองได้ว่าจะได้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ที่มีค่าน้อยที่สุด เพราะมีการจัดเรียง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จากน้อยไปหามากอยู่แล้ว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4A5773-09B9-413B-9807-71C32ADD95D3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78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152400"/>
            <a:ext cx="6870700" cy="16002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Kruskal’s </a:t>
            </a:r>
            <a:br>
              <a:rPr lang="en-US" altLang="en-US" smtClean="0"/>
            </a:br>
            <a:r>
              <a:rPr lang="en-US" altLang="en-US" smtClean="0"/>
              <a:t>Algorithm</a:t>
            </a:r>
            <a:endParaRPr lang="th-TH" altLang="en-US" smtClean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4A484D-0427-42D3-B2FC-70E0E012936D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pic>
        <p:nvPicPr>
          <p:cNvPr id="31748" name="Picture 6" descr="figure53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613026"/>
            <a:ext cx="6238875" cy="418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 descr="eqnarray53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71628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4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Prim’s Algorithm</a:t>
            </a:r>
            <a:endParaRPr lang="th-TH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219200"/>
            <a:ext cx="7981950" cy="5105400"/>
          </a:xfrm>
          <a:solidFill>
            <a:schemeClr val="bg1"/>
          </a:solidFill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th-TH" altLang="en-US" sz="3600">
                <a:cs typeface="Angsana New" panose="02020603050405020304" pitchFamily="18" charset="-34"/>
              </a:rPr>
              <a:t>มีขั้นตอนการทำงานดังนี้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เริ่มต้นจาก </a:t>
            </a:r>
            <a:r>
              <a:rPr lang="en-US" altLang="en-US" smtClean="0">
                <a:cs typeface="Angsana New" panose="02020603050405020304" pitchFamily="18" charset="-34"/>
              </a:rPr>
              <a:t>vertex 0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หา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ที่มีค่าใช้จ่ายน้อยที่สุดจาก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ทุกตัวที่เชื่อมต่อกับ </a:t>
            </a:r>
            <a:r>
              <a:rPr lang="en-US" altLang="en-US" smtClean="0">
                <a:cs typeface="Angsana New" panose="02020603050405020304" pitchFamily="18" charset="-34"/>
              </a:rPr>
              <a:t>vertex 0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เก็บ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นี้ไว้ใน </a:t>
            </a:r>
            <a:r>
              <a:rPr lang="en-US" altLang="en-US" smtClean="0">
                <a:cs typeface="Angsana New" panose="02020603050405020304" pitchFamily="18" charset="-34"/>
              </a:rPr>
              <a:t>array mst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เปลี่ยนการค้นหา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ใหม่โดยเริ่มต้นจาก </a:t>
            </a:r>
            <a:r>
              <a:rPr lang="en-US" altLang="en-US" smtClean="0">
                <a:cs typeface="Angsana New" panose="02020603050405020304" pitchFamily="18" charset="-34"/>
              </a:rPr>
              <a:t>vertex </a:t>
            </a:r>
            <a:r>
              <a:rPr lang="th-TH" altLang="en-US" smtClean="0">
                <a:cs typeface="Angsana New" panose="02020603050405020304" pitchFamily="18" charset="-34"/>
              </a:rPr>
              <a:t>ที่มีค่าน้อยที่สุดในการค้นหาครั้งก่อน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หา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ที่มีค่าใช้จ่ายน้อยที่สุดจาก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ที่เชื่อมต่อกับ </a:t>
            </a:r>
            <a:r>
              <a:rPr lang="en-US" altLang="en-US" smtClean="0">
                <a:cs typeface="Angsana New" panose="02020603050405020304" pitchFamily="18" charset="-34"/>
              </a:rPr>
              <a:t>vertex </a:t>
            </a:r>
            <a:r>
              <a:rPr lang="th-TH" altLang="en-US" smtClean="0">
                <a:cs typeface="Angsana New" panose="02020603050405020304" pitchFamily="18" charset="-34"/>
              </a:rPr>
              <a:t>นี้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เริ่มขั้นตอนที่ </a:t>
            </a:r>
            <a:r>
              <a:rPr lang="en-US" altLang="en-US" smtClean="0">
                <a:cs typeface="Angsana New" panose="02020603050405020304" pitchFamily="18" charset="-34"/>
              </a:rPr>
              <a:t>3, 4 </a:t>
            </a:r>
            <a:r>
              <a:rPr lang="th-TH" altLang="en-US" smtClean="0">
                <a:cs typeface="Angsana New" panose="02020603050405020304" pitchFamily="18" charset="-34"/>
              </a:rPr>
              <a:t>และ </a:t>
            </a:r>
            <a:r>
              <a:rPr lang="en-US" altLang="en-US" smtClean="0">
                <a:cs typeface="Angsana New" panose="02020603050405020304" pitchFamily="18" charset="-34"/>
              </a:rPr>
              <a:t>5 </a:t>
            </a:r>
            <a:r>
              <a:rPr lang="th-TH" altLang="en-US" smtClean="0">
                <a:cs typeface="Angsana New" panose="02020603050405020304" pitchFamily="18" charset="-34"/>
              </a:rPr>
              <a:t>ใหม่ จนกว่าจะหมด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ที่มีอยู่ในกราฟ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648635-5E4C-4769-BA2A-191C9D11629D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140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219200"/>
          </a:xfrm>
        </p:spPr>
        <p:txBody>
          <a:bodyPr/>
          <a:lstStyle/>
          <a:p>
            <a:pPr eaLnBrk="1" hangingPunct="1"/>
            <a:r>
              <a:rPr lang="en-US" altLang="en-US" smtClean="0"/>
              <a:t>Prim’s Algorithm</a:t>
            </a:r>
            <a:endParaRPr lang="th-TH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943600" y="1600200"/>
            <a:ext cx="4343400" cy="4419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ผลลัพธ์ที่ได้จากการค้นหาคือ</a:t>
            </a:r>
          </a:p>
          <a:p>
            <a:pPr eaLnBrk="1" hangingPunct="1"/>
            <a:r>
              <a:rPr lang="en-US" altLang="en-US">
                <a:cs typeface="Angsana New" panose="02020603050405020304" pitchFamily="18" charset="-34"/>
              </a:rPr>
              <a:t>Cost from A to C is 29</a:t>
            </a:r>
          </a:p>
          <a:p>
            <a:pPr eaLnBrk="1" hangingPunct="1"/>
            <a:r>
              <a:rPr lang="en-US" altLang="en-US">
                <a:cs typeface="Angsana New" panose="02020603050405020304" pitchFamily="18" charset="-34"/>
              </a:rPr>
              <a:t>Cost from A to H is 31</a:t>
            </a:r>
          </a:p>
          <a:p>
            <a:pPr eaLnBrk="1" hangingPunct="1"/>
            <a:r>
              <a:rPr lang="en-US" altLang="en-US">
                <a:cs typeface="Angsana New" panose="02020603050405020304" pitchFamily="18" charset="-34"/>
              </a:rPr>
              <a:t>Cost from B to H is 21</a:t>
            </a:r>
          </a:p>
          <a:p>
            <a:pPr eaLnBrk="1" hangingPunct="1"/>
            <a:r>
              <a:rPr lang="en-US" altLang="en-US">
                <a:cs typeface="Angsana New" panose="02020603050405020304" pitchFamily="18" charset="-34"/>
              </a:rPr>
              <a:t>Cost from G to H is 25</a:t>
            </a:r>
          </a:p>
          <a:p>
            <a:pPr eaLnBrk="1" hangingPunct="1"/>
            <a:r>
              <a:rPr lang="en-US" altLang="en-US">
                <a:cs typeface="Angsana New" panose="02020603050405020304" pitchFamily="18" charset="-34"/>
              </a:rPr>
              <a:t>Cost from H to E is 46</a:t>
            </a:r>
          </a:p>
          <a:p>
            <a:pPr eaLnBrk="1" hangingPunct="1"/>
            <a:r>
              <a:rPr lang="en-US" altLang="en-US">
                <a:cs typeface="Angsana New" panose="02020603050405020304" pitchFamily="18" charset="-34"/>
              </a:rPr>
              <a:t>Cost from E to D is 34</a:t>
            </a:r>
          </a:p>
          <a:p>
            <a:pPr eaLnBrk="1" hangingPunct="1"/>
            <a:r>
              <a:rPr lang="en-US" altLang="en-US">
                <a:cs typeface="Angsana New" panose="02020603050405020304" pitchFamily="18" charset="-34"/>
              </a:rPr>
              <a:t>Cost from D to F is 18</a:t>
            </a:r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3FA915-1945-4B8E-8151-6069816A8839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grpSp>
        <p:nvGrpSpPr>
          <p:cNvPr id="33797" name="Group 37"/>
          <p:cNvGrpSpPr>
            <a:grpSpLocks/>
          </p:cNvGrpSpPr>
          <p:nvPr/>
        </p:nvGrpSpPr>
        <p:grpSpPr bwMode="auto">
          <a:xfrm>
            <a:off x="1524000" y="1524000"/>
            <a:ext cx="4572000" cy="4090988"/>
            <a:chOff x="0" y="960"/>
            <a:chExt cx="2880" cy="2648"/>
          </a:xfrm>
        </p:grpSpPr>
        <p:sp>
          <p:nvSpPr>
            <p:cNvPr id="33798" name="Oval 5"/>
            <p:cNvSpPr>
              <a:spLocks noChangeArrowheads="1"/>
            </p:cNvSpPr>
            <p:nvPr/>
          </p:nvSpPr>
          <p:spPr bwMode="auto">
            <a:xfrm>
              <a:off x="144" y="1536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endParaRPr lang="th-TH" altLang="en-US" sz="2400"/>
            </a:p>
          </p:txBody>
        </p:sp>
        <p:sp>
          <p:nvSpPr>
            <p:cNvPr id="33799" name="Oval 6"/>
            <p:cNvSpPr>
              <a:spLocks noChangeArrowheads="1"/>
            </p:cNvSpPr>
            <p:nvPr/>
          </p:nvSpPr>
          <p:spPr bwMode="auto">
            <a:xfrm>
              <a:off x="7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B</a:t>
              </a:r>
              <a:endParaRPr lang="th-TH" altLang="en-US" sz="2400"/>
            </a:p>
          </p:txBody>
        </p:sp>
        <p:sp>
          <p:nvSpPr>
            <p:cNvPr id="33800" name="Oval 7"/>
            <p:cNvSpPr>
              <a:spLocks noChangeArrowheads="1"/>
            </p:cNvSpPr>
            <p:nvPr/>
          </p:nvSpPr>
          <p:spPr bwMode="auto">
            <a:xfrm>
              <a:off x="1296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H</a:t>
              </a:r>
              <a:endParaRPr lang="th-TH" altLang="en-US" sz="2400"/>
            </a:p>
          </p:txBody>
        </p:sp>
        <p:sp>
          <p:nvSpPr>
            <p:cNvPr id="33801" name="Oval 8"/>
            <p:cNvSpPr>
              <a:spLocks noChangeArrowheads="1"/>
            </p:cNvSpPr>
            <p:nvPr/>
          </p:nvSpPr>
          <p:spPr bwMode="auto">
            <a:xfrm>
              <a:off x="1296" y="2784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D</a:t>
              </a:r>
              <a:endParaRPr lang="th-TH" altLang="en-US" sz="2400"/>
            </a:p>
          </p:txBody>
        </p:sp>
        <p:sp>
          <p:nvSpPr>
            <p:cNvPr id="33802" name="Oval 9"/>
            <p:cNvSpPr>
              <a:spLocks noChangeArrowheads="1"/>
            </p:cNvSpPr>
            <p:nvPr/>
          </p:nvSpPr>
          <p:spPr bwMode="auto">
            <a:xfrm>
              <a:off x="1440" y="96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</a:t>
              </a:r>
              <a:endParaRPr lang="th-TH" altLang="en-US" sz="2400"/>
            </a:p>
          </p:txBody>
        </p:sp>
        <p:sp>
          <p:nvSpPr>
            <p:cNvPr id="33803" name="Oval 10"/>
            <p:cNvSpPr>
              <a:spLocks noChangeArrowheads="1"/>
            </p:cNvSpPr>
            <p:nvPr/>
          </p:nvSpPr>
          <p:spPr bwMode="auto">
            <a:xfrm>
              <a:off x="2064" y="1488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G</a:t>
              </a:r>
              <a:endParaRPr lang="th-TH" altLang="en-US" sz="2400"/>
            </a:p>
          </p:txBody>
        </p:sp>
        <p:sp>
          <p:nvSpPr>
            <p:cNvPr id="33804" name="Oval 11"/>
            <p:cNvSpPr>
              <a:spLocks noChangeArrowheads="1"/>
            </p:cNvSpPr>
            <p:nvPr/>
          </p:nvSpPr>
          <p:spPr bwMode="auto">
            <a:xfrm>
              <a:off x="144" y="3072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F</a:t>
              </a:r>
              <a:endParaRPr lang="th-TH" altLang="en-US" sz="2400"/>
            </a:p>
          </p:txBody>
        </p:sp>
        <p:sp>
          <p:nvSpPr>
            <p:cNvPr id="33805" name="Oval 12"/>
            <p:cNvSpPr>
              <a:spLocks noChangeArrowheads="1"/>
            </p:cNvSpPr>
            <p:nvPr/>
          </p:nvSpPr>
          <p:spPr bwMode="auto">
            <a:xfrm>
              <a:off x="2400" y="3072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th-TH" altLang="en-US" sz="2400"/>
            </a:p>
          </p:txBody>
        </p:sp>
        <p:sp>
          <p:nvSpPr>
            <p:cNvPr id="33806" name="Line 13"/>
            <p:cNvSpPr>
              <a:spLocks noChangeShapeType="1"/>
            </p:cNvSpPr>
            <p:nvPr/>
          </p:nvSpPr>
          <p:spPr bwMode="auto">
            <a:xfrm>
              <a:off x="336" y="1920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Line 14"/>
            <p:cNvSpPr>
              <a:spLocks noChangeShapeType="1"/>
            </p:cNvSpPr>
            <p:nvPr/>
          </p:nvSpPr>
          <p:spPr bwMode="auto">
            <a:xfrm>
              <a:off x="480" y="182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8" name="Line 15"/>
            <p:cNvSpPr>
              <a:spLocks noChangeShapeType="1"/>
            </p:cNvSpPr>
            <p:nvPr/>
          </p:nvSpPr>
          <p:spPr bwMode="auto">
            <a:xfrm>
              <a:off x="528" y="3312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9" name="Line 16"/>
            <p:cNvSpPr>
              <a:spLocks noChangeShapeType="1"/>
            </p:cNvSpPr>
            <p:nvPr/>
          </p:nvSpPr>
          <p:spPr bwMode="auto">
            <a:xfrm flipV="1">
              <a:off x="480" y="2928"/>
              <a:ext cx="816" cy="240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0" name="Line 17"/>
            <p:cNvSpPr>
              <a:spLocks noChangeShapeType="1"/>
            </p:cNvSpPr>
            <p:nvPr/>
          </p:nvSpPr>
          <p:spPr bwMode="auto">
            <a:xfrm>
              <a:off x="1680" y="2928"/>
              <a:ext cx="720" cy="240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1" name="Line 18"/>
            <p:cNvSpPr>
              <a:spLocks noChangeShapeType="1"/>
            </p:cNvSpPr>
            <p:nvPr/>
          </p:nvSpPr>
          <p:spPr bwMode="auto">
            <a:xfrm>
              <a:off x="1584" y="1968"/>
              <a:ext cx="912" cy="1104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2" name="Line 19"/>
            <p:cNvSpPr>
              <a:spLocks noChangeShapeType="1"/>
            </p:cNvSpPr>
            <p:nvPr/>
          </p:nvSpPr>
          <p:spPr bwMode="auto">
            <a:xfrm flipH="1">
              <a:off x="1104" y="1968"/>
              <a:ext cx="240" cy="336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3" name="Line 20"/>
            <p:cNvSpPr>
              <a:spLocks noChangeShapeType="1"/>
            </p:cNvSpPr>
            <p:nvPr/>
          </p:nvSpPr>
          <p:spPr bwMode="auto">
            <a:xfrm>
              <a:off x="2304" y="1872"/>
              <a:ext cx="336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>
              <a:off x="528" y="1728"/>
              <a:ext cx="768" cy="48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 flipV="1">
              <a:off x="432" y="1152"/>
              <a:ext cx="1008" cy="432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 flipV="1">
              <a:off x="1632" y="1632"/>
              <a:ext cx="432" cy="96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7" name="Text Box 24"/>
            <p:cNvSpPr txBox="1">
              <a:spLocks noChangeArrowheads="1"/>
            </p:cNvSpPr>
            <p:nvPr/>
          </p:nvSpPr>
          <p:spPr bwMode="auto">
            <a:xfrm>
              <a:off x="816" y="1056"/>
              <a:ext cx="38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29</a:t>
              </a:r>
              <a:endParaRPr lang="th-TH" altLang="en-US" sz="2400"/>
            </a:p>
          </p:txBody>
        </p:sp>
        <p:sp>
          <p:nvSpPr>
            <p:cNvPr id="33818" name="Text Box 25"/>
            <p:cNvSpPr txBox="1">
              <a:spLocks noChangeArrowheads="1"/>
            </p:cNvSpPr>
            <p:nvPr/>
          </p:nvSpPr>
          <p:spPr bwMode="auto">
            <a:xfrm>
              <a:off x="816" y="1728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31</a:t>
              </a:r>
              <a:endParaRPr lang="th-TH" altLang="en-US" sz="2400"/>
            </a:p>
          </p:txBody>
        </p:sp>
        <p:sp>
          <p:nvSpPr>
            <p:cNvPr id="33819" name="Text Box 26"/>
            <p:cNvSpPr txBox="1">
              <a:spLocks noChangeArrowheads="1"/>
            </p:cNvSpPr>
            <p:nvPr/>
          </p:nvSpPr>
          <p:spPr bwMode="auto">
            <a:xfrm>
              <a:off x="1728" y="1680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25</a:t>
              </a:r>
              <a:endParaRPr lang="th-TH" altLang="en-US" sz="2400"/>
            </a:p>
          </p:txBody>
        </p:sp>
        <p:sp>
          <p:nvSpPr>
            <p:cNvPr id="33820" name="Text Box 27"/>
            <p:cNvSpPr txBox="1">
              <a:spLocks noChangeArrowheads="1"/>
            </p:cNvSpPr>
            <p:nvPr/>
          </p:nvSpPr>
          <p:spPr bwMode="auto">
            <a:xfrm>
              <a:off x="384" y="1968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32</a:t>
              </a:r>
              <a:endParaRPr lang="th-TH" altLang="en-US" sz="2400"/>
            </a:p>
          </p:txBody>
        </p:sp>
        <p:sp>
          <p:nvSpPr>
            <p:cNvPr id="33821" name="Text Box 28"/>
            <p:cNvSpPr txBox="1">
              <a:spLocks noChangeArrowheads="1"/>
            </p:cNvSpPr>
            <p:nvPr/>
          </p:nvSpPr>
          <p:spPr bwMode="auto">
            <a:xfrm>
              <a:off x="1200" y="2064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21</a:t>
              </a:r>
              <a:endParaRPr lang="th-TH" altLang="en-US" sz="2400"/>
            </a:p>
          </p:txBody>
        </p:sp>
        <p:sp>
          <p:nvSpPr>
            <p:cNvPr id="33822" name="Text Box 29"/>
            <p:cNvSpPr txBox="1">
              <a:spLocks noChangeArrowheads="1"/>
            </p:cNvSpPr>
            <p:nvPr/>
          </p:nvSpPr>
          <p:spPr bwMode="auto">
            <a:xfrm>
              <a:off x="1920" y="2160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46</a:t>
              </a:r>
              <a:endParaRPr lang="th-TH" altLang="en-US" sz="2400"/>
            </a:p>
          </p:txBody>
        </p:sp>
        <p:sp>
          <p:nvSpPr>
            <p:cNvPr id="33823" name="Text Box 30"/>
            <p:cNvSpPr txBox="1">
              <a:spLocks noChangeArrowheads="1"/>
            </p:cNvSpPr>
            <p:nvPr/>
          </p:nvSpPr>
          <p:spPr bwMode="auto">
            <a:xfrm>
              <a:off x="2496" y="2400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51</a:t>
              </a:r>
              <a:endParaRPr lang="th-TH" altLang="en-US" sz="2400"/>
            </a:p>
          </p:txBody>
        </p:sp>
        <p:sp>
          <p:nvSpPr>
            <p:cNvPr id="33824" name="Text Box 31"/>
            <p:cNvSpPr txBox="1">
              <a:spLocks noChangeArrowheads="1"/>
            </p:cNvSpPr>
            <p:nvPr/>
          </p:nvSpPr>
          <p:spPr bwMode="auto">
            <a:xfrm>
              <a:off x="1776" y="2736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34</a:t>
              </a:r>
              <a:endParaRPr lang="th-TH" altLang="en-US" sz="2400"/>
            </a:p>
          </p:txBody>
        </p:sp>
        <p:sp>
          <p:nvSpPr>
            <p:cNvPr id="33825" name="Text Box 32"/>
            <p:cNvSpPr txBox="1">
              <a:spLocks noChangeArrowheads="1"/>
            </p:cNvSpPr>
            <p:nvPr/>
          </p:nvSpPr>
          <p:spPr bwMode="auto">
            <a:xfrm>
              <a:off x="768" y="2736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18</a:t>
              </a:r>
              <a:endParaRPr lang="th-TH" altLang="en-US" sz="2400"/>
            </a:p>
          </p:txBody>
        </p:sp>
        <p:sp>
          <p:nvSpPr>
            <p:cNvPr id="33826" name="Text Box 33"/>
            <p:cNvSpPr txBox="1">
              <a:spLocks noChangeArrowheads="1"/>
            </p:cNvSpPr>
            <p:nvPr/>
          </p:nvSpPr>
          <p:spPr bwMode="auto">
            <a:xfrm>
              <a:off x="864" y="3312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40</a:t>
              </a:r>
              <a:endParaRPr lang="th-TH" altLang="en-US" sz="2400"/>
            </a:p>
          </p:txBody>
        </p:sp>
        <p:sp>
          <p:nvSpPr>
            <p:cNvPr id="33827" name="Text Box 34"/>
            <p:cNvSpPr txBox="1">
              <a:spLocks noChangeArrowheads="1"/>
            </p:cNvSpPr>
            <p:nvPr/>
          </p:nvSpPr>
          <p:spPr bwMode="auto">
            <a:xfrm>
              <a:off x="0" y="2304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60</a:t>
              </a:r>
              <a:endParaRPr lang="th-TH" altLang="en-US" sz="2400"/>
            </a:p>
          </p:txBody>
        </p:sp>
        <p:sp>
          <p:nvSpPr>
            <p:cNvPr id="33828" name="Line 35"/>
            <p:cNvSpPr>
              <a:spLocks noChangeShapeType="1"/>
            </p:cNvSpPr>
            <p:nvPr/>
          </p:nvSpPr>
          <p:spPr bwMode="auto">
            <a:xfrm flipV="1">
              <a:off x="480" y="1536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29" name="Text Box 36"/>
            <p:cNvSpPr txBox="1">
              <a:spLocks noChangeArrowheads="1"/>
            </p:cNvSpPr>
            <p:nvPr/>
          </p:nvSpPr>
          <p:spPr bwMode="auto">
            <a:xfrm>
              <a:off x="1152" y="1344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51</a:t>
              </a:r>
              <a:endParaRPr lang="th-TH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4276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Prim’s Algorithm</a:t>
            </a:r>
            <a:endParaRPr lang="th-TH" altLang="en-US" smtClean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16E19A-8376-487F-BCFD-FE2186B7AD0C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pic>
        <p:nvPicPr>
          <p:cNvPr id="34820" name="Picture 5" descr="tex2html_wrap_inline71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1935164"/>
            <a:ext cx="1524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figure523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9" y="2209800"/>
            <a:ext cx="5476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25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Animation</a:t>
            </a:r>
            <a:endParaRPr lang="en-GB" dirty="0"/>
          </a:p>
          <a:p>
            <a:pPr lvl="1"/>
            <a:r>
              <a:rPr lang="en-GB" sz="2800" dirty="0">
                <a:hlinkClick r:id="rId2"/>
              </a:rPr>
              <a:t>https://www.cs.usfca.edu/~galles/visualization/Algorithms.html</a:t>
            </a:r>
            <a:r>
              <a:rPr lang="en-GB" sz="2800" dirty="0"/>
              <a:t> </a:t>
            </a:r>
          </a:p>
          <a:p>
            <a:pPr lvl="2"/>
            <a:r>
              <a:rPr lang="en-GB" dirty="0" err="1" smtClean="0"/>
              <a:t>Kruskal</a:t>
            </a:r>
            <a:r>
              <a:rPr lang="en-US" dirty="0" smtClean="0"/>
              <a:t>’s Algorithm</a:t>
            </a:r>
            <a:endParaRPr lang="th-TH" dirty="0"/>
          </a:p>
          <a:p>
            <a:pPr lvl="2"/>
            <a:r>
              <a:rPr lang="en-GB" dirty="0" smtClean="0"/>
              <a:t>Prim’s Algorithm</a:t>
            </a:r>
          </a:p>
          <a:p>
            <a:r>
              <a:rPr lang="en-US" dirty="0" smtClean="0"/>
              <a:t>Other problem in graph</a:t>
            </a:r>
          </a:p>
          <a:p>
            <a:pPr lvl="1"/>
            <a:r>
              <a:rPr lang="en-US" dirty="0" smtClean="0"/>
              <a:t>Travelling salesman problem</a:t>
            </a:r>
          </a:p>
          <a:p>
            <a:pPr lvl="1"/>
            <a:r>
              <a:rPr lang="en-GB" dirty="0">
                <a:hlinkClick r:id="rId3"/>
              </a:rPr>
              <a:t>https://www.geeksforgeeks.org/travelling-salesman-problem-set-2-approximate-using-mst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56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6" y="304800"/>
            <a:ext cx="8505825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mtClean="0"/>
              <a:t>Minimum Spanning Trees (MST)</a:t>
            </a:r>
            <a:endParaRPr lang="th-TH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924800" cy="4038600"/>
          </a:xfrm>
        </p:spPr>
        <p:txBody>
          <a:bodyPr/>
          <a:lstStyle/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ขั้นตอนวิธีการแบบต้นไม้ทอดข้ามที่เล็กที่สุด</a:t>
            </a:r>
          </a:p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ใช้คำนวณหาการเชื่อมต่อของ </a:t>
            </a:r>
            <a:r>
              <a:rPr lang="en-US" altLang="en-US" smtClean="0">
                <a:cs typeface="Angsana New" panose="02020603050405020304" pitchFamily="18" charset="-34"/>
              </a:rPr>
              <a:t>vertex </a:t>
            </a:r>
            <a:r>
              <a:rPr lang="th-TH" altLang="en-US" smtClean="0">
                <a:cs typeface="Angsana New" panose="02020603050405020304" pitchFamily="18" charset="-34"/>
              </a:rPr>
              <a:t>ทุกตัวในกราฟโดยไม่มีการเข้าหาที่ซ้ำซ้อนกัน </a:t>
            </a:r>
          </a:p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สามารถแบ่งออกได้เป็น 2 แบบหลักๆ คือ</a:t>
            </a:r>
          </a:p>
          <a:p>
            <a:pPr lvl="1" eaLnBrk="1" hangingPunct="1"/>
            <a:r>
              <a:rPr lang="th-TH" altLang="en-US" smtClean="0">
                <a:cs typeface="Angsana New" panose="02020603050405020304" pitchFamily="18" charset="-34"/>
              </a:rPr>
              <a:t>แบบไม่มีค่าใช้จ่าย (</a:t>
            </a:r>
            <a:r>
              <a:rPr lang="en-US" altLang="en-US" smtClean="0">
                <a:cs typeface="Angsana New" panose="02020603050405020304" pitchFamily="18" charset="-34"/>
              </a:rPr>
              <a:t>No Cost</a:t>
            </a:r>
            <a:r>
              <a:rPr lang="th-TH" altLang="en-US" smtClean="0">
                <a:cs typeface="Angsana New" panose="02020603050405020304" pitchFamily="18" charset="-34"/>
              </a:rPr>
              <a:t>) ระหว่าง </a:t>
            </a:r>
            <a:r>
              <a:rPr lang="en-US" altLang="en-US" smtClean="0">
                <a:cs typeface="Angsana New" panose="02020603050405020304" pitchFamily="18" charset="-34"/>
              </a:rPr>
              <a:t>vertex </a:t>
            </a:r>
            <a:r>
              <a:rPr lang="th-TH" altLang="en-US" smtClean="0">
                <a:cs typeface="Angsana New" panose="02020603050405020304" pitchFamily="18" charset="-34"/>
              </a:rPr>
              <a:t>ที่เข้ามาเกี่ยวข้องในเส้นทาง</a:t>
            </a:r>
          </a:p>
          <a:p>
            <a:pPr lvl="1" eaLnBrk="1" hangingPunct="1"/>
            <a:r>
              <a:rPr lang="th-TH" altLang="en-US" smtClean="0">
                <a:cs typeface="Angsana New" panose="02020603050405020304" pitchFamily="18" charset="-34"/>
              </a:rPr>
              <a:t>แบบมีค่าใช้จ่าย (</a:t>
            </a:r>
            <a:r>
              <a:rPr lang="en-US" altLang="en-US" smtClean="0">
                <a:cs typeface="Angsana New" panose="02020603050405020304" pitchFamily="18" charset="-34"/>
              </a:rPr>
              <a:t>Cost</a:t>
            </a:r>
            <a:r>
              <a:rPr lang="th-TH" altLang="en-US" smtClean="0">
                <a:cs typeface="Angsana New" panose="02020603050405020304" pitchFamily="18" charset="-34"/>
              </a:rPr>
              <a:t>) ระหว่าง </a:t>
            </a:r>
            <a:r>
              <a:rPr lang="en-US" altLang="en-US" smtClean="0">
                <a:cs typeface="Angsana New" panose="02020603050405020304" pitchFamily="18" charset="-34"/>
              </a:rPr>
              <a:t>vertex </a:t>
            </a:r>
            <a:r>
              <a:rPr lang="th-TH" altLang="en-US" smtClean="0">
                <a:cs typeface="Angsana New" panose="02020603050405020304" pitchFamily="18" charset="-34"/>
              </a:rPr>
              <a:t>ที่เกี่ยวข้องในเส้นทาง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BE9C25-AD94-458C-91F7-13BAC1289F90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722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Minimum Spanning Trees</a:t>
            </a:r>
            <a:br>
              <a:rPr lang="en-US" altLang="en-US" smtClean="0">
                <a:cs typeface="Angsana New" panose="02020603050405020304" pitchFamily="18" charset="-34"/>
              </a:rPr>
            </a:br>
            <a:r>
              <a:rPr lang="th-TH" altLang="en-US" smtClean="0">
                <a:cs typeface="Angsana New" panose="02020603050405020304" pitchFamily="18" charset="-34"/>
              </a:rPr>
              <a:t>แบบไม่มีค่าใช้จ่าย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09800"/>
            <a:ext cx="7696200" cy="2438400"/>
          </a:xfrm>
        </p:spPr>
        <p:txBody>
          <a:bodyPr/>
          <a:lstStyle/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สามารถพัฒนาโดยใช้ </a:t>
            </a:r>
            <a:r>
              <a:rPr lang="en-US" altLang="en-US" smtClean="0">
                <a:cs typeface="Angsana New" panose="02020603050405020304" pitchFamily="18" charset="-34"/>
              </a:rPr>
              <a:t>DFS </a:t>
            </a:r>
            <a:r>
              <a:rPr lang="th-TH" altLang="en-US" smtClean="0">
                <a:cs typeface="Angsana New" panose="02020603050405020304" pitchFamily="18" charset="-34"/>
              </a:rPr>
              <a:t>หรือ </a:t>
            </a:r>
            <a:r>
              <a:rPr lang="en-US" altLang="en-US" smtClean="0">
                <a:cs typeface="Angsana New" panose="02020603050405020304" pitchFamily="18" charset="-34"/>
              </a:rPr>
              <a:t>BFS </a:t>
            </a:r>
            <a:r>
              <a:rPr lang="th-TH" altLang="en-US" smtClean="0">
                <a:cs typeface="Angsana New" panose="02020603050405020304" pitchFamily="18" charset="-34"/>
              </a:rPr>
              <a:t>ก็ได้</a:t>
            </a:r>
          </a:p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ในที่นี้พัฒนาโดยใช้ </a:t>
            </a:r>
            <a:r>
              <a:rPr lang="en-US" altLang="en-US" smtClean="0">
                <a:cs typeface="Angsana New" panose="02020603050405020304" pitchFamily="18" charset="-34"/>
              </a:rPr>
              <a:t>DFS</a:t>
            </a:r>
            <a:r>
              <a:rPr lang="th-TH" altLang="en-US" smtClean="0">
                <a:cs typeface="Angsana New" panose="02020603050405020304" pitchFamily="18" charset="-34"/>
              </a:rPr>
              <a:t> </a:t>
            </a:r>
          </a:p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การทำงานของ </a:t>
            </a:r>
            <a:r>
              <a:rPr lang="en-US" altLang="en-US" smtClean="0">
                <a:cs typeface="Angsana New" panose="02020603050405020304" pitchFamily="18" charset="-34"/>
              </a:rPr>
              <a:t>DFS </a:t>
            </a:r>
            <a:r>
              <a:rPr lang="th-TH" altLang="en-US" smtClean="0">
                <a:cs typeface="Angsana New" panose="02020603050405020304" pitchFamily="18" charset="-34"/>
              </a:rPr>
              <a:t>จะช่วยหา </a:t>
            </a:r>
            <a:r>
              <a:rPr lang="en-US" altLang="en-US" smtClean="0">
                <a:cs typeface="Angsana New" panose="02020603050405020304" pitchFamily="18" charset="-34"/>
              </a:rPr>
              <a:t>MST </a:t>
            </a:r>
            <a:r>
              <a:rPr lang="th-TH" altLang="en-US" smtClean="0">
                <a:cs typeface="Angsana New" panose="02020603050405020304" pitchFamily="18" charset="-34"/>
              </a:rPr>
              <a:t>อยู่แล้ว ดังนั้น สิ่งที่ต้องทำเพิ่มเติมคือ บันทึก </a:t>
            </a:r>
            <a:r>
              <a:rPr lang="en-US" altLang="en-US" smtClean="0">
                <a:cs typeface="Angsana New" panose="02020603050405020304" pitchFamily="18" charset="-34"/>
              </a:rPr>
              <a:t>vertex </a:t>
            </a:r>
            <a:r>
              <a:rPr lang="th-TH" altLang="en-US" smtClean="0">
                <a:cs typeface="Angsana New" panose="02020603050405020304" pitchFamily="18" charset="-34"/>
              </a:rPr>
              <a:t>เหล่านั้นเอาไว้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FD0142-E8D0-4F0D-A28C-5F9337989D56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846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Depth-First Search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E1C5D1-1FEE-4407-AF58-93393637BABE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grpSp>
        <p:nvGrpSpPr>
          <p:cNvPr id="14340" name="Group 39"/>
          <p:cNvGrpSpPr>
            <a:grpSpLocks/>
          </p:cNvGrpSpPr>
          <p:nvPr/>
        </p:nvGrpSpPr>
        <p:grpSpPr bwMode="auto">
          <a:xfrm>
            <a:off x="2667000" y="1143000"/>
            <a:ext cx="6934200" cy="5181600"/>
            <a:chOff x="672" y="624"/>
            <a:chExt cx="4368" cy="3264"/>
          </a:xfrm>
        </p:grpSpPr>
        <p:sp>
          <p:nvSpPr>
            <p:cNvPr id="14341" name="Oval 4"/>
            <p:cNvSpPr>
              <a:spLocks noChangeArrowheads="1"/>
            </p:cNvSpPr>
            <p:nvPr/>
          </p:nvSpPr>
          <p:spPr bwMode="auto">
            <a:xfrm>
              <a:off x="1920" y="2448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G</a:t>
              </a:r>
              <a:endParaRPr lang="th-TH" altLang="en-US" sz="2400"/>
            </a:p>
          </p:txBody>
        </p:sp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1920" y="336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I</a:t>
              </a:r>
              <a:endParaRPr lang="th-TH" altLang="en-US" sz="2400"/>
            </a:p>
          </p:txBody>
        </p:sp>
        <p:sp>
          <p:nvSpPr>
            <p:cNvPr id="14343" name="Oval 6"/>
            <p:cNvSpPr>
              <a:spLocks noChangeArrowheads="1"/>
            </p:cNvSpPr>
            <p:nvPr/>
          </p:nvSpPr>
          <p:spPr bwMode="auto">
            <a:xfrm>
              <a:off x="2544" y="864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endParaRPr lang="th-TH" altLang="en-US" sz="2400"/>
            </a:p>
          </p:txBody>
        </p:sp>
        <p:sp>
          <p:nvSpPr>
            <p:cNvPr id="14344" name="Oval 7"/>
            <p:cNvSpPr>
              <a:spLocks noChangeArrowheads="1"/>
            </p:cNvSpPr>
            <p:nvPr/>
          </p:nvSpPr>
          <p:spPr bwMode="auto">
            <a:xfrm>
              <a:off x="1920" y="1584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D</a:t>
              </a:r>
              <a:endParaRPr lang="th-TH" altLang="en-US" sz="2400"/>
            </a:p>
          </p:txBody>
        </p:sp>
        <p:sp>
          <p:nvSpPr>
            <p:cNvPr id="14345" name="Oval 8"/>
            <p:cNvSpPr>
              <a:spLocks noChangeArrowheads="1"/>
            </p:cNvSpPr>
            <p:nvPr/>
          </p:nvSpPr>
          <p:spPr bwMode="auto">
            <a:xfrm>
              <a:off x="864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th-TH" altLang="en-US" sz="2400"/>
            </a:p>
          </p:txBody>
        </p:sp>
        <p:sp>
          <p:nvSpPr>
            <p:cNvPr id="14346" name="Oval 9"/>
            <p:cNvSpPr>
              <a:spLocks noChangeArrowheads="1"/>
            </p:cNvSpPr>
            <p:nvPr/>
          </p:nvSpPr>
          <p:spPr bwMode="auto">
            <a:xfrm>
              <a:off x="3264" y="1584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</a:t>
              </a:r>
              <a:endParaRPr lang="th-TH" altLang="en-US" sz="2400"/>
            </a:p>
          </p:txBody>
        </p:sp>
        <p:sp>
          <p:nvSpPr>
            <p:cNvPr id="14347" name="Oval 10"/>
            <p:cNvSpPr>
              <a:spLocks noChangeArrowheads="1"/>
            </p:cNvSpPr>
            <p:nvPr/>
          </p:nvSpPr>
          <p:spPr bwMode="auto">
            <a:xfrm>
              <a:off x="4320" y="1584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B</a:t>
              </a:r>
              <a:endParaRPr lang="th-TH" altLang="en-US" sz="2400"/>
            </a:p>
          </p:txBody>
        </p:sp>
        <p:sp>
          <p:nvSpPr>
            <p:cNvPr id="14348" name="Oval 11"/>
            <p:cNvSpPr>
              <a:spLocks noChangeArrowheads="1"/>
            </p:cNvSpPr>
            <p:nvPr/>
          </p:nvSpPr>
          <p:spPr bwMode="auto">
            <a:xfrm>
              <a:off x="4320" y="2448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F</a:t>
              </a:r>
              <a:endParaRPr lang="th-TH" altLang="en-US" sz="2400"/>
            </a:p>
          </p:txBody>
        </p:sp>
        <p:sp>
          <p:nvSpPr>
            <p:cNvPr id="14349" name="Oval 12"/>
            <p:cNvSpPr>
              <a:spLocks noChangeArrowheads="1"/>
            </p:cNvSpPr>
            <p:nvPr/>
          </p:nvSpPr>
          <p:spPr bwMode="auto">
            <a:xfrm>
              <a:off x="4320" y="336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H</a:t>
              </a:r>
              <a:endParaRPr lang="th-TH" altLang="en-US" sz="2400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 flipH="1">
              <a:off x="1152" y="1056"/>
              <a:ext cx="139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 flipH="1">
              <a:off x="2256" y="1248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2" name="Line 15"/>
            <p:cNvSpPr>
              <a:spLocks noChangeShapeType="1"/>
            </p:cNvSpPr>
            <p:nvPr/>
          </p:nvSpPr>
          <p:spPr bwMode="auto">
            <a:xfrm>
              <a:off x="2784" y="1248"/>
              <a:ext cx="52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3" name="Line 16"/>
            <p:cNvSpPr>
              <a:spLocks noChangeShapeType="1"/>
            </p:cNvSpPr>
            <p:nvPr/>
          </p:nvSpPr>
          <p:spPr bwMode="auto">
            <a:xfrm>
              <a:off x="2928" y="1008"/>
              <a:ext cx="15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>
              <a:off x="2112" y="1968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5" name="Line 18"/>
            <p:cNvSpPr>
              <a:spLocks noChangeShapeType="1"/>
            </p:cNvSpPr>
            <p:nvPr/>
          </p:nvSpPr>
          <p:spPr bwMode="auto">
            <a:xfrm>
              <a:off x="2112" y="283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>
              <a:off x="4512" y="1968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4512" y="283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4358" name="AutoShape 22"/>
            <p:cNvCxnSpPr>
              <a:cxnSpLocks noChangeShapeType="1"/>
              <a:stCxn id="14347" idx="6"/>
              <a:endCxn id="14348" idx="6"/>
            </p:cNvCxnSpPr>
            <p:nvPr/>
          </p:nvCxnSpPr>
          <p:spPr bwMode="auto">
            <a:xfrm>
              <a:off x="4712" y="1776"/>
              <a:ext cx="1" cy="864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9" name="AutoShape 23"/>
            <p:cNvCxnSpPr>
              <a:cxnSpLocks noChangeShapeType="1"/>
              <a:stCxn id="14348" idx="6"/>
              <a:endCxn id="14349" idx="6"/>
            </p:cNvCxnSpPr>
            <p:nvPr/>
          </p:nvCxnSpPr>
          <p:spPr bwMode="auto">
            <a:xfrm>
              <a:off x="4712" y="2640"/>
              <a:ext cx="1" cy="912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0" name="AutoShape 24"/>
            <p:cNvCxnSpPr>
              <a:cxnSpLocks noChangeShapeType="1"/>
              <a:stCxn id="14349" idx="2"/>
              <a:endCxn id="14346" idx="4"/>
            </p:cNvCxnSpPr>
            <p:nvPr/>
          </p:nvCxnSpPr>
          <p:spPr bwMode="auto">
            <a:xfrm rot="10800000">
              <a:off x="3456" y="1976"/>
              <a:ext cx="856" cy="1576"/>
            </a:xfrm>
            <a:prstGeom prst="curvedConnector2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1" name="AutoShape 25"/>
            <p:cNvCxnSpPr>
              <a:cxnSpLocks noChangeShapeType="1"/>
              <a:stCxn id="14346" idx="2"/>
              <a:endCxn id="14344" idx="6"/>
            </p:cNvCxnSpPr>
            <p:nvPr/>
          </p:nvCxnSpPr>
          <p:spPr bwMode="auto">
            <a:xfrm rot="10800000">
              <a:off x="2312" y="1776"/>
              <a:ext cx="944" cy="0"/>
            </a:xfrm>
            <a:prstGeom prst="straightConnector1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2" name="AutoShape 26"/>
            <p:cNvCxnSpPr>
              <a:cxnSpLocks noChangeShapeType="1"/>
              <a:stCxn id="14344" idx="2"/>
              <a:endCxn id="14341" idx="2"/>
            </p:cNvCxnSpPr>
            <p:nvPr/>
          </p:nvCxnSpPr>
          <p:spPr bwMode="auto">
            <a:xfrm rot="10800000" flipH="1" flipV="1">
              <a:off x="1912" y="1776"/>
              <a:ext cx="1" cy="864"/>
            </a:xfrm>
            <a:prstGeom prst="curvedConnector3">
              <a:avLst>
                <a:gd name="adj1" fmla="val -13600005"/>
              </a:avLst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AutoShape 27"/>
            <p:cNvCxnSpPr>
              <a:cxnSpLocks noChangeShapeType="1"/>
              <a:stCxn id="14341" idx="2"/>
              <a:endCxn id="14342" idx="2"/>
            </p:cNvCxnSpPr>
            <p:nvPr/>
          </p:nvCxnSpPr>
          <p:spPr bwMode="auto">
            <a:xfrm rot="10800000" flipH="1" flipV="1">
              <a:off x="1912" y="2640"/>
              <a:ext cx="1" cy="912"/>
            </a:xfrm>
            <a:prstGeom prst="curvedConnector3">
              <a:avLst>
                <a:gd name="adj1" fmla="val -13600005"/>
              </a:avLst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28"/>
            <p:cNvCxnSpPr>
              <a:cxnSpLocks noChangeShapeType="1"/>
              <a:stCxn id="14342" idx="2"/>
              <a:endCxn id="14345" idx="4"/>
            </p:cNvCxnSpPr>
            <p:nvPr/>
          </p:nvCxnSpPr>
          <p:spPr bwMode="auto">
            <a:xfrm rot="10800000">
              <a:off x="1056" y="2024"/>
              <a:ext cx="856" cy="1528"/>
            </a:xfrm>
            <a:prstGeom prst="curvedConnector2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29"/>
            <p:cNvCxnSpPr>
              <a:cxnSpLocks noChangeShapeType="1"/>
              <a:stCxn id="14353" idx="0"/>
              <a:endCxn id="14347" idx="0"/>
            </p:cNvCxnSpPr>
            <p:nvPr/>
          </p:nvCxnSpPr>
          <p:spPr bwMode="auto">
            <a:xfrm rot="5400000" flipV="1">
              <a:off x="3432" y="496"/>
              <a:ext cx="576" cy="1584"/>
            </a:xfrm>
            <a:prstGeom prst="curvedConnector3">
              <a:avLst>
                <a:gd name="adj1" fmla="val -23611"/>
              </a:avLst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6" name="Text Box 30"/>
            <p:cNvSpPr txBox="1">
              <a:spLocks noChangeArrowheads="1"/>
            </p:cNvSpPr>
            <p:nvPr/>
          </p:nvSpPr>
          <p:spPr bwMode="auto">
            <a:xfrm>
              <a:off x="2832" y="6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1</a:t>
              </a:r>
              <a:endParaRPr lang="th-TH" altLang="en-US" sz="2400"/>
            </a:p>
          </p:txBody>
        </p:sp>
        <p:sp>
          <p:nvSpPr>
            <p:cNvPr id="14367" name="Text Box 31"/>
            <p:cNvSpPr txBox="1">
              <a:spLocks noChangeArrowheads="1"/>
            </p:cNvSpPr>
            <p:nvPr/>
          </p:nvSpPr>
          <p:spPr bwMode="auto">
            <a:xfrm>
              <a:off x="4656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</a:t>
              </a:r>
              <a:endParaRPr lang="th-TH" altLang="en-US" sz="2400"/>
            </a:p>
          </p:txBody>
        </p:sp>
        <p:sp>
          <p:nvSpPr>
            <p:cNvPr id="14368" name="Text Box 32"/>
            <p:cNvSpPr txBox="1">
              <a:spLocks noChangeArrowheads="1"/>
            </p:cNvSpPr>
            <p:nvPr/>
          </p:nvSpPr>
          <p:spPr bwMode="auto">
            <a:xfrm>
              <a:off x="4800" y="25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3</a:t>
              </a:r>
              <a:endParaRPr lang="th-TH" altLang="en-US" sz="2400"/>
            </a:p>
          </p:txBody>
        </p:sp>
        <p:sp>
          <p:nvSpPr>
            <p:cNvPr id="14369" name="Text Box 33"/>
            <p:cNvSpPr txBox="1">
              <a:spLocks noChangeArrowheads="1"/>
            </p:cNvSpPr>
            <p:nvPr/>
          </p:nvSpPr>
          <p:spPr bwMode="auto">
            <a:xfrm>
              <a:off x="4656" y="36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4</a:t>
              </a:r>
              <a:endParaRPr lang="th-TH" altLang="en-US" sz="2400"/>
            </a:p>
          </p:txBody>
        </p:sp>
        <p:sp>
          <p:nvSpPr>
            <p:cNvPr id="14370" name="Text Box 34"/>
            <p:cNvSpPr txBox="1">
              <a:spLocks noChangeArrowheads="1"/>
            </p:cNvSpPr>
            <p:nvPr/>
          </p:nvSpPr>
          <p:spPr bwMode="auto">
            <a:xfrm>
              <a:off x="3600" y="17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5</a:t>
              </a:r>
              <a:endParaRPr lang="th-TH" altLang="en-US" sz="2400"/>
            </a:p>
          </p:txBody>
        </p:sp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2256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6</a:t>
              </a:r>
              <a:endParaRPr lang="th-TH" altLang="en-US" sz="2400"/>
            </a:p>
          </p:txBody>
        </p:sp>
        <p:sp>
          <p:nvSpPr>
            <p:cNvPr id="14372" name="Text Box 36"/>
            <p:cNvSpPr txBox="1">
              <a:spLocks noChangeArrowheads="1"/>
            </p:cNvSpPr>
            <p:nvPr/>
          </p:nvSpPr>
          <p:spPr bwMode="auto">
            <a:xfrm>
              <a:off x="2256" y="2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7</a:t>
              </a:r>
              <a:endParaRPr lang="th-TH" altLang="en-US" sz="2400"/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672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9</a:t>
              </a:r>
              <a:endParaRPr lang="th-TH" altLang="en-US" sz="2400"/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2256" y="36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8</a:t>
              </a:r>
              <a:endParaRPr lang="th-TH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3591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Breadth</a:t>
            </a:r>
            <a:r>
              <a:rPr lang="en-US" altLang="en-US" smtClean="0">
                <a:cs typeface="Angsana New" panose="02020603050405020304" pitchFamily="18" charset="-34"/>
              </a:rPr>
              <a:t>-First Search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4B45BC-71CC-4EF1-8FD4-6B61B50F068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grpSp>
        <p:nvGrpSpPr>
          <p:cNvPr id="17412" name="Group 47"/>
          <p:cNvGrpSpPr>
            <a:grpSpLocks/>
          </p:cNvGrpSpPr>
          <p:nvPr/>
        </p:nvGrpSpPr>
        <p:grpSpPr bwMode="auto">
          <a:xfrm>
            <a:off x="2895600" y="1066800"/>
            <a:ext cx="6477000" cy="5181600"/>
            <a:chOff x="912" y="720"/>
            <a:chExt cx="4080" cy="3264"/>
          </a:xfrm>
        </p:grpSpPr>
        <p:sp>
          <p:nvSpPr>
            <p:cNvPr id="17413" name="Oval 4"/>
            <p:cNvSpPr>
              <a:spLocks noChangeArrowheads="1"/>
            </p:cNvSpPr>
            <p:nvPr/>
          </p:nvSpPr>
          <p:spPr bwMode="auto">
            <a:xfrm>
              <a:off x="1968" y="2544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G</a:t>
              </a:r>
              <a:endParaRPr lang="th-TH" altLang="en-US" sz="2400"/>
            </a:p>
          </p:txBody>
        </p:sp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1968" y="3456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I</a:t>
              </a:r>
              <a:endParaRPr lang="th-TH" altLang="en-US" sz="2400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2592" y="96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endParaRPr lang="th-TH" altLang="en-US" sz="2400"/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1968" y="168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D</a:t>
              </a:r>
              <a:endParaRPr lang="th-TH" altLang="en-US" sz="2400"/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912" y="1728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th-TH" altLang="en-US" sz="2400"/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3312" y="168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</a:t>
              </a:r>
              <a:endParaRPr lang="th-TH" altLang="en-US" sz="2400"/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4368" y="168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B</a:t>
              </a:r>
              <a:endParaRPr lang="th-TH" altLang="en-US" sz="2400"/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4368" y="2544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F</a:t>
              </a:r>
              <a:endParaRPr lang="th-TH" altLang="en-US" sz="2400"/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4368" y="3456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H</a:t>
              </a:r>
              <a:endParaRPr lang="th-TH" altLang="en-US" sz="2400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H="1">
              <a:off x="1200" y="1152"/>
              <a:ext cx="139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 flipH="1">
              <a:off x="2304" y="1344"/>
              <a:ext cx="43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832" y="1344"/>
              <a:ext cx="52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2976" y="1104"/>
              <a:ext cx="15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216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2160" y="292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456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30" name="Text Box 29"/>
            <p:cNvSpPr txBox="1">
              <a:spLocks noChangeArrowheads="1"/>
            </p:cNvSpPr>
            <p:nvPr/>
          </p:nvSpPr>
          <p:spPr bwMode="auto">
            <a:xfrm>
              <a:off x="2880" y="7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1</a:t>
              </a:r>
              <a:endParaRPr lang="th-TH" altLang="en-US" sz="2400"/>
            </a:p>
          </p:txBody>
        </p:sp>
        <p:sp>
          <p:nvSpPr>
            <p:cNvPr id="17431" name="Text Box 30"/>
            <p:cNvSpPr txBox="1">
              <a:spLocks noChangeArrowheads="1"/>
            </p:cNvSpPr>
            <p:nvPr/>
          </p:nvSpPr>
          <p:spPr bwMode="auto">
            <a:xfrm>
              <a:off x="4752" y="17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</a:t>
              </a:r>
              <a:endParaRPr lang="th-TH" altLang="en-US" sz="2400"/>
            </a:p>
          </p:txBody>
        </p:sp>
        <p:sp>
          <p:nvSpPr>
            <p:cNvPr id="17432" name="Text Box 31"/>
            <p:cNvSpPr txBox="1">
              <a:spLocks noChangeArrowheads="1"/>
            </p:cNvSpPr>
            <p:nvPr/>
          </p:nvSpPr>
          <p:spPr bwMode="auto">
            <a:xfrm>
              <a:off x="4752" y="25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6</a:t>
              </a:r>
              <a:endParaRPr lang="th-TH" altLang="en-US" sz="2400"/>
            </a:p>
          </p:txBody>
        </p:sp>
        <p:sp>
          <p:nvSpPr>
            <p:cNvPr id="17433" name="Text Box 32"/>
            <p:cNvSpPr txBox="1">
              <a:spLocks noChangeArrowheads="1"/>
            </p:cNvSpPr>
            <p:nvPr/>
          </p:nvSpPr>
          <p:spPr bwMode="auto">
            <a:xfrm>
              <a:off x="4752" y="36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8</a:t>
              </a:r>
              <a:endParaRPr lang="th-TH" altLang="en-US" sz="2400"/>
            </a:p>
          </p:txBody>
        </p:sp>
        <p:sp>
          <p:nvSpPr>
            <p:cNvPr id="17434" name="Text Box 33"/>
            <p:cNvSpPr txBox="1">
              <a:spLocks noChangeArrowheads="1"/>
            </p:cNvSpPr>
            <p:nvPr/>
          </p:nvSpPr>
          <p:spPr bwMode="auto">
            <a:xfrm>
              <a:off x="3648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3</a:t>
              </a:r>
              <a:endParaRPr lang="th-TH" altLang="en-US" sz="2400"/>
            </a:p>
          </p:txBody>
        </p:sp>
        <p:sp>
          <p:nvSpPr>
            <p:cNvPr id="17435" name="Text Box 34"/>
            <p:cNvSpPr txBox="1">
              <a:spLocks noChangeArrowheads="1"/>
            </p:cNvSpPr>
            <p:nvPr/>
          </p:nvSpPr>
          <p:spPr bwMode="auto">
            <a:xfrm>
              <a:off x="2304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4</a:t>
              </a:r>
              <a:endParaRPr lang="th-TH" altLang="en-US" sz="2400"/>
            </a:p>
          </p:txBody>
        </p:sp>
        <p:sp>
          <p:nvSpPr>
            <p:cNvPr id="17436" name="Text Box 35"/>
            <p:cNvSpPr txBox="1">
              <a:spLocks noChangeArrowheads="1"/>
            </p:cNvSpPr>
            <p:nvPr/>
          </p:nvSpPr>
          <p:spPr bwMode="auto">
            <a:xfrm>
              <a:off x="23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7</a:t>
              </a:r>
              <a:endParaRPr lang="th-TH" altLang="en-US" sz="2400"/>
            </a:p>
          </p:txBody>
        </p:sp>
        <p:sp>
          <p:nvSpPr>
            <p:cNvPr id="17437" name="Text Box 36"/>
            <p:cNvSpPr txBox="1">
              <a:spLocks noChangeArrowheads="1"/>
            </p:cNvSpPr>
            <p:nvPr/>
          </p:nvSpPr>
          <p:spPr bwMode="auto">
            <a:xfrm>
              <a:off x="1248" y="2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5</a:t>
              </a:r>
              <a:endParaRPr lang="th-TH" altLang="en-US" sz="2400"/>
            </a:p>
          </p:txBody>
        </p:sp>
        <p:sp>
          <p:nvSpPr>
            <p:cNvPr id="17438" name="Text Box 37"/>
            <p:cNvSpPr txBox="1">
              <a:spLocks noChangeArrowheads="1"/>
            </p:cNvSpPr>
            <p:nvPr/>
          </p:nvSpPr>
          <p:spPr bwMode="auto">
            <a:xfrm>
              <a:off x="2352" y="36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9</a:t>
              </a:r>
              <a:endParaRPr lang="th-TH" altLang="en-US" sz="2400"/>
            </a:p>
          </p:txBody>
        </p:sp>
        <p:sp>
          <p:nvSpPr>
            <p:cNvPr id="17439" name="Line 38"/>
            <p:cNvSpPr>
              <a:spLocks noChangeShapeType="1"/>
            </p:cNvSpPr>
            <p:nvPr/>
          </p:nvSpPr>
          <p:spPr bwMode="auto">
            <a:xfrm flipH="1">
              <a:off x="3696" y="1872"/>
              <a:ext cx="672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7440" name="AutoShape 40"/>
            <p:cNvCxnSpPr>
              <a:cxnSpLocks noChangeShapeType="1"/>
              <a:stCxn id="17415" idx="7"/>
              <a:endCxn id="17419" idx="0"/>
            </p:cNvCxnSpPr>
            <p:nvPr/>
          </p:nvCxnSpPr>
          <p:spPr bwMode="auto">
            <a:xfrm rot="5400000" flipV="1">
              <a:off x="3408" y="520"/>
              <a:ext cx="664" cy="1640"/>
            </a:xfrm>
            <a:prstGeom prst="curvedConnector3">
              <a:avLst>
                <a:gd name="adj1" fmla="val -1208"/>
              </a:avLst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1" name="Line 41"/>
            <p:cNvSpPr>
              <a:spLocks noChangeShapeType="1"/>
            </p:cNvSpPr>
            <p:nvPr/>
          </p:nvSpPr>
          <p:spPr bwMode="auto">
            <a:xfrm flipH="1">
              <a:off x="2352" y="1872"/>
              <a:ext cx="960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2" name="Line 42"/>
            <p:cNvSpPr>
              <a:spLocks noChangeShapeType="1"/>
            </p:cNvSpPr>
            <p:nvPr/>
          </p:nvSpPr>
          <p:spPr bwMode="auto">
            <a:xfrm flipH="1">
              <a:off x="1296" y="1872"/>
              <a:ext cx="672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3" name="Line 43"/>
            <p:cNvSpPr>
              <a:spLocks noChangeShapeType="1"/>
            </p:cNvSpPr>
            <p:nvPr/>
          </p:nvSpPr>
          <p:spPr bwMode="auto">
            <a:xfrm>
              <a:off x="1296" y="1920"/>
              <a:ext cx="3072" cy="72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4" name="Line 44"/>
            <p:cNvSpPr>
              <a:spLocks noChangeShapeType="1"/>
            </p:cNvSpPr>
            <p:nvPr/>
          </p:nvSpPr>
          <p:spPr bwMode="auto">
            <a:xfrm flipH="1">
              <a:off x="2352" y="2688"/>
              <a:ext cx="1968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5" name="Line 45"/>
            <p:cNvSpPr>
              <a:spLocks noChangeShapeType="1"/>
            </p:cNvSpPr>
            <p:nvPr/>
          </p:nvSpPr>
          <p:spPr bwMode="auto">
            <a:xfrm>
              <a:off x="2400" y="2736"/>
              <a:ext cx="1920" cy="86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6" name="Line 46"/>
            <p:cNvSpPr>
              <a:spLocks noChangeShapeType="1"/>
            </p:cNvSpPr>
            <p:nvPr/>
          </p:nvSpPr>
          <p:spPr bwMode="auto">
            <a:xfrm flipH="1" flipV="1">
              <a:off x="2400" y="3648"/>
              <a:ext cx="1968" cy="4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01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2192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Minimum Spanning Trees</a:t>
            </a:r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53DCC2-B265-44F9-BE06-88730FA89FE4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grpSp>
        <p:nvGrpSpPr>
          <p:cNvPr id="20484" name="Group 37"/>
          <p:cNvGrpSpPr>
            <a:grpSpLocks/>
          </p:cNvGrpSpPr>
          <p:nvPr/>
        </p:nvGrpSpPr>
        <p:grpSpPr bwMode="auto">
          <a:xfrm>
            <a:off x="1752600" y="1524000"/>
            <a:ext cx="4191000" cy="3962400"/>
            <a:chOff x="1680" y="1296"/>
            <a:chExt cx="2640" cy="2496"/>
          </a:xfrm>
        </p:grpSpPr>
        <p:sp>
          <p:nvSpPr>
            <p:cNvPr id="20506" name="Oval 5"/>
            <p:cNvSpPr>
              <a:spLocks noChangeArrowheads="1"/>
            </p:cNvSpPr>
            <p:nvPr/>
          </p:nvSpPr>
          <p:spPr bwMode="auto">
            <a:xfrm>
              <a:off x="1680" y="1872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endParaRPr lang="th-TH" altLang="en-US" sz="2400"/>
            </a:p>
          </p:txBody>
        </p:sp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2256" y="2496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B</a:t>
              </a:r>
              <a:endParaRPr lang="th-TH" altLang="en-US" sz="2400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2832" y="1968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H</a:t>
              </a:r>
              <a:endParaRPr lang="th-TH" altLang="en-US" sz="2400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2832" y="312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D</a:t>
              </a:r>
              <a:endParaRPr lang="th-TH" altLang="en-US" sz="2400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2976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</a:t>
              </a:r>
              <a:endParaRPr lang="th-TH" altLang="en-US" sz="2400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3600" y="1824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G</a:t>
              </a:r>
              <a:endParaRPr lang="th-TH" altLang="en-US" sz="2400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1680" y="3408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F</a:t>
              </a:r>
              <a:endParaRPr lang="th-TH" altLang="en-US" sz="2400"/>
            </a:p>
          </p:txBody>
        </p:sp>
        <p:sp>
          <p:nvSpPr>
            <p:cNvPr id="20513" name="Oval 12"/>
            <p:cNvSpPr>
              <a:spLocks noChangeArrowheads="1"/>
            </p:cNvSpPr>
            <p:nvPr/>
          </p:nvSpPr>
          <p:spPr bwMode="auto">
            <a:xfrm>
              <a:off x="3936" y="3408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th-TH" altLang="en-US" sz="2400"/>
            </a:p>
          </p:txBody>
        </p:sp>
        <p:sp>
          <p:nvSpPr>
            <p:cNvPr id="20514" name="Line 13"/>
            <p:cNvSpPr>
              <a:spLocks noChangeShapeType="1"/>
            </p:cNvSpPr>
            <p:nvPr/>
          </p:nvSpPr>
          <p:spPr bwMode="auto">
            <a:xfrm>
              <a:off x="1872" y="225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5" name="Line 14"/>
            <p:cNvSpPr>
              <a:spLocks noChangeShapeType="1"/>
            </p:cNvSpPr>
            <p:nvPr/>
          </p:nvSpPr>
          <p:spPr bwMode="auto">
            <a:xfrm>
              <a:off x="2016" y="2160"/>
              <a:ext cx="336" cy="336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6" name="Line 15"/>
            <p:cNvSpPr>
              <a:spLocks noChangeShapeType="1"/>
            </p:cNvSpPr>
            <p:nvPr/>
          </p:nvSpPr>
          <p:spPr bwMode="auto">
            <a:xfrm>
              <a:off x="2064" y="3648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7" name="Line 16"/>
            <p:cNvSpPr>
              <a:spLocks noChangeShapeType="1"/>
            </p:cNvSpPr>
            <p:nvPr/>
          </p:nvSpPr>
          <p:spPr bwMode="auto">
            <a:xfrm flipV="1">
              <a:off x="2016" y="3264"/>
              <a:ext cx="816" cy="240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8" name="Line 17"/>
            <p:cNvSpPr>
              <a:spLocks noChangeShapeType="1"/>
            </p:cNvSpPr>
            <p:nvPr/>
          </p:nvSpPr>
          <p:spPr bwMode="auto">
            <a:xfrm>
              <a:off x="3216" y="3264"/>
              <a:ext cx="720" cy="240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9" name="Line 18"/>
            <p:cNvSpPr>
              <a:spLocks noChangeShapeType="1"/>
            </p:cNvSpPr>
            <p:nvPr/>
          </p:nvSpPr>
          <p:spPr bwMode="auto">
            <a:xfrm>
              <a:off x="3120" y="2304"/>
              <a:ext cx="912" cy="1104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0" name="Line 19"/>
            <p:cNvSpPr>
              <a:spLocks noChangeShapeType="1"/>
            </p:cNvSpPr>
            <p:nvPr/>
          </p:nvSpPr>
          <p:spPr bwMode="auto">
            <a:xfrm flipH="1">
              <a:off x="2640" y="2304"/>
              <a:ext cx="240" cy="336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1" name="Line 20"/>
            <p:cNvSpPr>
              <a:spLocks noChangeShapeType="1"/>
            </p:cNvSpPr>
            <p:nvPr/>
          </p:nvSpPr>
          <p:spPr bwMode="auto">
            <a:xfrm>
              <a:off x="3840" y="2208"/>
              <a:ext cx="336" cy="1200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2" name="Line 21"/>
            <p:cNvSpPr>
              <a:spLocks noChangeShapeType="1"/>
            </p:cNvSpPr>
            <p:nvPr/>
          </p:nvSpPr>
          <p:spPr bwMode="auto">
            <a:xfrm>
              <a:off x="2064" y="2064"/>
              <a:ext cx="76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3" name="Line 22"/>
            <p:cNvSpPr>
              <a:spLocks noChangeShapeType="1"/>
            </p:cNvSpPr>
            <p:nvPr/>
          </p:nvSpPr>
          <p:spPr bwMode="auto">
            <a:xfrm flipV="1">
              <a:off x="2016" y="1488"/>
              <a:ext cx="960" cy="432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4" name="Line 23"/>
            <p:cNvSpPr>
              <a:spLocks noChangeShapeType="1"/>
            </p:cNvSpPr>
            <p:nvPr/>
          </p:nvSpPr>
          <p:spPr bwMode="auto">
            <a:xfrm flipV="1">
              <a:off x="3168" y="1968"/>
              <a:ext cx="43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5" name="Line 35"/>
            <p:cNvSpPr>
              <a:spLocks noChangeShapeType="1"/>
            </p:cNvSpPr>
            <p:nvPr/>
          </p:nvSpPr>
          <p:spPr bwMode="auto">
            <a:xfrm flipV="1">
              <a:off x="2016" y="1872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485" name="Text Box 38"/>
          <p:cNvSpPr txBox="1">
            <a:spLocks noChangeArrowheads="1"/>
          </p:cNvSpPr>
          <p:nvPr/>
        </p:nvSpPr>
        <p:spPr bwMode="auto">
          <a:xfrm>
            <a:off x="3505200" y="5607050"/>
            <a:ext cx="6172200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Minimum Spanning Tree </a:t>
            </a:r>
            <a:r>
              <a:rPr lang="th-TH" altLang="en-US">
                <a:cs typeface="Angsana New" panose="02020603050405020304" pitchFamily="18" charset="-34"/>
              </a:rPr>
              <a:t>เมื่อไม่คิดค่าใช้จ่ายสามารถมีได้หลายเส้นทาง ไม่จำเป็นต้องเป็นเส้นทางนี้เท่านั้น</a:t>
            </a:r>
          </a:p>
        </p:txBody>
      </p:sp>
      <p:sp>
        <p:nvSpPr>
          <p:cNvPr id="20486" name="Oval 40"/>
          <p:cNvSpPr>
            <a:spLocks noChangeArrowheads="1"/>
          </p:cNvSpPr>
          <p:nvPr/>
        </p:nvSpPr>
        <p:spPr bwMode="auto">
          <a:xfrm>
            <a:off x="6096000" y="2438400"/>
            <a:ext cx="609600" cy="60960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  <a:endParaRPr lang="th-TH" altLang="en-US" sz="2400"/>
          </a:p>
        </p:txBody>
      </p:sp>
      <p:sp>
        <p:nvSpPr>
          <p:cNvPr id="20487" name="Oval 41"/>
          <p:cNvSpPr>
            <a:spLocks noChangeArrowheads="1"/>
          </p:cNvSpPr>
          <p:nvPr/>
        </p:nvSpPr>
        <p:spPr bwMode="auto">
          <a:xfrm>
            <a:off x="7010400" y="3429000"/>
            <a:ext cx="609600" cy="60960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  <a:endParaRPr lang="th-TH" altLang="en-US" sz="2400"/>
          </a:p>
        </p:txBody>
      </p:sp>
      <p:sp>
        <p:nvSpPr>
          <p:cNvPr id="20488" name="Oval 42"/>
          <p:cNvSpPr>
            <a:spLocks noChangeArrowheads="1"/>
          </p:cNvSpPr>
          <p:nvPr/>
        </p:nvSpPr>
        <p:spPr bwMode="auto">
          <a:xfrm>
            <a:off x="7924800" y="2590800"/>
            <a:ext cx="609600" cy="60960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H</a:t>
            </a:r>
            <a:endParaRPr lang="th-TH" altLang="en-US" sz="2400"/>
          </a:p>
        </p:txBody>
      </p:sp>
      <p:sp>
        <p:nvSpPr>
          <p:cNvPr id="20489" name="Oval 43"/>
          <p:cNvSpPr>
            <a:spLocks noChangeArrowheads="1"/>
          </p:cNvSpPr>
          <p:nvPr/>
        </p:nvSpPr>
        <p:spPr bwMode="auto">
          <a:xfrm>
            <a:off x="7924800" y="4419600"/>
            <a:ext cx="609600" cy="60960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  <a:endParaRPr lang="th-TH" altLang="en-US" sz="2400"/>
          </a:p>
        </p:txBody>
      </p:sp>
      <p:sp>
        <p:nvSpPr>
          <p:cNvPr id="20490" name="Oval 44"/>
          <p:cNvSpPr>
            <a:spLocks noChangeArrowheads="1"/>
          </p:cNvSpPr>
          <p:nvPr/>
        </p:nvSpPr>
        <p:spPr bwMode="auto">
          <a:xfrm>
            <a:off x="8153400" y="1524000"/>
            <a:ext cx="609600" cy="60960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  <a:endParaRPr lang="th-TH" altLang="en-US" sz="2400"/>
          </a:p>
        </p:txBody>
      </p:sp>
      <p:sp>
        <p:nvSpPr>
          <p:cNvPr id="20491" name="Oval 45"/>
          <p:cNvSpPr>
            <a:spLocks noChangeArrowheads="1"/>
          </p:cNvSpPr>
          <p:nvPr/>
        </p:nvSpPr>
        <p:spPr bwMode="auto">
          <a:xfrm>
            <a:off x="9144000" y="2362200"/>
            <a:ext cx="609600" cy="60960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G</a:t>
            </a:r>
            <a:endParaRPr lang="th-TH" altLang="en-US" sz="2400"/>
          </a:p>
        </p:txBody>
      </p:sp>
      <p:sp>
        <p:nvSpPr>
          <p:cNvPr id="20492" name="Oval 46"/>
          <p:cNvSpPr>
            <a:spLocks noChangeArrowheads="1"/>
          </p:cNvSpPr>
          <p:nvPr/>
        </p:nvSpPr>
        <p:spPr bwMode="auto">
          <a:xfrm>
            <a:off x="6096000" y="4876800"/>
            <a:ext cx="609600" cy="60960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F</a:t>
            </a:r>
            <a:endParaRPr lang="th-TH" altLang="en-US" sz="2400"/>
          </a:p>
        </p:txBody>
      </p:sp>
      <p:sp>
        <p:nvSpPr>
          <p:cNvPr id="20493" name="Oval 47"/>
          <p:cNvSpPr>
            <a:spLocks noChangeArrowheads="1"/>
          </p:cNvSpPr>
          <p:nvPr/>
        </p:nvSpPr>
        <p:spPr bwMode="auto">
          <a:xfrm>
            <a:off x="9677400" y="4876800"/>
            <a:ext cx="609600" cy="60960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  <a:endParaRPr lang="th-TH" altLang="en-US" sz="2400"/>
          </a:p>
        </p:txBody>
      </p:sp>
      <p:sp>
        <p:nvSpPr>
          <p:cNvPr id="20494" name="Line 48"/>
          <p:cNvSpPr>
            <a:spLocks noChangeShapeType="1"/>
          </p:cNvSpPr>
          <p:nvPr/>
        </p:nvSpPr>
        <p:spPr bwMode="auto">
          <a:xfrm>
            <a:off x="6400800" y="3048000"/>
            <a:ext cx="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5" name="Line 49"/>
          <p:cNvSpPr>
            <a:spLocks noChangeShapeType="1"/>
          </p:cNvSpPr>
          <p:nvPr/>
        </p:nvSpPr>
        <p:spPr bwMode="auto">
          <a:xfrm>
            <a:off x="6629400" y="2895600"/>
            <a:ext cx="5334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6" name="Line 50"/>
          <p:cNvSpPr>
            <a:spLocks noChangeShapeType="1"/>
          </p:cNvSpPr>
          <p:nvPr/>
        </p:nvSpPr>
        <p:spPr bwMode="auto">
          <a:xfrm>
            <a:off x="6705600" y="5257800"/>
            <a:ext cx="297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7" name="Line 51"/>
          <p:cNvSpPr>
            <a:spLocks noChangeShapeType="1"/>
          </p:cNvSpPr>
          <p:nvPr/>
        </p:nvSpPr>
        <p:spPr bwMode="auto">
          <a:xfrm flipV="1">
            <a:off x="6629400" y="4648200"/>
            <a:ext cx="1295400" cy="3810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8" name="Line 52"/>
          <p:cNvSpPr>
            <a:spLocks noChangeShapeType="1"/>
          </p:cNvSpPr>
          <p:nvPr/>
        </p:nvSpPr>
        <p:spPr bwMode="auto">
          <a:xfrm>
            <a:off x="8534400" y="4648200"/>
            <a:ext cx="1143000" cy="3810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9" name="Line 53"/>
          <p:cNvSpPr>
            <a:spLocks noChangeShapeType="1"/>
          </p:cNvSpPr>
          <p:nvPr/>
        </p:nvSpPr>
        <p:spPr bwMode="auto">
          <a:xfrm>
            <a:off x="8382000" y="3124200"/>
            <a:ext cx="1447800" cy="17526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0" name="Line 54"/>
          <p:cNvSpPr>
            <a:spLocks noChangeShapeType="1"/>
          </p:cNvSpPr>
          <p:nvPr/>
        </p:nvSpPr>
        <p:spPr bwMode="auto">
          <a:xfrm flipH="1">
            <a:off x="7620000" y="3124200"/>
            <a:ext cx="381000" cy="5334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1" name="Line 55"/>
          <p:cNvSpPr>
            <a:spLocks noChangeShapeType="1"/>
          </p:cNvSpPr>
          <p:nvPr/>
        </p:nvSpPr>
        <p:spPr bwMode="auto">
          <a:xfrm>
            <a:off x="9525000" y="2971800"/>
            <a:ext cx="533400" cy="1905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2" name="Line 56"/>
          <p:cNvSpPr>
            <a:spLocks noChangeShapeType="1"/>
          </p:cNvSpPr>
          <p:nvPr/>
        </p:nvSpPr>
        <p:spPr bwMode="auto">
          <a:xfrm>
            <a:off x="6705600" y="2743200"/>
            <a:ext cx="1219200" cy="762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3" name="Line 57"/>
          <p:cNvSpPr>
            <a:spLocks noChangeShapeType="1"/>
          </p:cNvSpPr>
          <p:nvPr/>
        </p:nvSpPr>
        <p:spPr bwMode="auto">
          <a:xfrm flipV="1">
            <a:off x="6629400" y="1828800"/>
            <a:ext cx="1524000" cy="685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4" name="Line 58"/>
          <p:cNvSpPr>
            <a:spLocks noChangeShapeType="1"/>
          </p:cNvSpPr>
          <p:nvPr/>
        </p:nvSpPr>
        <p:spPr bwMode="auto">
          <a:xfrm flipV="1">
            <a:off x="8458200" y="2590800"/>
            <a:ext cx="685800" cy="1524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5" name="Line 59"/>
          <p:cNvSpPr>
            <a:spLocks noChangeShapeType="1"/>
          </p:cNvSpPr>
          <p:nvPr/>
        </p:nvSpPr>
        <p:spPr bwMode="auto">
          <a:xfrm flipV="1">
            <a:off x="6629400" y="2438400"/>
            <a:ext cx="259080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ngsana New" panose="02020603050405020304" pitchFamily="18" charset="-34"/>
              </a:rPr>
              <a:t>Minimum Spanning Tree</a:t>
            </a:r>
            <a:br>
              <a:rPr lang="en-US" altLang="en-US" smtClean="0">
                <a:cs typeface="Angsana New" panose="02020603050405020304" pitchFamily="18" charset="-34"/>
              </a:rPr>
            </a:br>
            <a:r>
              <a:rPr lang="th-TH" altLang="en-US" smtClean="0">
                <a:cs typeface="Angsana New" panose="02020603050405020304" pitchFamily="18" charset="-34"/>
              </a:rPr>
              <a:t>แบบคิดค่าใช้จ่าย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696200" cy="4114800"/>
          </a:xfrm>
        </p:spPr>
        <p:txBody>
          <a:bodyPr/>
          <a:lstStyle/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เทคนิคสำหรับ </a:t>
            </a:r>
            <a:r>
              <a:rPr lang="en-US" altLang="en-US" smtClean="0">
                <a:cs typeface="Angsana New" panose="02020603050405020304" pitchFamily="18" charset="-34"/>
              </a:rPr>
              <a:t>MST </a:t>
            </a:r>
            <a:r>
              <a:rPr lang="th-TH" altLang="en-US" smtClean="0">
                <a:cs typeface="Angsana New" panose="02020603050405020304" pitchFamily="18" charset="-34"/>
              </a:rPr>
              <a:t>แบบคิดค่าใช้จ่ายที่น่าสนใจคือ</a:t>
            </a:r>
          </a:p>
          <a:p>
            <a:pPr lvl="1" eaLnBrk="1" hangingPunct="1"/>
            <a:r>
              <a:rPr lang="en-US" altLang="en-US" smtClean="0">
                <a:cs typeface="Angsana New" panose="02020603050405020304" pitchFamily="18" charset="-34"/>
              </a:rPr>
              <a:t>Kruskal’s Algorithm</a:t>
            </a:r>
          </a:p>
          <a:p>
            <a:pPr lvl="2" eaLnBrk="1" hangingPunct="1"/>
            <a:r>
              <a:rPr lang="th-TH" altLang="en-US" sz="2800">
                <a:cs typeface="Angsana New" panose="02020603050405020304" pitchFamily="18" charset="-34"/>
              </a:rPr>
              <a:t>ใช้ </a:t>
            </a:r>
            <a:r>
              <a:rPr lang="en-US" altLang="en-US" sz="2800">
                <a:cs typeface="Angsana New" panose="02020603050405020304" pitchFamily="18" charset="-34"/>
              </a:rPr>
              <a:t>edge </a:t>
            </a:r>
            <a:r>
              <a:rPr lang="th-TH" altLang="en-US" sz="2800">
                <a:cs typeface="Angsana New" panose="02020603050405020304" pitchFamily="18" charset="-34"/>
              </a:rPr>
              <a:t>เป็นตัวหลักในการค้นหาระยะทางที่สั้นที่สุดประกอบกับการใช้ </a:t>
            </a:r>
            <a:r>
              <a:rPr lang="en-US" altLang="en-US" sz="2800">
                <a:cs typeface="Angsana New" panose="02020603050405020304" pitchFamily="18" charset="-34"/>
              </a:rPr>
              <a:t>priority queue </a:t>
            </a:r>
            <a:r>
              <a:rPr lang="th-TH" altLang="en-US" sz="2800">
                <a:cs typeface="Angsana New" panose="02020603050405020304" pitchFamily="18" charset="-34"/>
              </a:rPr>
              <a:t>ในการเก็บข้อมูล</a:t>
            </a:r>
            <a:endParaRPr lang="en-US" altLang="en-US" sz="2800">
              <a:cs typeface="Angsana New" panose="02020603050405020304" pitchFamily="18" charset="-34"/>
            </a:endParaRPr>
          </a:p>
          <a:p>
            <a:pPr lvl="1" eaLnBrk="1" hangingPunct="1"/>
            <a:r>
              <a:rPr lang="en-US" altLang="en-US" smtClean="0">
                <a:cs typeface="Angsana New" panose="02020603050405020304" pitchFamily="18" charset="-34"/>
              </a:rPr>
              <a:t>Prim’s Algorithm</a:t>
            </a:r>
          </a:p>
          <a:p>
            <a:pPr lvl="2" eaLnBrk="1" hangingPunct="1"/>
            <a:r>
              <a:rPr lang="th-TH" altLang="en-US" sz="2800">
                <a:cs typeface="Angsana New" panose="02020603050405020304" pitchFamily="18" charset="-34"/>
              </a:rPr>
              <a:t>ใช้ </a:t>
            </a:r>
            <a:r>
              <a:rPr lang="en-US" altLang="en-US" sz="2800">
                <a:cs typeface="Angsana New" panose="02020603050405020304" pitchFamily="18" charset="-34"/>
              </a:rPr>
              <a:t>vertex </a:t>
            </a:r>
            <a:r>
              <a:rPr lang="th-TH" altLang="en-US" sz="2800">
                <a:cs typeface="Angsana New" panose="02020603050405020304" pitchFamily="18" charset="-34"/>
              </a:rPr>
              <a:t>เป็นตัวกำหนดการค้นหาระยะทางที่สั้นที่สุด</a:t>
            </a:r>
            <a:r>
              <a:rPr lang="th-TH" altLang="en-US" smtClean="0">
                <a:cs typeface="Angsana New" panose="02020603050405020304" pitchFamily="18" charset="-34"/>
              </a:rPr>
              <a:t> </a:t>
            </a:r>
            <a:r>
              <a:rPr lang="th-TH" altLang="en-US" sz="2800">
                <a:cs typeface="Angsana New" panose="02020603050405020304" pitchFamily="18" charset="-34"/>
              </a:rPr>
              <a:t>และใช้ </a:t>
            </a:r>
            <a:r>
              <a:rPr lang="en-US" altLang="en-US" sz="2800">
                <a:cs typeface="Angsana New" panose="02020603050405020304" pitchFamily="18" charset="-34"/>
              </a:rPr>
              <a:t>adjacency matrix </a:t>
            </a:r>
            <a:r>
              <a:rPr lang="th-TH" altLang="en-US" sz="2800">
                <a:cs typeface="Angsana New" panose="02020603050405020304" pitchFamily="18" charset="-34"/>
              </a:rPr>
              <a:t>เป็นโครงสร้างหลักในการเก็บข้อมูลการเชื่อมต่อของ </a:t>
            </a:r>
            <a:r>
              <a:rPr lang="en-US" altLang="en-US" sz="2800">
                <a:cs typeface="Angsana New" panose="02020603050405020304" pitchFamily="18" charset="-34"/>
              </a:rPr>
              <a:t>vertex </a:t>
            </a:r>
            <a:r>
              <a:rPr lang="th-TH" altLang="en-US" sz="2800">
                <a:cs typeface="Angsana New" panose="02020603050405020304" pitchFamily="18" charset="-34"/>
              </a:rPr>
              <a:t>ต่างๆ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70D1B-1006-4EE3-81ED-3FE82648D8AF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10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Kruskal’s Algorithm</a:t>
            </a:r>
            <a:endParaRPr lang="th-TH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696200" cy="4114800"/>
          </a:xfrm>
        </p:spPr>
        <p:txBody>
          <a:bodyPr/>
          <a:lstStyle/>
          <a:p>
            <a:pPr eaLnBrk="1" hangingPunct="1"/>
            <a:r>
              <a:rPr lang="th-TH" altLang="en-US" smtClean="0">
                <a:cs typeface="Angsana New" panose="02020603050405020304" pitchFamily="18" charset="-34"/>
              </a:rPr>
              <a:t>ใช้สำหรับหาค่า </a:t>
            </a:r>
            <a:r>
              <a:rPr lang="en-US" altLang="en-US" smtClean="0">
                <a:cs typeface="Angsana New" panose="02020603050405020304" pitchFamily="18" charset="-34"/>
              </a:rPr>
              <a:t>minimum spanning tree </a:t>
            </a:r>
            <a:r>
              <a:rPr lang="th-TH" altLang="en-US" smtClean="0">
                <a:cs typeface="Angsana New" panose="02020603050405020304" pitchFamily="18" charset="-34"/>
              </a:rPr>
              <a:t>ของกราฟที่ไม่มีค่าใช้จ่ายที่เป็นลบ</a:t>
            </a:r>
          </a:p>
          <a:p>
            <a:pPr eaLnBrk="1" hangingPunct="1"/>
            <a:endParaRPr lang="th-TH" altLang="en-US" smtClean="0">
              <a:cs typeface="Angsana New" panose="02020603050405020304" pitchFamily="18" charset="-34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0FFCDC-C93A-499D-B5C1-DE240487C743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grpSp>
        <p:nvGrpSpPr>
          <p:cNvPr id="22533" name="Group 37"/>
          <p:cNvGrpSpPr>
            <a:grpSpLocks/>
          </p:cNvGrpSpPr>
          <p:nvPr/>
        </p:nvGrpSpPr>
        <p:grpSpPr bwMode="auto">
          <a:xfrm>
            <a:off x="3962400" y="2362200"/>
            <a:ext cx="4572000" cy="4191000"/>
            <a:chOff x="1536" y="1488"/>
            <a:chExt cx="2880" cy="2640"/>
          </a:xfrm>
        </p:grpSpPr>
        <p:sp>
          <p:nvSpPr>
            <p:cNvPr id="22534" name="Oval 4"/>
            <p:cNvSpPr>
              <a:spLocks noChangeArrowheads="1"/>
            </p:cNvSpPr>
            <p:nvPr/>
          </p:nvSpPr>
          <p:spPr bwMode="auto">
            <a:xfrm>
              <a:off x="1680" y="2064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endParaRPr lang="th-TH" altLang="en-US" sz="2400"/>
            </a:p>
          </p:txBody>
        </p:sp>
        <p:sp>
          <p:nvSpPr>
            <p:cNvPr id="22535" name="Oval 5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B</a:t>
              </a:r>
              <a:endParaRPr lang="th-TH" altLang="en-US" sz="2400"/>
            </a:p>
          </p:txBody>
        </p:sp>
        <p:sp>
          <p:nvSpPr>
            <p:cNvPr id="22536" name="Oval 6"/>
            <p:cNvSpPr>
              <a:spLocks noChangeArrowheads="1"/>
            </p:cNvSpPr>
            <p:nvPr/>
          </p:nvSpPr>
          <p:spPr bwMode="auto">
            <a:xfrm>
              <a:off x="2832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H</a:t>
              </a:r>
              <a:endParaRPr lang="th-TH" altLang="en-US" sz="2400"/>
            </a:p>
          </p:txBody>
        </p:sp>
        <p:sp>
          <p:nvSpPr>
            <p:cNvPr id="22537" name="Oval 7"/>
            <p:cNvSpPr>
              <a:spLocks noChangeArrowheads="1"/>
            </p:cNvSpPr>
            <p:nvPr/>
          </p:nvSpPr>
          <p:spPr bwMode="auto">
            <a:xfrm>
              <a:off x="2832" y="3312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D</a:t>
              </a:r>
              <a:endParaRPr lang="th-TH" altLang="en-US" sz="2400"/>
            </a:p>
          </p:txBody>
        </p:sp>
        <p:sp>
          <p:nvSpPr>
            <p:cNvPr id="22538" name="Oval 8"/>
            <p:cNvSpPr>
              <a:spLocks noChangeArrowheads="1"/>
            </p:cNvSpPr>
            <p:nvPr/>
          </p:nvSpPr>
          <p:spPr bwMode="auto">
            <a:xfrm>
              <a:off x="2976" y="1488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</a:t>
              </a:r>
              <a:endParaRPr lang="th-TH" altLang="en-US" sz="2400"/>
            </a:p>
          </p:txBody>
        </p:sp>
        <p:sp>
          <p:nvSpPr>
            <p:cNvPr id="22539" name="Oval 9"/>
            <p:cNvSpPr>
              <a:spLocks noChangeArrowheads="1"/>
            </p:cNvSpPr>
            <p:nvPr/>
          </p:nvSpPr>
          <p:spPr bwMode="auto">
            <a:xfrm>
              <a:off x="3600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G</a:t>
              </a:r>
              <a:endParaRPr lang="th-TH" altLang="en-US" sz="2400"/>
            </a:p>
          </p:txBody>
        </p:sp>
        <p:sp>
          <p:nvSpPr>
            <p:cNvPr id="22540" name="Oval 10"/>
            <p:cNvSpPr>
              <a:spLocks noChangeArrowheads="1"/>
            </p:cNvSpPr>
            <p:nvPr/>
          </p:nvSpPr>
          <p:spPr bwMode="auto">
            <a:xfrm>
              <a:off x="1680" y="360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F</a:t>
              </a:r>
              <a:endParaRPr lang="th-TH" altLang="en-US" sz="2400"/>
            </a:p>
          </p:txBody>
        </p:sp>
        <p:sp>
          <p:nvSpPr>
            <p:cNvPr id="22541" name="Oval 11"/>
            <p:cNvSpPr>
              <a:spLocks noChangeArrowheads="1"/>
            </p:cNvSpPr>
            <p:nvPr/>
          </p:nvSpPr>
          <p:spPr bwMode="auto">
            <a:xfrm>
              <a:off x="3936" y="3600"/>
              <a:ext cx="384" cy="38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th-TH" altLang="en-US" sz="2400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1872" y="2448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2016" y="235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2064" y="3840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 flipV="1">
              <a:off x="2016" y="3456"/>
              <a:ext cx="81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3216" y="3456"/>
              <a:ext cx="72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>
              <a:off x="3120" y="2496"/>
              <a:ext cx="912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8" name="Line 19"/>
            <p:cNvSpPr>
              <a:spLocks noChangeShapeType="1"/>
            </p:cNvSpPr>
            <p:nvPr/>
          </p:nvSpPr>
          <p:spPr bwMode="auto">
            <a:xfrm flipH="1">
              <a:off x="2640" y="2496"/>
              <a:ext cx="24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>
              <a:off x="3840" y="2400"/>
              <a:ext cx="336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>
              <a:off x="2064" y="2256"/>
              <a:ext cx="76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1" name="Line 22"/>
            <p:cNvSpPr>
              <a:spLocks noChangeShapeType="1"/>
            </p:cNvSpPr>
            <p:nvPr/>
          </p:nvSpPr>
          <p:spPr bwMode="auto">
            <a:xfrm flipV="1">
              <a:off x="1968" y="1680"/>
              <a:ext cx="100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2" name="Line 23"/>
            <p:cNvSpPr>
              <a:spLocks noChangeShapeType="1"/>
            </p:cNvSpPr>
            <p:nvPr/>
          </p:nvSpPr>
          <p:spPr bwMode="auto">
            <a:xfrm flipV="1">
              <a:off x="3168" y="2160"/>
              <a:ext cx="43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2352" y="15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29</a:t>
              </a:r>
              <a:endParaRPr lang="th-TH" altLang="en-US" sz="2400"/>
            </a:p>
          </p:txBody>
        </p:sp>
        <p:sp>
          <p:nvSpPr>
            <p:cNvPr id="22554" name="Text Box 25"/>
            <p:cNvSpPr txBox="1">
              <a:spLocks noChangeArrowheads="1"/>
            </p:cNvSpPr>
            <p:nvPr/>
          </p:nvSpPr>
          <p:spPr bwMode="auto">
            <a:xfrm>
              <a:off x="2352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31</a:t>
              </a:r>
              <a:endParaRPr lang="th-TH" altLang="en-US" sz="2400"/>
            </a:p>
          </p:txBody>
        </p:sp>
        <p:sp>
          <p:nvSpPr>
            <p:cNvPr id="22555" name="Text Box 26"/>
            <p:cNvSpPr txBox="1">
              <a:spLocks noChangeArrowheads="1"/>
            </p:cNvSpPr>
            <p:nvPr/>
          </p:nvSpPr>
          <p:spPr bwMode="auto">
            <a:xfrm>
              <a:off x="3264" y="22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25</a:t>
              </a:r>
              <a:endParaRPr lang="th-TH" altLang="en-US" sz="2400"/>
            </a:p>
          </p:txBody>
        </p:sp>
        <p:sp>
          <p:nvSpPr>
            <p:cNvPr id="22556" name="Text Box 27"/>
            <p:cNvSpPr txBox="1">
              <a:spLocks noChangeArrowheads="1"/>
            </p:cNvSpPr>
            <p:nvPr/>
          </p:nvSpPr>
          <p:spPr bwMode="auto">
            <a:xfrm>
              <a:off x="1920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32</a:t>
              </a:r>
              <a:endParaRPr lang="th-TH" altLang="en-US" sz="2400"/>
            </a:p>
          </p:txBody>
        </p:sp>
        <p:sp>
          <p:nvSpPr>
            <p:cNvPr id="22557" name="Text Box 28"/>
            <p:cNvSpPr txBox="1">
              <a:spLocks noChangeArrowheads="1"/>
            </p:cNvSpPr>
            <p:nvPr/>
          </p:nvSpPr>
          <p:spPr bwMode="auto">
            <a:xfrm>
              <a:off x="2736" y="25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21</a:t>
              </a:r>
              <a:endParaRPr lang="th-TH" altLang="en-US" sz="2400"/>
            </a:p>
          </p:txBody>
        </p:sp>
        <p:sp>
          <p:nvSpPr>
            <p:cNvPr id="22558" name="Text Box 29"/>
            <p:cNvSpPr txBox="1">
              <a:spLocks noChangeArrowheads="1"/>
            </p:cNvSpPr>
            <p:nvPr/>
          </p:nvSpPr>
          <p:spPr bwMode="auto">
            <a:xfrm>
              <a:off x="3456" y="268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46</a:t>
              </a:r>
              <a:endParaRPr lang="th-TH" altLang="en-US" sz="2400"/>
            </a:p>
          </p:txBody>
        </p:sp>
        <p:sp>
          <p:nvSpPr>
            <p:cNvPr id="22559" name="Text Box 30"/>
            <p:cNvSpPr txBox="1">
              <a:spLocks noChangeArrowheads="1"/>
            </p:cNvSpPr>
            <p:nvPr/>
          </p:nvSpPr>
          <p:spPr bwMode="auto">
            <a:xfrm>
              <a:off x="4032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51</a:t>
              </a:r>
              <a:endParaRPr lang="th-TH" altLang="en-US" sz="2400"/>
            </a:p>
          </p:txBody>
        </p:sp>
        <p:sp>
          <p:nvSpPr>
            <p:cNvPr id="22560" name="Text Box 31"/>
            <p:cNvSpPr txBox="1">
              <a:spLocks noChangeArrowheads="1"/>
            </p:cNvSpPr>
            <p:nvPr/>
          </p:nvSpPr>
          <p:spPr bwMode="auto">
            <a:xfrm>
              <a:off x="3312" y="32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34</a:t>
              </a:r>
              <a:endParaRPr lang="th-TH" altLang="en-US" sz="2400"/>
            </a:p>
          </p:txBody>
        </p:sp>
        <p:sp>
          <p:nvSpPr>
            <p:cNvPr id="22561" name="Text Box 32"/>
            <p:cNvSpPr txBox="1">
              <a:spLocks noChangeArrowheads="1"/>
            </p:cNvSpPr>
            <p:nvPr/>
          </p:nvSpPr>
          <p:spPr bwMode="auto">
            <a:xfrm>
              <a:off x="2304" y="32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18</a:t>
              </a:r>
              <a:endParaRPr lang="th-TH" altLang="en-US" sz="2400"/>
            </a:p>
          </p:txBody>
        </p:sp>
        <p:sp>
          <p:nvSpPr>
            <p:cNvPr id="22562" name="Text Box 33"/>
            <p:cNvSpPr txBox="1">
              <a:spLocks noChangeArrowheads="1"/>
            </p:cNvSpPr>
            <p:nvPr/>
          </p:nvSpPr>
          <p:spPr bwMode="auto">
            <a:xfrm>
              <a:off x="2400" y="38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40</a:t>
              </a:r>
              <a:endParaRPr lang="th-TH" altLang="en-US" sz="2400"/>
            </a:p>
          </p:txBody>
        </p:sp>
        <p:sp>
          <p:nvSpPr>
            <p:cNvPr id="22563" name="Text Box 34"/>
            <p:cNvSpPr txBox="1">
              <a:spLocks noChangeArrowheads="1"/>
            </p:cNvSpPr>
            <p:nvPr/>
          </p:nvSpPr>
          <p:spPr bwMode="auto">
            <a:xfrm>
              <a:off x="1536" y="28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60</a:t>
              </a:r>
              <a:endParaRPr lang="th-TH" altLang="en-US" sz="2400"/>
            </a:p>
          </p:txBody>
        </p:sp>
        <p:sp>
          <p:nvSpPr>
            <p:cNvPr id="22564" name="Line 35"/>
            <p:cNvSpPr>
              <a:spLocks noChangeShapeType="1"/>
            </p:cNvSpPr>
            <p:nvPr/>
          </p:nvSpPr>
          <p:spPr bwMode="auto">
            <a:xfrm flipV="1">
              <a:off x="2016" y="2064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5" name="Text Box 36"/>
            <p:cNvSpPr txBox="1">
              <a:spLocks noChangeArrowheads="1"/>
            </p:cNvSpPr>
            <p:nvPr/>
          </p:nvSpPr>
          <p:spPr bwMode="auto">
            <a:xfrm>
              <a:off x="2688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51</a:t>
              </a:r>
              <a:endParaRPr lang="th-TH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36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68707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Kruskal’s Algorithm</a:t>
            </a:r>
            <a:endParaRPr lang="th-TH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930276"/>
            <a:ext cx="7696200" cy="5013325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th-TH" altLang="en-US" smtClean="0">
                <a:cs typeface="Angsana New" panose="02020603050405020304" pitchFamily="18" charset="-34"/>
              </a:rPr>
              <a:t>นำ </a:t>
            </a:r>
            <a:r>
              <a:rPr lang="en-US" altLang="en-US" smtClean="0">
                <a:cs typeface="Angsana New" panose="02020603050405020304" pitchFamily="18" charset="-34"/>
              </a:rPr>
              <a:t>edge </a:t>
            </a:r>
            <a:r>
              <a:rPr lang="th-TH" altLang="en-US" smtClean="0">
                <a:cs typeface="Angsana New" panose="02020603050405020304" pitchFamily="18" charset="-34"/>
              </a:rPr>
              <a:t>ทั้งหมดที่อยู่ในกราฟเข้าสู่ </a:t>
            </a:r>
            <a:r>
              <a:rPr lang="en-US" altLang="en-US" smtClean="0">
                <a:cs typeface="Angsana New" panose="02020603050405020304" pitchFamily="18" charset="-34"/>
              </a:rPr>
              <a:t>priority queue </a:t>
            </a:r>
            <a:r>
              <a:rPr lang="th-TH" altLang="en-US" smtClean="0">
                <a:cs typeface="Angsana New" panose="02020603050405020304" pitchFamily="18" charset="-34"/>
              </a:rPr>
              <a:t>โดยใช้ </a:t>
            </a:r>
            <a:r>
              <a:rPr lang="en-US" altLang="en-US" smtClean="0">
                <a:cs typeface="Angsana New" panose="02020603050405020304" pitchFamily="18" charset="-34"/>
              </a:rPr>
              <a:t>weight </a:t>
            </a:r>
            <a:r>
              <a:rPr lang="th-TH" altLang="en-US" smtClean="0">
                <a:cs typeface="Angsana New" panose="02020603050405020304" pitchFamily="18" charset="-34"/>
              </a:rPr>
              <a:t>เป็น </a:t>
            </a:r>
            <a:r>
              <a:rPr lang="en-US" altLang="en-US" smtClean="0">
                <a:cs typeface="Angsana New" panose="02020603050405020304" pitchFamily="18" charset="-34"/>
              </a:rPr>
              <a:t>key </a:t>
            </a:r>
            <a:r>
              <a:rPr lang="th-TH" altLang="en-US" smtClean="0">
                <a:cs typeface="Angsana New" panose="02020603050405020304" pitchFamily="18" charset="-34"/>
              </a:rPr>
              <a:t>สำหรับการนำเข้า (น้อยไปหามาก)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CAC011-CFF3-4EDB-974A-529041C01C18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grpSp>
        <p:nvGrpSpPr>
          <p:cNvPr id="23557" name="Group 57"/>
          <p:cNvGrpSpPr>
            <a:grpSpLocks/>
          </p:cNvGrpSpPr>
          <p:nvPr/>
        </p:nvGrpSpPr>
        <p:grpSpPr bwMode="auto">
          <a:xfrm>
            <a:off x="4953000" y="2057400"/>
            <a:ext cx="3830638" cy="4618038"/>
            <a:chOff x="1680" y="1536"/>
            <a:chExt cx="2448" cy="2688"/>
          </a:xfrm>
        </p:grpSpPr>
        <p:sp>
          <p:nvSpPr>
            <p:cNvPr id="23558" name="Rectangle 4"/>
            <p:cNvSpPr>
              <a:spLocks noChangeArrowheads="1"/>
            </p:cNvSpPr>
            <p:nvPr/>
          </p:nvSpPr>
          <p:spPr bwMode="auto">
            <a:xfrm>
              <a:off x="1680" y="1728"/>
              <a:ext cx="816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From</a:t>
              </a:r>
              <a:endParaRPr lang="th-TH" altLang="en-US" sz="2400" b="1"/>
            </a:p>
          </p:txBody>
        </p:sp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2496" y="1728"/>
              <a:ext cx="816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To</a:t>
              </a:r>
              <a:endParaRPr lang="th-TH" altLang="en-US" sz="2400" b="1"/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3312" y="1536"/>
              <a:ext cx="816" cy="38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Cost</a:t>
              </a:r>
              <a:endParaRPr lang="th-TH" altLang="en-US" sz="2400" b="1"/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1680" y="1536"/>
              <a:ext cx="163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Edge</a:t>
              </a:r>
              <a:endParaRPr lang="th-TH" altLang="en-US" sz="2400" b="1"/>
            </a:p>
          </p:txBody>
        </p:sp>
        <p:grpSp>
          <p:nvGrpSpPr>
            <p:cNvPr id="23562" name="Group 9"/>
            <p:cNvGrpSpPr>
              <a:grpSpLocks/>
            </p:cNvGrpSpPr>
            <p:nvPr/>
          </p:nvGrpSpPr>
          <p:grpSpPr bwMode="auto">
            <a:xfrm>
              <a:off x="1680" y="1920"/>
              <a:ext cx="2448" cy="192"/>
              <a:chOff x="1392" y="1872"/>
              <a:chExt cx="2448" cy="192"/>
            </a:xfrm>
          </p:grpSpPr>
          <p:sp>
            <p:nvSpPr>
              <p:cNvPr id="23607" name="Rectangle 10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5(F)</a:t>
                </a:r>
                <a:endParaRPr lang="th-TH" altLang="en-US" sz="2400" b="1"/>
              </a:p>
            </p:txBody>
          </p:sp>
          <p:sp>
            <p:nvSpPr>
              <p:cNvPr id="23608" name="Rectangle 11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3(D)</a:t>
                </a:r>
                <a:endParaRPr lang="th-TH" altLang="en-US" sz="2400" b="1"/>
              </a:p>
            </p:txBody>
          </p:sp>
          <p:sp>
            <p:nvSpPr>
              <p:cNvPr id="23609" name="Rectangle 12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18</a:t>
                </a:r>
                <a:endParaRPr lang="th-TH" altLang="en-US" sz="2400" b="1"/>
              </a:p>
            </p:txBody>
          </p:sp>
        </p:grpSp>
        <p:grpSp>
          <p:nvGrpSpPr>
            <p:cNvPr id="23563" name="Group 13"/>
            <p:cNvGrpSpPr>
              <a:grpSpLocks/>
            </p:cNvGrpSpPr>
            <p:nvPr/>
          </p:nvGrpSpPr>
          <p:grpSpPr bwMode="auto">
            <a:xfrm>
              <a:off x="1680" y="2112"/>
              <a:ext cx="2448" cy="192"/>
              <a:chOff x="1392" y="1872"/>
              <a:chExt cx="2448" cy="192"/>
            </a:xfrm>
          </p:grpSpPr>
          <p:sp>
            <p:nvSpPr>
              <p:cNvPr id="23604" name="Rectangle 14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7(H)</a:t>
                </a:r>
                <a:endParaRPr lang="th-TH" altLang="en-US" sz="2400" b="1"/>
              </a:p>
            </p:txBody>
          </p:sp>
          <p:sp>
            <p:nvSpPr>
              <p:cNvPr id="23605" name="Rectangle 15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1(B)</a:t>
                </a:r>
                <a:endParaRPr lang="th-TH" altLang="en-US" sz="2400" b="1"/>
              </a:p>
            </p:txBody>
          </p:sp>
          <p:sp>
            <p:nvSpPr>
              <p:cNvPr id="23606" name="Rectangle 16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21</a:t>
                </a:r>
                <a:endParaRPr lang="th-TH" altLang="en-US" sz="2400" b="1"/>
              </a:p>
            </p:txBody>
          </p:sp>
        </p:grpSp>
        <p:grpSp>
          <p:nvGrpSpPr>
            <p:cNvPr id="23564" name="Group 17"/>
            <p:cNvGrpSpPr>
              <a:grpSpLocks/>
            </p:cNvGrpSpPr>
            <p:nvPr/>
          </p:nvGrpSpPr>
          <p:grpSpPr bwMode="auto">
            <a:xfrm>
              <a:off x="1680" y="2304"/>
              <a:ext cx="2448" cy="192"/>
              <a:chOff x="1392" y="1872"/>
              <a:chExt cx="2448" cy="192"/>
            </a:xfrm>
          </p:grpSpPr>
          <p:sp>
            <p:nvSpPr>
              <p:cNvPr id="23601" name="Rectangle 18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7(H)</a:t>
                </a:r>
                <a:endParaRPr lang="th-TH" altLang="en-US" sz="2400" b="1"/>
              </a:p>
            </p:txBody>
          </p:sp>
          <p:sp>
            <p:nvSpPr>
              <p:cNvPr id="23602" name="Rectangle 19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6(G)</a:t>
                </a:r>
                <a:endParaRPr lang="th-TH" altLang="en-US" sz="2400" b="1"/>
              </a:p>
            </p:txBody>
          </p:sp>
          <p:sp>
            <p:nvSpPr>
              <p:cNvPr id="23603" name="Rectangle 20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25</a:t>
                </a:r>
                <a:endParaRPr lang="th-TH" altLang="en-US" sz="2400" b="1"/>
              </a:p>
            </p:txBody>
          </p:sp>
        </p:grpSp>
        <p:grpSp>
          <p:nvGrpSpPr>
            <p:cNvPr id="23565" name="Group 21"/>
            <p:cNvGrpSpPr>
              <a:grpSpLocks/>
            </p:cNvGrpSpPr>
            <p:nvPr/>
          </p:nvGrpSpPr>
          <p:grpSpPr bwMode="auto">
            <a:xfrm>
              <a:off x="1680" y="2496"/>
              <a:ext cx="2448" cy="192"/>
              <a:chOff x="1392" y="1872"/>
              <a:chExt cx="2448" cy="192"/>
            </a:xfrm>
          </p:grpSpPr>
          <p:sp>
            <p:nvSpPr>
              <p:cNvPr id="23598" name="Rectangle 22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0(A)</a:t>
                </a:r>
                <a:endParaRPr lang="th-TH" altLang="en-US" sz="2400" b="1"/>
              </a:p>
            </p:txBody>
          </p:sp>
          <p:sp>
            <p:nvSpPr>
              <p:cNvPr id="23599" name="Rectangle 23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2(C)</a:t>
                </a:r>
                <a:endParaRPr lang="th-TH" altLang="en-US" sz="2400" b="1"/>
              </a:p>
            </p:txBody>
          </p:sp>
          <p:sp>
            <p:nvSpPr>
              <p:cNvPr id="23600" name="Rectangle 24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29</a:t>
                </a:r>
                <a:endParaRPr lang="th-TH" altLang="en-US" sz="2400" b="1"/>
              </a:p>
            </p:txBody>
          </p:sp>
        </p:grpSp>
        <p:grpSp>
          <p:nvGrpSpPr>
            <p:cNvPr id="23566" name="Group 25"/>
            <p:cNvGrpSpPr>
              <a:grpSpLocks/>
            </p:cNvGrpSpPr>
            <p:nvPr/>
          </p:nvGrpSpPr>
          <p:grpSpPr bwMode="auto">
            <a:xfrm>
              <a:off x="1680" y="2688"/>
              <a:ext cx="2448" cy="192"/>
              <a:chOff x="1392" y="1872"/>
              <a:chExt cx="2448" cy="192"/>
            </a:xfrm>
          </p:grpSpPr>
          <p:sp>
            <p:nvSpPr>
              <p:cNvPr id="23595" name="Rectangle 26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0(A)</a:t>
                </a:r>
                <a:endParaRPr lang="th-TH" altLang="en-US" sz="2400" b="1"/>
              </a:p>
            </p:txBody>
          </p:sp>
          <p:sp>
            <p:nvSpPr>
              <p:cNvPr id="23596" name="Rectangle 27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7(H)</a:t>
                </a:r>
                <a:endParaRPr lang="th-TH" altLang="en-US" sz="2400" b="1"/>
              </a:p>
            </p:txBody>
          </p:sp>
          <p:sp>
            <p:nvSpPr>
              <p:cNvPr id="23597" name="Rectangle 28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31</a:t>
                </a:r>
                <a:endParaRPr lang="th-TH" altLang="en-US" sz="2400" b="1"/>
              </a:p>
            </p:txBody>
          </p:sp>
        </p:grpSp>
        <p:grpSp>
          <p:nvGrpSpPr>
            <p:cNvPr id="23567" name="Group 29"/>
            <p:cNvGrpSpPr>
              <a:grpSpLocks/>
            </p:cNvGrpSpPr>
            <p:nvPr/>
          </p:nvGrpSpPr>
          <p:grpSpPr bwMode="auto">
            <a:xfrm>
              <a:off x="1680" y="2880"/>
              <a:ext cx="2448" cy="192"/>
              <a:chOff x="1392" y="1872"/>
              <a:chExt cx="2448" cy="192"/>
            </a:xfrm>
          </p:grpSpPr>
          <p:sp>
            <p:nvSpPr>
              <p:cNvPr id="23592" name="Rectangle 30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0(A)</a:t>
                </a:r>
                <a:endParaRPr lang="th-TH" altLang="en-US" sz="2400" b="1"/>
              </a:p>
            </p:txBody>
          </p:sp>
          <p:sp>
            <p:nvSpPr>
              <p:cNvPr id="23593" name="Rectangle 31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1(B)</a:t>
                </a:r>
                <a:endParaRPr lang="th-TH" altLang="en-US" sz="2400" b="1"/>
              </a:p>
            </p:txBody>
          </p:sp>
          <p:sp>
            <p:nvSpPr>
              <p:cNvPr id="23594" name="Rectangle 32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32</a:t>
                </a:r>
                <a:endParaRPr lang="th-TH" altLang="en-US" sz="2400" b="1"/>
              </a:p>
            </p:txBody>
          </p:sp>
        </p:grpSp>
        <p:grpSp>
          <p:nvGrpSpPr>
            <p:cNvPr id="23568" name="Group 33"/>
            <p:cNvGrpSpPr>
              <a:grpSpLocks/>
            </p:cNvGrpSpPr>
            <p:nvPr/>
          </p:nvGrpSpPr>
          <p:grpSpPr bwMode="auto">
            <a:xfrm>
              <a:off x="1680" y="3072"/>
              <a:ext cx="2448" cy="192"/>
              <a:chOff x="1392" y="1872"/>
              <a:chExt cx="2448" cy="192"/>
            </a:xfrm>
          </p:grpSpPr>
          <p:sp>
            <p:nvSpPr>
              <p:cNvPr id="23589" name="Rectangle 34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4(E)</a:t>
                </a:r>
                <a:endParaRPr lang="th-TH" altLang="en-US" sz="2400" b="1"/>
              </a:p>
            </p:txBody>
          </p:sp>
          <p:sp>
            <p:nvSpPr>
              <p:cNvPr id="23590" name="Rectangle 35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>
                    <a:cs typeface="Angsana New" panose="02020603050405020304" pitchFamily="18" charset="-34"/>
                  </a:rPr>
                  <a:t>3(D)</a:t>
                </a:r>
                <a:endParaRPr lang="th-TH" altLang="en-US" sz="2400" b="1">
                  <a:cs typeface="Angsana New" panose="02020603050405020304" pitchFamily="18" charset="-34"/>
                </a:endParaRPr>
              </a:p>
            </p:txBody>
          </p:sp>
          <p:sp>
            <p:nvSpPr>
              <p:cNvPr id="23591" name="Rectangle 36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34</a:t>
                </a:r>
                <a:endParaRPr lang="th-TH" altLang="en-US" sz="2400" b="1"/>
              </a:p>
            </p:txBody>
          </p:sp>
        </p:grpSp>
        <p:grpSp>
          <p:nvGrpSpPr>
            <p:cNvPr id="23569" name="Group 37"/>
            <p:cNvGrpSpPr>
              <a:grpSpLocks/>
            </p:cNvGrpSpPr>
            <p:nvPr/>
          </p:nvGrpSpPr>
          <p:grpSpPr bwMode="auto">
            <a:xfrm>
              <a:off x="1680" y="3264"/>
              <a:ext cx="2448" cy="192"/>
              <a:chOff x="1392" y="1872"/>
              <a:chExt cx="2448" cy="192"/>
            </a:xfrm>
          </p:grpSpPr>
          <p:sp>
            <p:nvSpPr>
              <p:cNvPr id="23586" name="Rectangle 38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5(F)</a:t>
                </a:r>
                <a:endParaRPr lang="th-TH" altLang="en-US" sz="2400" b="1"/>
              </a:p>
            </p:txBody>
          </p:sp>
          <p:sp>
            <p:nvSpPr>
              <p:cNvPr id="23587" name="Rectangle 39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4(E)</a:t>
                </a:r>
                <a:endParaRPr lang="th-TH" altLang="en-US" sz="2400" b="1"/>
              </a:p>
            </p:txBody>
          </p:sp>
          <p:sp>
            <p:nvSpPr>
              <p:cNvPr id="23588" name="Rectangle 40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40</a:t>
                </a:r>
                <a:endParaRPr lang="th-TH" altLang="en-US" sz="2400" b="1"/>
              </a:p>
            </p:txBody>
          </p:sp>
        </p:grpSp>
        <p:grpSp>
          <p:nvGrpSpPr>
            <p:cNvPr id="23570" name="Group 41"/>
            <p:cNvGrpSpPr>
              <a:grpSpLocks/>
            </p:cNvGrpSpPr>
            <p:nvPr/>
          </p:nvGrpSpPr>
          <p:grpSpPr bwMode="auto">
            <a:xfrm>
              <a:off x="1680" y="3456"/>
              <a:ext cx="2448" cy="192"/>
              <a:chOff x="1392" y="1872"/>
              <a:chExt cx="2448" cy="192"/>
            </a:xfrm>
          </p:grpSpPr>
          <p:sp>
            <p:nvSpPr>
              <p:cNvPr id="23583" name="Rectangle 42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7(H)</a:t>
                </a:r>
                <a:endParaRPr lang="th-TH" altLang="en-US" sz="2400" b="1"/>
              </a:p>
            </p:txBody>
          </p:sp>
          <p:sp>
            <p:nvSpPr>
              <p:cNvPr id="23584" name="Rectangle 43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4(E)</a:t>
                </a:r>
                <a:endParaRPr lang="th-TH" altLang="en-US" sz="2400" b="1"/>
              </a:p>
            </p:txBody>
          </p:sp>
          <p:sp>
            <p:nvSpPr>
              <p:cNvPr id="23585" name="Rectangle 44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46</a:t>
                </a:r>
                <a:endParaRPr lang="th-TH" altLang="en-US" sz="2400" b="1"/>
              </a:p>
            </p:txBody>
          </p:sp>
        </p:grpSp>
        <p:grpSp>
          <p:nvGrpSpPr>
            <p:cNvPr id="23571" name="Group 45"/>
            <p:cNvGrpSpPr>
              <a:grpSpLocks/>
            </p:cNvGrpSpPr>
            <p:nvPr/>
          </p:nvGrpSpPr>
          <p:grpSpPr bwMode="auto">
            <a:xfrm>
              <a:off x="1680" y="3648"/>
              <a:ext cx="2448" cy="192"/>
              <a:chOff x="1392" y="1872"/>
              <a:chExt cx="2448" cy="192"/>
            </a:xfrm>
          </p:grpSpPr>
          <p:sp>
            <p:nvSpPr>
              <p:cNvPr id="23580" name="Rectangle 46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6(G)</a:t>
                </a:r>
                <a:endParaRPr lang="th-TH" altLang="en-US" sz="2400" b="1"/>
              </a:p>
            </p:txBody>
          </p:sp>
          <p:sp>
            <p:nvSpPr>
              <p:cNvPr id="23581" name="Rectangle 47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4(E)</a:t>
                </a:r>
                <a:endParaRPr lang="th-TH" altLang="en-US" sz="2400" b="1"/>
              </a:p>
            </p:txBody>
          </p:sp>
          <p:sp>
            <p:nvSpPr>
              <p:cNvPr id="23582" name="Rectangle 48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51</a:t>
                </a:r>
                <a:endParaRPr lang="th-TH" altLang="en-US" sz="2400" b="1"/>
              </a:p>
            </p:txBody>
          </p:sp>
        </p:grpSp>
        <p:grpSp>
          <p:nvGrpSpPr>
            <p:cNvPr id="23572" name="Group 49"/>
            <p:cNvGrpSpPr>
              <a:grpSpLocks/>
            </p:cNvGrpSpPr>
            <p:nvPr/>
          </p:nvGrpSpPr>
          <p:grpSpPr bwMode="auto">
            <a:xfrm>
              <a:off x="1680" y="3840"/>
              <a:ext cx="2448" cy="192"/>
              <a:chOff x="1392" y="1872"/>
              <a:chExt cx="2448" cy="192"/>
            </a:xfrm>
          </p:grpSpPr>
          <p:sp>
            <p:nvSpPr>
              <p:cNvPr id="23577" name="Rectangle 50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0(A)</a:t>
                </a:r>
                <a:endParaRPr lang="th-TH" altLang="en-US" sz="2400" b="1"/>
              </a:p>
            </p:txBody>
          </p:sp>
          <p:sp>
            <p:nvSpPr>
              <p:cNvPr id="23578" name="Rectangle 51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6(G)</a:t>
                </a:r>
                <a:endParaRPr lang="th-TH" altLang="en-US" sz="2400" b="1"/>
              </a:p>
            </p:txBody>
          </p:sp>
          <p:sp>
            <p:nvSpPr>
              <p:cNvPr id="23579" name="Rectangle 52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51</a:t>
                </a:r>
                <a:endParaRPr lang="th-TH" altLang="en-US" sz="2400" b="1"/>
              </a:p>
            </p:txBody>
          </p:sp>
        </p:grpSp>
        <p:grpSp>
          <p:nvGrpSpPr>
            <p:cNvPr id="23573" name="Group 53"/>
            <p:cNvGrpSpPr>
              <a:grpSpLocks/>
            </p:cNvGrpSpPr>
            <p:nvPr/>
          </p:nvGrpSpPr>
          <p:grpSpPr bwMode="auto">
            <a:xfrm>
              <a:off x="1680" y="4032"/>
              <a:ext cx="2448" cy="192"/>
              <a:chOff x="1392" y="1872"/>
              <a:chExt cx="2448" cy="192"/>
            </a:xfrm>
          </p:grpSpPr>
          <p:sp>
            <p:nvSpPr>
              <p:cNvPr id="23574" name="Rectangle 54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0(A)</a:t>
                </a:r>
                <a:endParaRPr lang="th-TH" altLang="en-US" sz="2400" b="1"/>
              </a:p>
            </p:txBody>
          </p:sp>
          <p:sp>
            <p:nvSpPr>
              <p:cNvPr id="23575" name="Rectangle 55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5(F)</a:t>
                </a:r>
                <a:endParaRPr lang="th-TH" altLang="en-US" sz="2400" b="1"/>
              </a:p>
            </p:txBody>
          </p:sp>
          <p:sp>
            <p:nvSpPr>
              <p:cNvPr id="23576" name="Rectangle 56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816" cy="19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60</a:t>
                </a:r>
                <a:endParaRPr lang="th-TH" altLang="en-US" sz="2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0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858</Words>
  <Application>Microsoft Office PowerPoint</Application>
  <PresentationFormat>Widescreen</PresentationFormat>
  <Paragraphs>242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Angsana New</vt:lpstr>
      <vt:lpstr>Arial</vt:lpstr>
      <vt:lpstr>Calibri</vt:lpstr>
      <vt:lpstr>Calibri Light</vt:lpstr>
      <vt:lpstr>Comic Sans MS</vt:lpstr>
      <vt:lpstr>Cordia New</vt:lpstr>
      <vt:lpstr>Office Theme</vt:lpstr>
      <vt:lpstr>Minimum Spanning Tree</vt:lpstr>
      <vt:lpstr>Minimum Spanning Trees (MST)</vt:lpstr>
      <vt:lpstr>Minimum Spanning Trees แบบไม่มีค่าใช้จ่าย</vt:lpstr>
      <vt:lpstr>Depth-First Search</vt:lpstr>
      <vt:lpstr>Breadth-First Search</vt:lpstr>
      <vt:lpstr>Minimum Spanning Trees</vt:lpstr>
      <vt:lpstr>Minimum Spanning Tree แบบคิดค่าใช้จ่าย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 Algorithm</vt:lpstr>
      <vt:lpstr>Prim’s Algorithm</vt:lpstr>
      <vt:lpstr>Prim’s Algorithm</vt:lpstr>
      <vt:lpstr>Prim’s Algorithm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Chirawat Wattanapanich</dc:creator>
  <cp:lastModifiedBy>Chirawat Wattanapanich</cp:lastModifiedBy>
  <cp:revision>2</cp:revision>
  <dcterms:created xsi:type="dcterms:W3CDTF">2019-03-15T00:14:57Z</dcterms:created>
  <dcterms:modified xsi:type="dcterms:W3CDTF">2019-03-15T00:30:59Z</dcterms:modified>
</cp:coreProperties>
</file>