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257" r:id="rId3"/>
    <p:sldId id="258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7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79E1A2-AFF4-4EC3-8906-45335F2BC9ED}" type="datetimeFigureOut">
              <a:rPr lang="en-GB" smtClean="0"/>
              <a:t>05/03/2019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F1F70E-2D99-48B9-8396-100CAA89A5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4429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8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932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4932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4932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4932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4932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21CC4F93-C733-4206-962D-7A787B1D9BAB}" type="slidenum">
              <a:rPr lang="en-GB" smtClean="0"/>
              <a:pPr/>
              <a:t>14</a:t>
            </a:fld>
            <a:endParaRPr lang="en-GB" smtClean="0"/>
          </a:p>
        </p:txBody>
      </p:sp>
      <p:sp>
        <p:nvSpPr>
          <p:cNvPr id="27651" name="Text Box 1"/>
          <p:cNvSpPr txBox="1">
            <a:spLocks noChangeArrowheads="1"/>
          </p:cNvSpPr>
          <p:nvPr/>
        </p:nvSpPr>
        <p:spPr bwMode="auto">
          <a:xfrm>
            <a:off x="2319082" y="768969"/>
            <a:ext cx="2462236" cy="383798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US"/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body"/>
          </p:nvPr>
        </p:nvSpPr>
        <p:spPr>
          <a:xfrm>
            <a:off x="710261" y="4860984"/>
            <a:ext cx="5677678" cy="4609238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6387907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8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932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4932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4932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4932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4932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A6C21E9D-B8D0-4AD6-859E-A54DB980BF97}" type="slidenum">
              <a:rPr lang="en-GB" smtClean="0"/>
              <a:pPr/>
              <a:t>15</a:t>
            </a:fld>
            <a:endParaRPr lang="en-GB" smtClean="0"/>
          </a:p>
        </p:txBody>
      </p:sp>
      <p:sp>
        <p:nvSpPr>
          <p:cNvPr id="28675" name="Text Box 1"/>
          <p:cNvSpPr txBox="1">
            <a:spLocks noChangeArrowheads="1"/>
          </p:cNvSpPr>
          <p:nvPr/>
        </p:nvSpPr>
        <p:spPr bwMode="auto">
          <a:xfrm>
            <a:off x="2319082" y="768969"/>
            <a:ext cx="2462236" cy="383798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US"/>
          </a:p>
        </p:txBody>
      </p:sp>
      <p:sp>
        <p:nvSpPr>
          <p:cNvPr id="28676" name="Rectangle 2"/>
          <p:cNvSpPr>
            <a:spLocks noGrp="1" noChangeArrowheads="1"/>
          </p:cNvSpPr>
          <p:nvPr>
            <p:ph type="body"/>
          </p:nvPr>
        </p:nvSpPr>
        <p:spPr>
          <a:xfrm>
            <a:off x="710261" y="4860984"/>
            <a:ext cx="5677678" cy="4609238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824076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8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932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4932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4932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4932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4932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C785A1F8-5AA2-40A9-9C26-7FC7A25D054C}" type="slidenum">
              <a:rPr lang="en-GB" smtClean="0"/>
              <a:pPr/>
              <a:t>29</a:t>
            </a:fld>
            <a:endParaRPr lang="en-GB" smtClean="0"/>
          </a:p>
        </p:txBody>
      </p:sp>
      <p:sp>
        <p:nvSpPr>
          <p:cNvPr id="29699" name="Text Box 1"/>
          <p:cNvSpPr txBox="1">
            <a:spLocks noChangeArrowheads="1"/>
          </p:cNvSpPr>
          <p:nvPr/>
        </p:nvSpPr>
        <p:spPr bwMode="auto">
          <a:xfrm>
            <a:off x="3343275" y="533400"/>
            <a:ext cx="3549650" cy="266223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US"/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body"/>
          </p:nvPr>
        </p:nvSpPr>
        <p:spPr>
          <a:xfrm>
            <a:off x="1023938" y="3371850"/>
            <a:ext cx="8185150" cy="31972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9461254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8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932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4932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4932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4932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4932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E90DDE31-633B-4E9E-A5D6-3652D284611C}" type="slidenum">
              <a:rPr lang="en-GB" smtClean="0"/>
              <a:pPr/>
              <a:t>31</a:t>
            </a:fld>
            <a:endParaRPr lang="en-GB" smtClean="0"/>
          </a:p>
        </p:txBody>
      </p:sp>
      <p:sp>
        <p:nvSpPr>
          <p:cNvPr id="30723" name="Text Box 1"/>
          <p:cNvSpPr txBox="1">
            <a:spLocks noChangeArrowheads="1"/>
          </p:cNvSpPr>
          <p:nvPr/>
        </p:nvSpPr>
        <p:spPr bwMode="auto">
          <a:xfrm>
            <a:off x="3343275" y="533400"/>
            <a:ext cx="3549650" cy="266223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body"/>
          </p:nvPr>
        </p:nvSpPr>
        <p:spPr>
          <a:xfrm>
            <a:off x="1023938" y="3371850"/>
            <a:ext cx="8185150" cy="31972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0148736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8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932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4932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4932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4932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4932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C861A21F-52A3-43A4-99CE-DFE0C98E2513}" type="slidenum">
              <a:rPr lang="en-GB" smtClean="0"/>
              <a:pPr/>
              <a:t>33</a:t>
            </a:fld>
            <a:endParaRPr lang="en-GB" smtClean="0"/>
          </a:p>
        </p:txBody>
      </p:sp>
      <p:sp>
        <p:nvSpPr>
          <p:cNvPr id="31747" name="Text Box 1"/>
          <p:cNvSpPr txBox="1">
            <a:spLocks noChangeArrowheads="1"/>
          </p:cNvSpPr>
          <p:nvPr/>
        </p:nvSpPr>
        <p:spPr bwMode="auto">
          <a:xfrm>
            <a:off x="3343275" y="533400"/>
            <a:ext cx="3549650" cy="266223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US"/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body"/>
          </p:nvPr>
        </p:nvSpPr>
        <p:spPr>
          <a:xfrm>
            <a:off x="1023938" y="3371850"/>
            <a:ext cx="8185150" cy="31972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9363867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75D65-E6B1-4572-B29E-3BBCC22140E0}" type="datetimeFigureOut">
              <a:rPr lang="en-GB" smtClean="0"/>
              <a:t>05/03/2019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60ACE-DC48-4E4F-816A-2A390D7666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8808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75D65-E6B1-4572-B29E-3BBCC22140E0}" type="datetimeFigureOut">
              <a:rPr lang="en-GB" smtClean="0"/>
              <a:t>05/03/2019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60ACE-DC48-4E4F-816A-2A390D7666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1680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75D65-E6B1-4572-B29E-3BBCC22140E0}" type="datetimeFigureOut">
              <a:rPr lang="en-GB" smtClean="0"/>
              <a:t>05/03/2019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60ACE-DC48-4E4F-816A-2A390D7666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39871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7" y="274648"/>
            <a:ext cx="10968892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609606" y="1600200"/>
            <a:ext cx="5390663" cy="452755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87831" y="1600200"/>
            <a:ext cx="5390661" cy="45275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1668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erticle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7536" y="1600200"/>
            <a:ext cx="10574866" cy="1612776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1000049" y="3356992"/>
            <a:ext cx="10590715" cy="2881312"/>
          </a:xfrm>
        </p:spPr>
        <p:txBody>
          <a:bodyPr/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990773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75D65-E6B1-4572-B29E-3BBCC22140E0}" type="datetimeFigureOut">
              <a:rPr lang="en-GB" smtClean="0"/>
              <a:t>05/03/2019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60ACE-DC48-4E4F-816A-2A390D7666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6767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75D65-E6B1-4572-B29E-3BBCC22140E0}" type="datetimeFigureOut">
              <a:rPr lang="en-GB" smtClean="0"/>
              <a:t>05/03/2019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60ACE-DC48-4E4F-816A-2A390D7666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0197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75D65-E6B1-4572-B29E-3BBCC22140E0}" type="datetimeFigureOut">
              <a:rPr lang="en-GB" smtClean="0"/>
              <a:t>05/03/2019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60ACE-DC48-4E4F-816A-2A390D7666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3323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75D65-E6B1-4572-B29E-3BBCC22140E0}" type="datetimeFigureOut">
              <a:rPr lang="en-GB" smtClean="0"/>
              <a:t>05/03/2019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60ACE-DC48-4E4F-816A-2A390D7666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2691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75D65-E6B1-4572-B29E-3BBCC22140E0}" type="datetimeFigureOut">
              <a:rPr lang="en-GB" smtClean="0"/>
              <a:t>05/03/2019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60ACE-DC48-4E4F-816A-2A390D7666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6923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75D65-E6B1-4572-B29E-3BBCC22140E0}" type="datetimeFigureOut">
              <a:rPr lang="en-GB" smtClean="0"/>
              <a:t>05/03/2019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60ACE-DC48-4E4F-816A-2A390D7666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2141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75D65-E6B1-4572-B29E-3BBCC22140E0}" type="datetimeFigureOut">
              <a:rPr lang="en-GB" smtClean="0"/>
              <a:t>05/03/2019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60ACE-DC48-4E4F-816A-2A390D7666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9625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75D65-E6B1-4572-B29E-3BBCC22140E0}" type="datetimeFigureOut">
              <a:rPr lang="en-GB" smtClean="0"/>
              <a:t>05/03/2019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60ACE-DC48-4E4F-816A-2A390D7666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0733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175D65-E6B1-4572-B29E-3BBCC22140E0}" type="datetimeFigureOut">
              <a:rPr lang="en-GB" smtClean="0"/>
              <a:t>05/03/2019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360ACE-DC48-4E4F-816A-2A390D7666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7576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ebraschallenge.org/index.php" TargetMode="External"/><Relationship Id="rId2" Type="http://schemas.openxmlformats.org/officeDocument/2006/relationships/hyperlink" Target="https://www.bebras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sunplugged.org/en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Problem Solving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 smtClean="0"/>
          </a:p>
          <a:p>
            <a:endParaRPr lang="en-GB" dirty="0"/>
          </a:p>
          <a:p>
            <a:r>
              <a:rPr lang="en-GB" dirty="0" smtClean="0"/>
              <a:t>Original slide from SE1PR11 -2015 : University of Reading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03609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From the Plan to a Running Program</a:t>
            </a:r>
            <a:endParaRPr lang="en-GB" dirty="0"/>
          </a:p>
        </p:txBody>
      </p:sp>
      <p:grpSp>
        <p:nvGrpSpPr>
          <p:cNvPr id="22" name="Group 21"/>
          <p:cNvGrpSpPr/>
          <p:nvPr/>
        </p:nvGrpSpPr>
        <p:grpSpPr>
          <a:xfrm>
            <a:off x="2603615" y="2420888"/>
            <a:ext cx="6984776" cy="2952328"/>
            <a:chOff x="539552" y="2420888"/>
            <a:chExt cx="6984776" cy="2952328"/>
          </a:xfrm>
        </p:grpSpPr>
        <p:sp>
          <p:nvSpPr>
            <p:cNvPr id="3" name="Rectangle 2"/>
            <p:cNvSpPr/>
            <p:nvPr/>
          </p:nvSpPr>
          <p:spPr bwMode="auto">
            <a:xfrm>
              <a:off x="1835696" y="2420888"/>
              <a:ext cx="1656184" cy="57606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>
                  <a:solidFill>
                    <a:srgbClr val="000000"/>
                  </a:solidFill>
                  <a:latin typeface="Rdg Vesta" pitchFamily="2" charset="0"/>
                </a:rPr>
                <a:t>Algorithm</a:t>
              </a: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3203848" y="3212976"/>
              <a:ext cx="1656184" cy="57606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>
                  <a:solidFill>
                    <a:srgbClr val="000000"/>
                  </a:solidFill>
                  <a:latin typeface="Rdg Vesta" pitchFamily="2" charset="0"/>
                </a:rPr>
                <a:t>Program (Source Code)</a:t>
              </a: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4499992" y="4005064"/>
              <a:ext cx="1656184" cy="57606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>
                  <a:solidFill>
                    <a:srgbClr val="000000"/>
                  </a:solidFill>
                  <a:latin typeface="Rdg Vesta" pitchFamily="2" charset="0"/>
                </a:rPr>
                <a:t>Program (Executable)</a:t>
              </a: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5868144" y="4797152"/>
              <a:ext cx="1656184" cy="57606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>
                  <a:solidFill>
                    <a:srgbClr val="000000"/>
                  </a:solidFill>
                  <a:latin typeface="Rdg Vesta" pitchFamily="2" charset="0"/>
                </a:rPr>
                <a:t> Process</a:t>
              </a:r>
            </a:p>
          </p:txBody>
        </p:sp>
        <p:cxnSp>
          <p:nvCxnSpPr>
            <p:cNvPr id="9" name="Elbow Connector 8"/>
            <p:cNvCxnSpPr>
              <a:stCxn id="3" idx="3"/>
              <a:endCxn id="6" idx="0"/>
            </p:cNvCxnSpPr>
            <p:nvPr/>
          </p:nvCxnSpPr>
          <p:spPr bwMode="auto">
            <a:xfrm>
              <a:off x="3491880" y="2708920"/>
              <a:ext cx="540060" cy="504056"/>
            </a:xfrm>
            <a:prstGeom prst="bentConnector2">
              <a:avLst/>
            </a:prstGeom>
            <a:ln>
              <a:headEnd type="none" w="med" len="med"/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1" name="Elbow Connector 10"/>
            <p:cNvCxnSpPr>
              <a:stCxn id="6" idx="3"/>
              <a:endCxn id="7" idx="0"/>
            </p:cNvCxnSpPr>
            <p:nvPr/>
          </p:nvCxnSpPr>
          <p:spPr bwMode="auto">
            <a:xfrm>
              <a:off x="4860032" y="3501008"/>
              <a:ext cx="468052" cy="504056"/>
            </a:xfrm>
            <a:prstGeom prst="bentConnector2">
              <a:avLst/>
            </a:prstGeom>
            <a:ln>
              <a:headEnd type="none" w="med" len="med"/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3" name="Elbow Connector 12"/>
            <p:cNvCxnSpPr>
              <a:stCxn id="7" idx="3"/>
              <a:endCxn id="8" idx="0"/>
            </p:cNvCxnSpPr>
            <p:nvPr/>
          </p:nvCxnSpPr>
          <p:spPr bwMode="auto">
            <a:xfrm>
              <a:off x="6156176" y="4293096"/>
              <a:ext cx="540060" cy="504056"/>
            </a:xfrm>
            <a:prstGeom prst="bentConnector2">
              <a:avLst/>
            </a:prstGeom>
            <a:ln>
              <a:headEnd type="none" w="med" len="med"/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539552" y="2564904"/>
              <a:ext cx="99578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</a:rPr>
                <a:t>Design an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907704" y="3284984"/>
              <a:ext cx="102124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</a:rPr>
                <a:t>Write the 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987824" y="4077072"/>
              <a:ext cx="11945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</a:rPr>
                <a:t>Compile the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716016" y="4869160"/>
              <a:ext cx="83708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</a:rPr>
                <a:t>Run the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54747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How to Describe an Algorithm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spcBef>
                <a:spcPts val="700"/>
              </a:spcBef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dirty="0">
                <a:ea typeface="ＭＳ Ｐゴシック" pitchFamily="34" charset="-128"/>
              </a:rPr>
              <a:t>We must describe the algorithm if we expect our solution to be understood by others.</a:t>
            </a:r>
          </a:p>
          <a:p>
            <a:pPr>
              <a:lnSpc>
                <a:spcPct val="100000"/>
              </a:lnSpc>
              <a:spcBef>
                <a:spcPts val="700"/>
              </a:spcBef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dirty="0">
                <a:ea typeface="ＭＳ Ｐゴシック" pitchFamily="34" charset="-128"/>
              </a:rPr>
              <a:t>We also need it to verify the correctness of the approach, to make coherent changes if needed.</a:t>
            </a:r>
          </a:p>
          <a:p>
            <a:pPr>
              <a:lnSpc>
                <a:spcPct val="100000"/>
              </a:lnSpc>
              <a:spcBef>
                <a:spcPts val="700"/>
              </a:spcBef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dirty="0">
              <a:ea typeface="ＭＳ Ｐゴシック" pitchFamily="34" charset="-128"/>
            </a:endParaRPr>
          </a:p>
          <a:p>
            <a:pPr>
              <a:lnSpc>
                <a:spcPct val="100000"/>
              </a:lnSpc>
              <a:spcBef>
                <a:spcPts val="700"/>
              </a:spcBef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dirty="0">
                <a:ea typeface="ＭＳ Ｐゴシック" pitchFamily="34" charset="-128"/>
              </a:rPr>
              <a:t>How:</a:t>
            </a:r>
          </a:p>
          <a:p>
            <a:pPr lvl="1">
              <a:lnSpc>
                <a:spcPct val="100000"/>
              </a:lnSpc>
              <a:spcBef>
                <a:spcPts val="575"/>
              </a:spcBef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dirty="0">
                <a:ea typeface="ＭＳ Ｐゴシック" pitchFamily="34" charset="-128"/>
              </a:rPr>
              <a:t>NATURAL LANGUAGE</a:t>
            </a:r>
          </a:p>
          <a:p>
            <a:pPr lvl="1">
              <a:lnSpc>
                <a:spcPct val="100000"/>
              </a:lnSpc>
              <a:spcBef>
                <a:spcPts val="575"/>
              </a:spcBef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dirty="0">
                <a:ea typeface="ＭＳ Ｐゴシック" pitchFamily="34" charset="-128"/>
              </a:rPr>
              <a:t>PSEUDOCODE </a:t>
            </a:r>
          </a:p>
          <a:p>
            <a:pPr lvl="1">
              <a:lnSpc>
                <a:spcPct val="100000"/>
              </a:lnSpc>
              <a:spcBef>
                <a:spcPts val="575"/>
              </a:spcBef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dirty="0">
                <a:ea typeface="ＭＳ Ｐゴシック" pitchFamily="34" charset="-128"/>
              </a:rPr>
              <a:t>FLOWCHARTS</a:t>
            </a:r>
          </a:p>
          <a:p>
            <a:pPr lvl="1">
              <a:lnSpc>
                <a:spcPct val="100000"/>
              </a:lnSpc>
              <a:spcBef>
                <a:spcPts val="575"/>
              </a:spcBef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dirty="0">
                <a:ea typeface="ＭＳ Ｐゴシック" pitchFamily="34" charset="-128"/>
              </a:rPr>
              <a:t>(PROGRAMMING LANGUAGE)</a:t>
            </a:r>
            <a:r>
              <a:rPr lang="x-none" dirty="0" smtClean="0">
                <a:ea typeface="ＭＳ Ｐゴシック" pitchFamily="34" charset="-128"/>
                <a:cs typeface="Arial" charset="0"/>
              </a:rPr>
              <a:t>‏</a:t>
            </a:r>
            <a:endParaRPr lang="en-GB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42211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Pseudocode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spcBef>
                <a:spcPts val="700"/>
              </a:spcBef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ja-JP" altLang="en-GB" dirty="0">
                <a:ea typeface="ＭＳ Ｐゴシック" pitchFamily="34" charset="-128"/>
              </a:rPr>
              <a:t>“</a:t>
            </a:r>
            <a:r>
              <a:rPr lang="en-GB" altLang="ja-JP" dirty="0">
                <a:ea typeface="ＭＳ Ｐゴシック" pitchFamily="34" charset="-128"/>
              </a:rPr>
              <a:t>Pseudo</a:t>
            </a:r>
            <a:r>
              <a:rPr lang="ja-JP" altLang="en-GB" dirty="0">
                <a:ea typeface="ＭＳ Ｐゴシック" pitchFamily="34" charset="-128"/>
              </a:rPr>
              <a:t>”</a:t>
            </a:r>
            <a:r>
              <a:rPr lang="en-GB" altLang="ja-JP" dirty="0">
                <a:ea typeface="ＭＳ Ｐゴシック" pitchFamily="34" charset="-128"/>
              </a:rPr>
              <a:t> means </a:t>
            </a:r>
            <a:r>
              <a:rPr lang="ja-JP" altLang="en-GB" dirty="0">
                <a:ea typeface="ＭＳ Ｐゴシック" pitchFamily="34" charset="-128"/>
              </a:rPr>
              <a:t>“</a:t>
            </a:r>
            <a:r>
              <a:rPr lang="en-GB" altLang="ja-JP" dirty="0">
                <a:ea typeface="ＭＳ Ｐゴシック" pitchFamily="34" charset="-128"/>
              </a:rPr>
              <a:t>pretend</a:t>
            </a:r>
            <a:r>
              <a:rPr lang="ja-JP" altLang="en-GB" dirty="0">
                <a:ea typeface="ＭＳ Ｐゴシック" pitchFamily="34" charset="-128"/>
              </a:rPr>
              <a:t>”</a:t>
            </a:r>
            <a:r>
              <a:rPr lang="en-GB" altLang="ja-JP" dirty="0">
                <a:ea typeface="ＭＳ Ｐゴシック" pitchFamily="34" charset="-128"/>
              </a:rPr>
              <a:t> or </a:t>
            </a:r>
            <a:r>
              <a:rPr lang="ja-JP" altLang="en-GB" dirty="0">
                <a:ea typeface="ＭＳ Ｐゴシック" pitchFamily="34" charset="-128"/>
              </a:rPr>
              <a:t>“</a:t>
            </a:r>
            <a:r>
              <a:rPr lang="en-GB" altLang="ja-JP" dirty="0">
                <a:ea typeface="ＭＳ Ｐゴシック" pitchFamily="34" charset="-128"/>
              </a:rPr>
              <a:t>false</a:t>
            </a:r>
            <a:r>
              <a:rPr lang="ja-JP" altLang="en-GB" dirty="0" smtClean="0">
                <a:ea typeface="ＭＳ Ｐゴシック" pitchFamily="34" charset="-128"/>
              </a:rPr>
              <a:t>”</a:t>
            </a:r>
            <a:endParaRPr lang="en-US" altLang="ja-JP" dirty="0" smtClean="0">
              <a:ea typeface="ＭＳ Ｐゴシック" pitchFamily="34" charset="-128"/>
            </a:endParaRPr>
          </a:p>
          <a:p>
            <a:pPr>
              <a:spcBef>
                <a:spcPts val="700"/>
              </a:spcBef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altLang="ja-JP" dirty="0">
              <a:ea typeface="ＭＳ Ｐゴシック" pitchFamily="34" charset="-128"/>
            </a:endParaRPr>
          </a:p>
          <a:p>
            <a:pPr>
              <a:spcBef>
                <a:spcPts val="700"/>
              </a:spcBef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dirty="0" err="1">
                <a:ea typeface="ＭＳ Ｐゴシック" pitchFamily="34" charset="-128"/>
              </a:rPr>
              <a:t>Pseudocode</a:t>
            </a:r>
            <a:r>
              <a:rPr lang="en-GB" dirty="0">
                <a:ea typeface="ＭＳ Ｐゴシック" pitchFamily="34" charset="-128"/>
              </a:rPr>
              <a:t> is pretend or false computer code; generic English-like terms that are somewhat like computer </a:t>
            </a:r>
            <a:r>
              <a:rPr lang="en-GB" dirty="0" smtClean="0">
                <a:ea typeface="ＭＳ Ｐゴシック" pitchFamily="34" charset="-128"/>
              </a:rPr>
              <a:t>code</a:t>
            </a:r>
          </a:p>
          <a:p>
            <a:pPr>
              <a:spcBef>
                <a:spcPts val="700"/>
              </a:spcBef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dirty="0">
              <a:ea typeface="ＭＳ Ｐゴシック" pitchFamily="34" charset="-128"/>
            </a:endParaRPr>
          </a:p>
          <a:p>
            <a:pPr>
              <a:spcBef>
                <a:spcPts val="700"/>
              </a:spcBef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ja-JP" altLang="en-GB" dirty="0">
                <a:ea typeface="ＭＳ Ｐゴシック" pitchFamily="34" charset="-128"/>
              </a:rPr>
              <a:t>“</a:t>
            </a:r>
            <a:r>
              <a:rPr lang="en-GB" altLang="ja-JP" dirty="0">
                <a:ea typeface="ＭＳ Ｐゴシック" pitchFamily="34" charset="-128"/>
              </a:rPr>
              <a:t>somewhat like</a:t>
            </a:r>
            <a:r>
              <a:rPr lang="ja-JP" altLang="en-GB" dirty="0">
                <a:ea typeface="ＭＳ Ｐゴシック" pitchFamily="34" charset="-128"/>
              </a:rPr>
              <a:t>”</a:t>
            </a:r>
            <a:r>
              <a:rPr lang="en-GB" altLang="ja-JP" dirty="0">
                <a:ea typeface="ＭＳ Ｐゴシック" pitchFamily="34" charset="-128"/>
              </a:rPr>
              <a:t> because it uses the basic </a:t>
            </a:r>
            <a:r>
              <a:rPr lang="en-GB" altLang="ja-JP" b="1" dirty="0">
                <a:ea typeface="ＭＳ Ｐゴシック" pitchFamily="34" charset="-128"/>
              </a:rPr>
              <a:t>constructs</a:t>
            </a:r>
            <a:r>
              <a:rPr lang="en-GB" altLang="ja-JP" dirty="0">
                <a:ea typeface="ＭＳ Ｐゴシック" pitchFamily="34" charset="-128"/>
              </a:rPr>
              <a:t> of (structured) programming languages</a:t>
            </a:r>
            <a:r>
              <a:rPr lang="en-GB" altLang="ja-JP" dirty="0" smtClean="0">
                <a:ea typeface="ＭＳ Ｐゴシック" pitchFamily="34" charset="-128"/>
              </a:rPr>
              <a:t>.</a:t>
            </a:r>
          </a:p>
          <a:p>
            <a:pPr>
              <a:spcBef>
                <a:spcPts val="700"/>
              </a:spcBef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altLang="ja-JP" dirty="0">
              <a:ea typeface="ＭＳ Ｐゴシック" pitchFamily="34" charset="-128"/>
            </a:endParaRPr>
          </a:p>
          <a:p>
            <a:pPr>
              <a:spcBef>
                <a:spcPts val="700"/>
              </a:spcBef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dirty="0" err="1">
                <a:ea typeface="ＭＳ Ｐゴシック" pitchFamily="34" charset="-128"/>
              </a:rPr>
              <a:t>Pseudocode</a:t>
            </a:r>
            <a:r>
              <a:rPr lang="en-GB" dirty="0">
                <a:ea typeface="ＭＳ Ｐゴシック" pitchFamily="34" charset="-128"/>
              </a:rPr>
              <a:t> syntax is not </a:t>
            </a:r>
            <a:r>
              <a:rPr lang="en-GB" dirty="0" smtClean="0">
                <a:ea typeface="ＭＳ Ｐゴシック" pitchFamily="34" charset="-128"/>
              </a:rPr>
              <a:t>standardized</a:t>
            </a:r>
          </a:p>
          <a:p>
            <a:pPr>
              <a:spcBef>
                <a:spcPts val="700"/>
              </a:spcBef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dirty="0">
              <a:ea typeface="ＭＳ Ｐゴシック" pitchFamily="34" charset="-128"/>
            </a:endParaRPr>
          </a:p>
          <a:p>
            <a:pPr>
              <a:spcBef>
                <a:spcPts val="700"/>
              </a:spcBef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dirty="0">
                <a:ea typeface="ＭＳ Ｐゴシック" pitchFamily="34" charset="-128"/>
              </a:rPr>
              <a:t>It is a semi-formal representation of an </a:t>
            </a:r>
            <a:r>
              <a:rPr lang="en-GB" dirty="0" smtClean="0">
                <a:ea typeface="ＭＳ Ｐゴシック" pitchFamily="34" charset="-128"/>
              </a:rPr>
              <a:t>algorithm</a:t>
            </a:r>
            <a:endParaRPr lang="en-GB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31193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a typeface="ＭＳ Ｐゴシック" pitchFamily="34" charset="-128"/>
                <a:cs typeface="Arial" charset="0"/>
              </a:rPr>
              <a:t>Real World </a:t>
            </a:r>
            <a:r>
              <a:rPr lang="en-GB" dirty="0" err="1">
                <a:ea typeface="ＭＳ Ｐゴシック" pitchFamily="34" charset="-128"/>
                <a:cs typeface="Arial" charset="0"/>
              </a:rPr>
              <a:t>Pseudocode</a:t>
            </a:r>
            <a:r>
              <a:rPr lang="en-GB" dirty="0">
                <a:ea typeface="ＭＳ Ｐゴシック" pitchFamily="34" charset="-128"/>
                <a:cs typeface="Arial" charset="0"/>
              </a:rPr>
              <a:t> 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lang="en-GB" dirty="0" err="1">
                <a:solidFill>
                  <a:srgbClr val="FF0000"/>
                </a:solidFill>
              </a:rPr>
              <a:t>Pseudocode</a:t>
            </a:r>
            <a:r>
              <a:rPr lang="en-GB" dirty="0">
                <a:solidFill>
                  <a:srgbClr val="FF0000"/>
                </a:solidFill>
              </a:rPr>
              <a:t>: How to Start a </a:t>
            </a:r>
            <a:r>
              <a:rPr lang="en-GB" dirty="0" smtClean="0">
                <a:solidFill>
                  <a:srgbClr val="FF0000"/>
                </a:solidFill>
              </a:rPr>
              <a:t>Car</a:t>
            </a:r>
          </a:p>
          <a:p>
            <a:pPr marL="0" indent="0">
              <a:buNone/>
            </a:pPr>
            <a:endParaRPr lang="en-GB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GB" dirty="0" smtClean="0">
              <a:solidFill>
                <a:srgbClr val="FF0000"/>
              </a:solidFill>
            </a:endParaRPr>
          </a:p>
        </p:txBody>
      </p:sp>
      <p:pic>
        <p:nvPicPr>
          <p:cNvPr id="4" name="Picture 3" descr="StartaCar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3874" y="980731"/>
            <a:ext cx="13269111" cy="17171789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1991545" y="2276872"/>
          <a:ext cx="4392488" cy="393192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576064"/>
                <a:gridCol w="3816424"/>
              </a:tblGrid>
              <a:tr h="2209037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0000"/>
                          </a:solidFill>
                        </a:rPr>
                        <a:t>1.</a:t>
                      </a:r>
                    </a:p>
                    <a:p>
                      <a:r>
                        <a:rPr lang="en-US" b="0" dirty="0" smtClean="0">
                          <a:solidFill>
                            <a:srgbClr val="000000"/>
                          </a:solidFill>
                        </a:rPr>
                        <a:t>2.</a:t>
                      </a:r>
                    </a:p>
                    <a:p>
                      <a:r>
                        <a:rPr lang="en-US" b="0" dirty="0" smtClean="0">
                          <a:solidFill>
                            <a:srgbClr val="000000"/>
                          </a:solidFill>
                        </a:rPr>
                        <a:t>3.</a:t>
                      </a:r>
                    </a:p>
                    <a:p>
                      <a:r>
                        <a:rPr lang="en-US" b="0" dirty="0" smtClean="0">
                          <a:solidFill>
                            <a:srgbClr val="000000"/>
                          </a:solidFill>
                        </a:rPr>
                        <a:t>4.</a:t>
                      </a:r>
                    </a:p>
                    <a:p>
                      <a:r>
                        <a:rPr lang="en-US" b="0" dirty="0" smtClean="0">
                          <a:solidFill>
                            <a:srgbClr val="000000"/>
                          </a:solidFill>
                        </a:rPr>
                        <a:t>5.</a:t>
                      </a:r>
                    </a:p>
                    <a:p>
                      <a:r>
                        <a:rPr lang="en-US" b="0" dirty="0" smtClean="0">
                          <a:solidFill>
                            <a:srgbClr val="000000"/>
                          </a:solidFill>
                        </a:rPr>
                        <a:t>6.</a:t>
                      </a:r>
                    </a:p>
                    <a:p>
                      <a:r>
                        <a:rPr lang="en-US" b="0" dirty="0" smtClean="0">
                          <a:solidFill>
                            <a:srgbClr val="000000"/>
                          </a:solidFill>
                        </a:rPr>
                        <a:t>7.</a:t>
                      </a:r>
                    </a:p>
                    <a:p>
                      <a:r>
                        <a:rPr lang="en-US" b="0" dirty="0" smtClean="0">
                          <a:solidFill>
                            <a:srgbClr val="000000"/>
                          </a:solidFill>
                        </a:rPr>
                        <a:t>8.</a:t>
                      </a:r>
                    </a:p>
                    <a:p>
                      <a:r>
                        <a:rPr lang="en-US" b="0" dirty="0" smtClean="0">
                          <a:solidFill>
                            <a:srgbClr val="000000"/>
                          </a:solidFill>
                        </a:rPr>
                        <a:t>9.</a:t>
                      </a:r>
                    </a:p>
                    <a:p>
                      <a:r>
                        <a:rPr lang="en-US" b="0" dirty="0" smtClean="0">
                          <a:solidFill>
                            <a:srgbClr val="000000"/>
                          </a:solidFill>
                        </a:rPr>
                        <a:t>10.</a:t>
                      </a:r>
                    </a:p>
                    <a:p>
                      <a:r>
                        <a:rPr lang="en-US" b="0" dirty="0" smtClean="0">
                          <a:solidFill>
                            <a:srgbClr val="000000"/>
                          </a:solidFill>
                        </a:rPr>
                        <a:t>11.</a:t>
                      </a:r>
                    </a:p>
                    <a:p>
                      <a:r>
                        <a:rPr lang="en-US" b="0" dirty="0" smtClean="0">
                          <a:solidFill>
                            <a:srgbClr val="000000"/>
                          </a:solidFill>
                        </a:rPr>
                        <a:t>12.</a:t>
                      </a:r>
                    </a:p>
                    <a:p>
                      <a:r>
                        <a:rPr lang="en-US" b="0" dirty="0" smtClean="0">
                          <a:solidFill>
                            <a:srgbClr val="000000"/>
                          </a:solidFill>
                        </a:rPr>
                        <a:t>13.</a:t>
                      </a:r>
                    </a:p>
                    <a:p>
                      <a:r>
                        <a:rPr lang="en-US" b="0" dirty="0" smtClean="0">
                          <a:solidFill>
                            <a:srgbClr val="000000"/>
                          </a:solidFill>
                        </a:rPr>
                        <a:t>14.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8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ＭＳ Ｐゴシック" charset="0"/>
                          <a:cs typeface="+mn-cs"/>
                        </a:rPr>
                        <a:t>Insert Key in Ignition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8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ＭＳ Ｐゴシック" charset="0"/>
                          <a:cs typeface="+mn-cs"/>
                        </a:rPr>
                        <a:t>Turn Key to Start Position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18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ＭＳ Ｐゴシック" charset="0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8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ＭＳ Ｐゴシック" charset="0"/>
                          <a:cs typeface="+mn-cs"/>
                        </a:rPr>
                        <a:t>Repeat While Engine Hasn’t Started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18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ＭＳ Ｐゴシック" charset="0"/>
                        <a:cs typeface="+mn-cs"/>
                      </a:endParaRPr>
                    </a:p>
                    <a:p>
                      <a:pPr marL="0" marR="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8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ＭＳ Ｐゴシック" charset="0"/>
                        </a:rPr>
                        <a:t>        Hold Key In Start Position</a:t>
                      </a:r>
                    </a:p>
                    <a:p>
                      <a:pPr marL="0" marR="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18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ＭＳ Ｐゴシック" charset="0"/>
                      </a:endParaRPr>
                    </a:p>
                    <a:p>
                      <a:pPr marL="0" marR="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8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ＭＳ Ｐゴシック" charset="0"/>
                        </a:rPr>
                        <a:t>        If 6 Seconds have Passed then</a:t>
                      </a:r>
                    </a:p>
                    <a:p>
                      <a:pPr marL="0" marR="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8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ＭＳ Ｐゴシック" charset="0"/>
                        </a:rPr>
                        <a:t>                Turn Key to Off Position</a:t>
                      </a:r>
                    </a:p>
                    <a:p>
                      <a:pPr marL="0" marR="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8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ＭＳ Ｐゴシック" charset="0"/>
                        </a:rPr>
                        <a:t>                Wait 10 Seconds</a:t>
                      </a:r>
                    </a:p>
                    <a:p>
                      <a:pPr marL="0" marR="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8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ＭＳ Ｐゴシック" charset="0"/>
                        </a:rPr>
                        <a:t>                Turn Key to On Position</a:t>
                      </a:r>
                    </a:p>
                    <a:p>
                      <a:pPr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        </a:t>
                      </a:r>
                      <a:r>
                        <a:rPr lang="en-US" sz="1800" b="0" dirty="0" smtClean="0">
                          <a:solidFill>
                            <a:srgbClr val="000000"/>
                          </a:solidFill>
                        </a:rPr>
                        <a:t>End</a:t>
                      </a:r>
                      <a:r>
                        <a:rPr lang="en-US" sz="1800" b="0" baseline="0" dirty="0" smtClean="0">
                          <a:solidFill>
                            <a:srgbClr val="000000"/>
                          </a:solidFill>
                        </a:rPr>
                        <a:t> If</a:t>
                      </a:r>
                    </a:p>
                    <a:p>
                      <a:pPr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baseline="0" dirty="0" smtClean="0">
                        <a:solidFill>
                          <a:srgbClr val="000000"/>
                        </a:solidFill>
                      </a:endParaRPr>
                    </a:p>
                    <a:p>
                      <a:pPr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baseline="0" dirty="0" smtClean="0">
                          <a:solidFill>
                            <a:srgbClr val="000000"/>
                          </a:solidFill>
                        </a:rPr>
                        <a:t>End While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7995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Flowcharts</a:t>
            </a:r>
          </a:p>
        </p:txBody>
      </p:sp>
      <p:sp>
        <p:nvSpPr>
          <p:cNvPr id="13318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smtClean="0"/>
              <a:t>Flowcharts are an alternative or complementary way to Pseudocode to represent algorithms.</a:t>
            </a:r>
          </a:p>
          <a:p>
            <a:endParaRPr lang="en-GB" smtClean="0"/>
          </a:p>
          <a:p>
            <a:r>
              <a:rPr lang="en-GB" smtClean="0"/>
              <a:t>A Flowchart is a visual representation of an algorithm</a:t>
            </a:r>
          </a:p>
          <a:p>
            <a:r>
              <a:rPr lang="en-GB" smtClean="0"/>
              <a:t>A Flowchart uses easy-to-understand symbols to represent an algorithm</a:t>
            </a:r>
          </a:p>
          <a:p>
            <a:r>
              <a:rPr lang="en-GB" smtClean="0"/>
              <a:t>Flowcharts have a well-defined standard syntax</a:t>
            </a:r>
          </a:p>
          <a:p>
            <a:r>
              <a:rPr lang="en-GB" smtClean="0"/>
              <a:t>Visual elements represent the basic constructs of (structured) programming languages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4112847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mtClean="0"/>
              <a:t>Flowchart Symbols</a:t>
            </a:r>
          </a:p>
        </p:txBody>
      </p:sp>
      <p:sp>
        <p:nvSpPr>
          <p:cNvPr id="14342" name="Rectangle 2"/>
          <p:cNvSpPr>
            <a:spLocks noChangeArrowheads="1"/>
          </p:cNvSpPr>
          <p:nvPr/>
        </p:nvSpPr>
        <p:spPr bwMode="auto">
          <a:xfrm>
            <a:off x="5257800" y="2362200"/>
            <a:ext cx="1447800" cy="914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000" dirty="0">
                <a:solidFill>
                  <a:srgbClr val="000000"/>
                </a:solidFill>
                <a:latin typeface="+mj-lt"/>
              </a:rPr>
              <a:t>Process</a:t>
            </a:r>
          </a:p>
        </p:txBody>
      </p:sp>
      <p:sp>
        <p:nvSpPr>
          <p:cNvPr id="14343" name="AutoShape 3"/>
          <p:cNvSpPr>
            <a:spLocks noChangeArrowheads="1"/>
          </p:cNvSpPr>
          <p:nvPr/>
        </p:nvSpPr>
        <p:spPr bwMode="auto">
          <a:xfrm>
            <a:off x="2819400" y="2590800"/>
            <a:ext cx="1447800" cy="457200"/>
          </a:xfrm>
          <a:prstGeom prst="flowChartTerminator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000" dirty="0">
                <a:solidFill>
                  <a:srgbClr val="000000"/>
                </a:solidFill>
                <a:latin typeface="+mj-lt"/>
              </a:rPr>
              <a:t>Terminator</a:t>
            </a:r>
          </a:p>
        </p:txBody>
      </p:sp>
      <p:sp>
        <p:nvSpPr>
          <p:cNvPr id="14344" name="AutoShape 4"/>
          <p:cNvSpPr>
            <a:spLocks noChangeArrowheads="1"/>
          </p:cNvSpPr>
          <p:nvPr/>
        </p:nvSpPr>
        <p:spPr bwMode="auto">
          <a:xfrm>
            <a:off x="7772400" y="2438400"/>
            <a:ext cx="1981200" cy="838200"/>
          </a:xfrm>
          <a:prstGeom prst="flowChartInputOutpu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000" dirty="0" err="1">
                <a:solidFill>
                  <a:srgbClr val="000000"/>
                </a:solidFill>
                <a:latin typeface="+mj-lt"/>
              </a:rPr>
              <a:t>Input/Output</a:t>
            </a:r>
            <a:endParaRPr lang="en-GB" sz="2000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14345" name="AutoShape 5"/>
          <p:cNvSpPr>
            <a:spLocks noChangeArrowheads="1"/>
          </p:cNvSpPr>
          <p:nvPr/>
        </p:nvSpPr>
        <p:spPr bwMode="auto">
          <a:xfrm>
            <a:off x="3276600" y="4495800"/>
            <a:ext cx="304800" cy="304800"/>
          </a:xfrm>
          <a:prstGeom prst="flowChartConnector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4346" name="AutoShape 6"/>
          <p:cNvSpPr>
            <a:spLocks noChangeArrowheads="1"/>
          </p:cNvSpPr>
          <p:nvPr/>
        </p:nvSpPr>
        <p:spPr bwMode="auto">
          <a:xfrm>
            <a:off x="4953000" y="4114800"/>
            <a:ext cx="1905000" cy="1219200"/>
          </a:xfrm>
          <a:prstGeom prst="flowChartDecision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000" dirty="0">
                <a:solidFill>
                  <a:srgbClr val="000000"/>
                </a:solidFill>
                <a:latin typeface="+mj-lt"/>
              </a:rPr>
              <a:t>Decision</a:t>
            </a:r>
          </a:p>
        </p:txBody>
      </p:sp>
      <p:sp>
        <p:nvSpPr>
          <p:cNvPr id="14347" name="Line 7"/>
          <p:cNvSpPr>
            <a:spLocks noChangeShapeType="1"/>
          </p:cNvSpPr>
          <p:nvPr/>
        </p:nvSpPr>
        <p:spPr bwMode="auto">
          <a:xfrm>
            <a:off x="7924800" y="4648200"/>
            <a:ext cx="152400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4348" name="Text Box 8"/>
          <p:cNvSpPr txBox="1">
            <a:spLocks noChangeArrowheads="1"/>
          </p:cNvSpPr>
          <p:nvPr/>
        </p:nvSpPr>
        <p:spPr bwMode="auto">
          <a:xfrm>
            <a:off x="2590800" y="4887690"/>
            <a:ext cx="1676400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spcBef>
                <a:spcPts val="1250"/>
              </a:spcBef>
            </a:pPr>
            <a:r>
              <a:rPr lang="en-GB" sz="2000" dirty="0">
                <a:solidFill>
                  <a:srgbClr val="000000"/>
                </a:solidFill>
                <a:latin typeface="+mj-lt"/>
              </a:rPr>
              <a:t>Connector</a:t>
            </a:r>
          </a:p>
        </p:txBody>
      </p:sp>
      <p:sp>
        <p:nvSpPr>
          <p:cNvPr id="14349" name="Text Box 9"/>
          <p:cNvSpPr txBox="1">
            <a:spLocks noChangeArrowheads="1"/>
          </p:cNvSpPr>
          <p:nvPr/>
        </p:nvSpPr>
        <p:spPr bwMode="auto">
          <a:xfrm>
            <a:off x="7924801" y="4876804"/>
            <a:ext cx="1524000" cy="402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spcBef>
                <a:spcPts val="1250"/>
              </a:spcBef>
            </a:pPr>
            <a:r>
              <a:rPr lang="en-GB" sz="2000" dirty="0">
                <a:solidFill>
                  <a:srgbClr val="000000"/>
                </a:solidFill>
                <a:latin typeface="+mj-lt"/>
              </a:rPr>
              <a:t>Control Flow</a:t>
            </a:r>
          </a:p>
        </p:txBody>
      </p:sp>
    </p:spTree>
    <p:extLst>
      <p:ext uri="{BB962C8B-B14F-4D97-AF65-F5344CB8AC3E}">
        <p14:creationId xmlns:p14="http://schemas.microsoft.com/office/powerpoint/2010/main" val="3479676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Flowchart Examples: Start a Car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 bwMode="auto">
          <a:xfrm>
            <a:off x="1955540" y="2348880"/>
            <a:ext cx="1512168" cy="64807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0000"/>
                </a:solidFill>
                <a:latin typeface="Rdg Vesta" pitchFamily="2" charset="0"/>
              </a:rPr>
              <a:t>Insert Key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1955540" y="3429000"/>
            <a:ext cx="1512168" cy="72008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0000"/>
                </a:solidFill>
                <a:latin typeface="Rdg Vesta" pitchFamily="2" charset="0"/>
              </a:rPr>
              <a:t>Turn Key to Start Position</a:t>
            </a:r>
          </a:p>
        </p:txBody>
      </p:sp>
      <p:sp>
        <p:nvSpPr>
          <p:cNvPr id="11" name="Diamond 10"/>
          <p:cNvSpPr/>
          <p:nvPr/>
        </p:nvSpPr>
        <p:spPr bwMode="auto">
          <a:xfrm>
            <a:off x="4079776" y="2132857"/>
            <a:ext cx="2088232" cy="1265595"/>
          </a:xfrm>
          <a:prstGeom prst="diamond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0000"/>
                </a:solidFill>
                <a:latin typeface="Rdg Vesta" pitchFamily="2" charset="0"/>
              </a:rPr>
              <a:t>Has Engine Started?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6708068" y="2441617"/>
            <a:ext cx="1512168" cy="64807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Rdg Vesta" pitchFamily="2" charset="0"/>
              </a:rPr>
              <a:t>Hold Key in Start Position</a:t>
            </a:r>
            <a:endParaRPr lang="en-US" sz="1600" b="1" dirty="0">
              <a:solidFill>
                <a:srgbClr val="000000"/>
              </a:solidFill>
              <a:latin typeface="Rdg Vesta" pitchFamily="2" charset="0"/>
            </a:endParaRPr>
          </a:p>
        </p:txBody>
      </p:sp>
      <p:sp>
        <p:nvSpPr>
          <p:cNvPr id="14" name="Diamond 13"/>
          <p:cNvSpPr/>
          <p:nvPr/>
        </p:nvSpPr>
        <p:spPr bwMode="auto">
          <a:xfrm>
            <a:off x="6528048" y="3356993"/>
            <a:ext cx="1872208" cy="1134671"/>
          </a:xfrm>
          <a:prstGeom prst="diamond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Rdg Vesta" pitchFamily="2" charset="0"/>
              </a:rPr>
              <a:t>Has 6 Seconds Passed?</a:t>
            </a:r>
            <a:endParaRPr lang="en-US" sz="1600" b="1" dirty="0">
              <a:solidFill>
                <a:srgbClr val="000000"/>
              </a:solidFill>
              <a:latin typeface="Rdg Vesta" pitchFamily="2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6708154" y="4725144"/>
            <a:ext cx="1511999" cy="64807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0000"/>
                </a:solidFill>
                <a:latin typeface="Rdg Vesta" pitchFamily="2" charset="0"/>
              </a:rPr>
              <a:t>Turn Key to Stop Position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6708154" y="5733256"/>
            <a:ext cx="1511999" cy="648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0000"/>
                </a:solidFill>
                <a:latin typeface="Rdg Vesta" pitchFamily="2" charset="0"/>
              </a:rPr>
              <a:t>Wait 10 Seconds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8616281" y="5733256"/>
            <a:ext cx="1511999" cy="648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0000"/>
                </a:solidFill>
                <a:latin typeface="Rdg Vesta" pitchFamily="2" charset="0"/>
              </a:rPr>
              <a:t>Turn Key to Start Position</a:t>
            </a:r>
          </a:p>
        </p:txBody>
      </p:sp>
      <p:cxnSp>
        <p:nvCxnSpPr>
          <p:cNvPr id="19" name="Straight Arrow Connector 18"/>
          <p:cNvCxnSpPr>
            <a:stCxn id="128" idx="2"/>
            <a:endCxn id="9" idx="0"/>
          </p:cNvCxnSpPr>
          <p:nvPr/>
        </p:nvCxnSpPr>
        <p:spPr bwMode="auto">
          <a:xfrm>
            <a:off x="2711624" y="1818928"/>
            <a:ext cx="0" cy="529952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9" idx="2"/>
            <a:endCxn id="10" idx="0"/>
          </p:cNvCxnSpPr>
          <p:nvPr/>
        </p:nvCxnSpPr>
        <p:spPr bwMode="auto">
          <a:xfrm>
            <a:off x="2711624" y="2996952"/>
            <a:ext cx="0" cy="43204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10" idx="2"/>
            <a:endCxn id="37" idx="2"/>
          </p:cNvCxnSpPr>
          <p:nvPr/>
        </p:nvCxnSpPr>
        <p:spPr bwMode="auto">
          <a:xfrm rot="5400000" flipH="1" flipV="1">
            <a:off x="2621614" y="1799202"/>
            <a:ext cx="2439888" cy="2259868"/>
          </a:xfrm>
          <a:prstGeom prst="bentConnector4">
            <a:avLst>
              <a:gd name="adj1" fmla="val -9369"/>
              <a:gd name="adj2" fmla="val 52860"/>
            </a:avLst>
          </a:prstGeom>
          <a:ln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1" idx="2"/>
            <a:endCxn id="131" idx="0"/>
          </p:cNvCxnSpPr>
          <p:nvPr/>
        </p:nvCxnSpPr>
        <p:spPr bwMode="auto">
          <a:xfrm>
            <a:off x="5123893" y="3398452"/>
            <a:ext cx="10629" cy="2622837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3" idx="2"/>
            <a:endCxn id="14" idx="0"/>
          </p:cNvCxnSpPr>
          <p:nvPr/>
        </p:nvCxnSpPr>
        <p:spPr bwMode="auto">
          <a:xfrm>
            <a:off x="7464152" y="3089690"/>
            <a:ext cx="0" cy="267303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15" idx="2"/>
            <a:endCxn id="16" idx="0"/>
          </p:cNvCxnSpPr>
          <p:nvPr/>
        </p:nvCxnSpPr>
        <p:spPr bwMode="auto">
          <a:xfrm>
            <a:off x="7464153" y="5373216"/>
            <a:ext cx="0" cy="36004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16" idx="3"/>
            <a:endCxn id="17" idx="1"/>
          </p:cNvCxnSpPr>
          <p:nvPr/>
        </p:nvCxnSpPr>
        <p:spPr bwMode="auto">
          <a:xfrm>
            <a:off x="8220152" y="6057256"/>
            <a:ext cx="396128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4511824" y="3429000"/>
            <a:ext cx="648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</a:rPr>
              <a:t>Yes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6096000" y="2348880"/>
            <a:ext cx="648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</a:rPr>
              <a:t>No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6888088" y="4293096"/>
            <a:ext cx="648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</a:rPr>
              <a:t>No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8472264" y="3501008"/>
            <a:ext cx="648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</a:rPr>
              <a:t>Yes</a:t>
            </a:r>
          </a:p>
        </p:txBody>
      </p:sp>
      <p:sp>
        <p:nvSpPr>
          <p:cNvPr id="37" name="AutoShape 5"/>
          <p:cNvSpPr>
            <a:spLocks noChangeArrowheads="1"/>
          </p:cNvSpPr>
          <p:nvPr/>
        </p:nvSpPr>
        <p:spPr bwMode="auto">
          <a:xfrm>
            <a:off x="4971492" y="1556792"/>
            <a:ext cx="304800" cy="304800"/>
          </a:xfrm>
          <a:prstGeom prst="flowChartConnector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cxnSp>
        <p:nvCxnSpPr>
          <p:cNvPr id="56" name="Straight Arrow Connector 55"/>
          <p:cNvCxnSpPr>
            <a:stCxn id="37" idx="4"/>
            <a:endCxn id="11" idx="0"/>
          </p:cNvCxnSpPr>
          <p:nvPr/>
        </p:nvCxnSpPr>
        <p:spPr bwMode="auto">
          <a:xfrm>
            <a:off x="5123892" y="1861592"/>
            <a:ext cx="0" cy="271264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14" idx="2"/>
            <a:endCxn id="15" idx="0"/>
          </p:cNvCxnSpPr>
          <p:nvPr/>
        </p:nvCxnSpPr>
        <p:spPr bwMode="auto">
          <a:xfrm>
            <a:off x="7464153" y="4491664"/>
            <a:ext cx="1" cy="233481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08" name="AutoShape 5"/>
          <p:cNvSpPr>
            <a:spLocks noChangeArrowheads="1"/>
          </p:cNvSpPr>
          <p:nvPr/>
        </p:nvSpPr>
        <p:spPr bwMode="auto">
          <a:xfrm>
            <a:off x="9219879" y="3771927"/>
            <a:ext cx="304800" cy="304800"/>
          </a:xfrm>
          <a:prstGeom prst="flowChartConnector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cxnSp>
        <p:nvCxnSpPr>
          <p:cNvPr id="109" name="Straight Arrow Connector 108"/>
          <p:cNvCxnSpPr>
            <a:stCxn id="14" idx="3"/>
            <a:endCxn id="108" idx="2"/>
          </p:cNvCxnSpPr>
          <p:nvPr/>
        </p:nvCxnSpPr>
        <p:spPr bwMode="auto">
          <a:xfrm flipV="1">
            <a:off x="8400257" y="3924328"/>
            <a:ext cx="819623" cy="1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17" idx="0"/>
            <a:endCxn id="108" idx="4"/>
          </p:cNvCxnSpPr>
          <p:nvPr/>
        </p:nvCxnSpPr>
        <p:spPr bwMode="auto">
          <a:xfrm flipH="1" flipV="1">
            <a:off x="9372280" y="4076728"/>
            <a:ext cx="1" cy="1656529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15" name="Elbow Connector 114"/>
          <p:cNvCxnSpPr>
            <a:stCxn id="108" idx="0"/>
            <a:endCxn id="37" idx="6"/>
          </p:cNvCxnSpPr>
          <p:nvPr/>
        </p:nvCxnSpPr>
        <p:spPr bwMode="auto">
          <a:xfrm rot="16200000" flipV="1">
            <a:off x="6292920" y="692567"/>
            <a:ext cx="2062735" cy="4095987"/>
          </a:xfrm>
          <a:prstGeom prst="bentConnector2">
            <a:avLst/>
          </a:prstGeom>
          <a:ln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11" idx="3"/>
            <a:endCxn id="13" idx="1"/>
          </p:cNvCxnSpPr>
          <p:nvPr/>
        </p:nvCxnSpPr>
        <p:spPr bwMode="auto">
          <a:xfrm flipV="1">
            <a:off x="6168008" y="2765654"/>
            <a:ext cx="540060" cy="1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28" name="AutoShape 3"/>
          <p:cNvSpPr>
            <a:spLocks noChangeArrowheads="1"/>
          </p:cNvSpPr>
          <p:nvPr/>
        </p:nvSpPr>
        <p:spPr bwMode="auto">
          <a:xfrm>
            <a:off x="1944911" y="1484784"/>
            <a:ext cx="1533426" cy="334144"/>
          </a:xfrm>
          <a:prstGeom prst="flowChartTerminator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dirty="0">
                <a:solidFill>
                  <a:srgbClr val="000000"/>
                </a:solidFill>
                <a:latin typeface="+mj-lt"/>
              </a:rPr>
              <a:t>Start</a:t>
            </a:r>
          </a:p>
        </p:txBody>
      </p:sp>
      <p:sp>
        <p:nvSpPr>
          <p:cNvPr id="131" name="AutoShape 3"/>
          <p:cNvSpPr>
            <a:spLocks noChangeArrowheads="1"/>
          </p:cNvSpPr>
          <p:nvPr/>
        </p:nvSpPr>
        <p:spPr bwMode="auto">
          <a:xfrm>
            <a:off x="4367808" y="6021288"/>
            <a:ext cx="1533426" cy="334144"/>
          </a:xfrm>
          <a:prstGeom prst="flowChartTerminator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dirty="0">
                <a:solidFill>
                  <a:srgbClr val="000000"/>
                </a:solidFill>
                <a:latin typeface="+mj-lt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290048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3" grpId="0" animBg="1"/>
      <p:bldP spid="13" grpId="1" animBg="1"/>
      <p:bldP spid="14" grpId="0" animBg="1"/>
      <p:bldP spid="15" grpId="0" animBg="1"/>
      <p:bldP spid="16" grpId="0" animBg="1"/>
      <p:bldP spid="17" grpId="0" animBg="1"/>
      <p:bldP spid="71" grpId="0"/>
      <p:bldP spid="72" grpId="0"/>
      <p:bldP spid="73" grpId="0"/>
      <p:bldP spid="74" grpId="0"/>
      <p:bldP spid="37" grpId="0" animBg="1"/>
      <p:bldP spid="10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 Solving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ct val="50000"/>
              </a:spcBef>
              <a:buNone/>
            </a:pPr>
            <a:r>
              <a:rPr lang="en-GB" dirty="0"/>
              <a:t>Some strategies:</a:t>
            </a:r>
            <a:endParaRPr lang="en-US" dirty="0"/>
          </a:p>
          <a:p>
            <a:pPr eaLnBrk="1" hangingPunct="1">
              <a:spcBef>
                <a:spcPct val="50000"/>
              </a:spcBef>
            </a:pPr>
            <a:r>
              <a:rPr lang="en-US" dirty="0"/>
              <a:t>Ask questions</a:t>
            </a:r>
          </a:p>
          <a:p>
            <a:pPr eaLnBrk="1" hangingPunct="1">
              <a:spcBef>
                <a:spcPct val="50000"/>
              </a:spcBef>
            </a:pPr>
            <a:r>
              <a:rPr lang="en-GB" dirty="0"/>
              <a:t>Look for similar problems that are familiar</a:t>
            </a:r>
          </a:p>
          <a:p>
            <a:pPr eaLnBrk="1" hangingPunct="1">
              <a:spcBef>
                <a:spcPct val="50000"/>
              </a:spcBef>
            </a:pPr>
            <a:r>
              <a:rPr lang="en-GB" dirty="0"/>
              <a:t>Means-Ends analysis</a:t>
            </a:r>
          </a:p>
          <a:p>
            <a:pPr eaLnBrk="1" hangingPunct="1">
              <a:spcBef>
                <a:spcPct val="50000"/>
              </a:spcBef>
            </a:pPr>
            <a:r>
              <a:rPr lang="en-GB" dirty="0"/>
              <a:t>Divide and Conquer</a:t>
            </a:r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93586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Strategies: Ask Questions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When you are given a problem, you ask questions (What, Why, When, and Where?)</a:t>
            </a:r>
          </a:p>
          <a:p>
            <a:r>
              <a:rPr lang="en-US" smtClean="0"/>
              <a:t>In the context of programming</a:t>
            </a:r>
          </a:p>
          <a:p>
            <a:pPr lvl="1"/>
            <a:r>
              <a:rPr lang="en-US" smtClean="0"/>
              <a:t>What do I have to work with (What is my data)?</a:t>
            </a:r>
          </a:p>
          <a:p>
            <a:pPr lvl="1"/>
            <a:r>
              <a:rPr lang="en-US" smtClean="0"/>
              <a:t>What do the data items look like?</a:t>
            </a:r>
          </a:p>
          <a:p>
            <a:pPr lvl="1"/>
            <a:r>
              <a:rPr lang="en-US" smtClean="0"/>
              <a:t>How much data is there?</a:t>
            </a:r>
          </a:p>
          <a:p>
            <a:pPr lvl="1"/>
            <a:r>
              <a:rPr lang="en-US" smtClean="0"/>
              <a:t>How will I know when I have processed all the data?</a:t>
            </a:r>
          </a:p>
          <a:p>
            <a:pPr lvl="1"/>
            <a:r>
              <a:rPr lang="en-US" smtClean="0"/>
              <a:t>What should my output look like?</a:t>
            </a:r>
          </a:p>
          <a:p>
            <a:pPr lvl="1"/>
            <a:r>
              <a:rPr lang="en-US" smtClean="0"/>
              <a:t>How many times is the process going to be repeated?</a:t>
            </a:r>
          </a:p>
          <a:p>
            <a:pPr lvl="1"/>
            <a:r>
              <a:rPr lang="en-US" smtClean="0"/>
              <a:t>What special error conditions might come up?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439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Strategies: Look for Familiar Things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sz="2000" dirty="0"/>
              <a:t>Never reinvent the wheel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dirty="0"/>
              <a:t>If a solution </a:t>
            </a:r>
            <a:r>
              <a:rPr lang="en-US" dirty="0" smtClean="0"/>
              <a:t>exists… 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>
                <a:sym typeface="Wingdings" pitchFamily="2" charset="2"/>
              </a:rPr>
              <a:t>USE IT</a:t>
            </a:r>
          </a:p>
          <a:p>
            <a:pPr eaLnBrk="1" hangingPunct="1">
              <a:spcBef>
                <a:spcPct val="50000"/>
              </a:spcBef>
            </a:pPr>
            <a:r>
              <a:rPr lang="en-US" sz="2000" dirty="0">
                <a:solidFill>
                  <a:srgbClr val="660066"/>
                </a:solidFill>
                <a:sym typeface="Wingdings" pitchFamily="2" charset="2"/>
              </a:rPr>
              <a:t>Finding the daily high and low temperatures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sz="2000" dirty="0">
                <a:solidFill>
                  <a:srgbClr val="FF3300"/>
                </a:solidFill>
                <a:sym typeface="Wingdings" pitchFamily="2" charset="2"/>
              </a:rPr>
              <a:t>is really the same problem as</a:t>
            </a:r>
          </a:p>
          <a:p>
            <a:pPr eaLnBrk="1" hangingPunct="1">
              <a:spcBef>
                <a:spcPct val="50000"/>
              </a:spcBef>
            </a:pPr>
            <a:r>
              <a:rPr lang="en-US" sz="2000" dirty="0">
                <a:solidFill>
                  <a:srgbClr val="660066"/>
                </a:solidFill>
                <a:sym typeface="Wingdings" pitchFamily="2" charset="2"/>
              </a:rPr>
              <a:t>Finding the highest and lowest grades on a test</a:t>
            </a:r>
            <a:endParaRPr lang="en-US" sz="2000" dirty="0">
              <a:solidFill>
                <a:srgbClr val="FF3300"/>
              </a:solidFill>
              <a:sym typeface="Wingdings" pitchFamily="2" charset="2"/>
            </a:endParaRPr>
          </a:p>
          <a:p>
            <a:pPr algn="ctr" eaLnBrk="1" hangingPunct="1">
              <a:spcBef>
                <a:spcPct val="50000"/>
              </a:spcBef>
            </a:pPr>
            <a:r>
              <a:rPr lang="en-US" sz="2000" dirty="0">
                <a:solidFill>
                  <a:srgbClr val="FF3300"/>
                </a:solidFill>
                <a:sym typeface="Wingdings" pitchFamily="2" charset="2"/>
              </a:rPr>
              <a:t>Both problems can be abstracted as being</a:t>
            </a:r>
          </a:p>
          <a:p>
            <a:pPr eaLnBrk="1" hangingPunct="1">
              <a:spcBef>
                <a:spcPct val="50000"/>
              </a:spcBef>
            </a:pPr>
            <a:r>
              <a:rPr lang="en-US" sz="2000" dirty="0">
                <a:solidFill>
                  <a:srgbClr val="660066"/>
                </a:solidFill>
                <a:sym typeface="Wingdings" pitchFamily="2" charset="2"/>
              </a:rPr>
              <a:t>Find largest and smallest values in a set of numbers</a:t>
            </a:r>
          </a:p>
        </p:txBody>
      </p:sp>
    </p:spTree>
    <p:extLst>
      <p:ext uri="{BB962C8B-B14F-4D97-AF65-F5344CB8AC3E}">
        <p14:creationId xmlns:p14="http://schemas.microsoft.com/office/powerpoint/2010/main" val="2014413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Problem Solving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“Programming” is a process of Problem Solving</a:t>
            </a:r>
          </a:p>
          <a:p>
            <a:pPr lvl="1"/>
            <a:r>
              <a:rPr lang="en-GB" dirty="0" smtClean="0"/>
              <a:t>Computers can only perform one simple step at a time (arithmetic operations). </a:t>
            </a:r>
          </a:p>
          <a:p>
            <a:pPr lvl="1"/>
            <a:r>
              <a:rPr lang="en-GB" dirty="0" smtClean="0"/>
              <a:t>As of September 2017, the most powerful computer has a peak performance of </a:t>
            </a:r>
          </a:p>
          <a:p>
            <a:pPr marL="457200" lvl="1" indent="0" algn="ctr">
              <a:buNone/>
            </a:pPr>
            <a:r>
              <a:rPr lang="en-GB" dirty="0" smtClean="0"/>
              <a:t>	93 </a:t>
            </a:r>
            <a:r>
              <a:rPr lang="en-GB" dirty="0" err="1" smtClean="0"/>
              <a:t>PFlop</a:t>
            </a:r>
            <a:r>
              <a:rPr lang="en-GB" dirty="0" smtClean="0"/>
              <a:t>/s (P=10</a:t>
            </a:r>
            <a:r>
              <a:rPr lang="en-GB" baseline="30000" dirty="0" smtClean="0"/>
              <a:t>15</a:t>
            </a:r>
            <a:r>
              <a:rPr lang="en-GB" dirty="0" smtClean="0"/>
              <a:t>): </a:t>
            </a:r>
            <a:r>
              <a:rPr lang="en-GB" u="sng" dirty="0" smtClean="0"/>
              <a:t>ninety-three Millions </a:t>
            </a:r>
            <a:r>
              <a:rPr lang="en-GB" dirty="0" smtClean="0"/>
              <a:t>of </a:t>
            </a:r>
            <a:r>
              <a:rPr lang="en-GB" u="sng" dirty="0" smtClean="0"/>
              <a:t>Billions </a:t>
            </a:r>
            <a:r>
              <a:rPr lang="en-GB" dirty="0" smtClean="0"/>
              <a:t>floating point operations per second.</a:t>
            </a:r>
          </a:p>
          <a:p>
            <a:pPr marL="457200" lvl="1" indent="0">
              <a:buNone/>
            </a:pPr>
            <a:r>
              <a:rPr lang="en-GB" dirty="0" smtClean="0"/>
              <a:t>			93    *    10</a:t>
            </a:r>
            <a:r>
              <a:rPr lang="en-GB" baseline="30000" dirty="0" smtClean="0"/>
              <a:t>6</a:t>
            </a:r>
            <a:r>
              <a:rPr lang="en-GB" dirty="0" smtClean="0"/>
              <a:t>      *   10</a:t>
            </a:r>
            <a:r>
              <a:rPr lang="en-GB" baseline="30000" dirty="0" smtClean="0"/>
              <a:t>9</a:t>
            </a:r>
            <a:r>
              <a:rPr lang="en-GB" dirty="0" smtClean="0"/>
              <a:t> </a:t>
            </a:r>
          </a:p>
          <a:p>
            <a:pPr lvl="1"/>
            <a:r>
              <a:rPr lang="en-GB" dirty="0" smtClean="0"/>
              <a:t>How can we make a computer to solve a complex "Human" problem?</a:t>
            </a:r>
          </a:p>
          <a:p>
            <a:pPr lvl="1"/>
            <a:r>
              <a:rPr lang="en-GB" dirty="0" smtClean="0"/>
              <a:t>Computers use Algorithms to solve problems, and change data into useful information.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52253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Strategies: Means-Ends Analysis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Beginning state and End state are often given</a:t>
            </a:r>
          </a:p>
          <a:p>
            <a:r>
              <a:rPr lang="en-US" dirty="0" smtClean="0"/>
              <a:t>You need to define a set of actions that can be used to  get from one to the other</a:t>
            </a:r>
          </a:p>
          <a:p>
            <a:r>
              <a:rPr lang="en-US" dirty="0" smtClean="0"/>
              <a:t>Once you have a set of actions, you need to work out the details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Translated to computer programming</a:t>
            </a:r>
          </a:p>
          <a:p>
            <a:pPr lvl="1"/>
            <a:r>
              <a:rPr lang="en-US" dirty="0" smtClean="0"/>
              <a:t>Begin by writing down what the input is? (Beginning  state)</a:t>
            </a:r>
          </a:p>
          <a:p>
            <a:pPr lvl="1"/>
            <a:r>
              <a:rPr lang="en-US" dirty="0" smtClean="0"/>
              <a:t>What the output should be? (End state)</a:t>
            </a:r>
          </a:p>
          <a:p>
            <a:pPr lvl="1"/>
            <a:r>
              <a:rPr lang="en-US" dirty="0" smtClean="0"/>
              <a:t>What actions can be performed to obtain results from input data?</a:t>
            </a:r>
          </a:p>
        </p:txBody>
      </p:sp>
    </p:spTree>
    <p:extLst>
      <p:ext uri="{BB962C8B-B14F-4D97-AF65-F5344CB8AC3E}">
        <p14:creationId xmlns:p14="http://schemas.microsoft.com/office/powerpoint/2010/main" val="2747123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Strategies: Divide and Conquer</a:t>
            </a:r>
            <a:endParaRPr lang="en-US" dirty="0" smtClean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Break up large problems into smaller problems that are easier to handle</a:t>
            </a:r>
          </a:p>
          <a:p>
            <a:r>
              <a:rPr lang="en-US" dirty="0" smtClean="0"/>
              <a:t>(</a:t>
            </a:r>
            <a:r>
              <a:rPr lang="en-US" dirty="0" smtClean="0">
                <a:solidFill>
                  <a:srgbClr val="FF0000"/>
                </a:solidFill>
              </a:rPr>
              <a:t>Top-Down approach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10260" name="Picture 20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7318" y="3357563"/>
            <a:ext cx="7641214" cy="2881312"/>
          </a:xfrm>
        </p:spPr>
      </p:pic>
    </p:spTree>
    <p:extLst>
      <p:ext uri="{BB962C8B-B14F-4D97-AF65-F5344CB8AC3E}">
        <p14:creationId xmlns:p14="http://schemas.microsoft.com/office/powerpoint/2010/main" val="359594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Area of Circle Example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819046" y="1532410"/>
            <a:ext cx="8750300" cy="4616648"/>
            <a:chOff x="577850" y="914400"/>
            <a:chExt cx="8750300" cy="4616648"/>
          </a:xfrm>
        </p:grpSpPr>
        <p:sp>
          <p:nvSpPr>
            <p:cNvPr id="17" name="Text Box 3"/>
            <p:cNvSpPr txBox="1">
              <a:spLocks noChangeArrowheads="1"/>
            </p:cNvSpPr>
            <p:nvPr/>
          </p:nvSpPr>
          <p:spPr bwMode="auto">
            <a:xfrm>
              <a:off x="577850" y="914400"/>
              <a:ext cx="8750300" cy="46166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914400" indent="-4572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2400" b="1" dirty="0">
                  <a:solidFill>
                    <a:srgbClr val="FF3300"/>
                  </a:solidFill>
                  <a:latin typeface="+mj-lt"/>
                </a:rPr>
                <a:t>Compute the area of a circle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sz="2000" dirty="0">
                  <a:solidFill>
                    <a:srgbClr val="660066"/>
                  </a:solidFill>
                  <a:latin typeface="+mj-lt"/>
                </a:rPr>
                <a:t>Problem statement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dirty="0">
                  <a:solidFill>
                    <a:schemeClr val="tx2"/>
                  </a:solidFill>
                  <a:latin typeface="+mj-lt"/>
                </a:rPr>
                <a:t>	We need an interactive program (user will input data) that computes the area of a circle. Given the circle radius, the circle area should be displayed on the screen.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sz="2000" dirty="0" err="1">
                  <a:solidFill>
                    <a:srgbClr val="660066"/>
                  </a:solidFill>
                  <a:latin typeface="+mj-lt"/>
                </a:rPr>
                <a:t>Input/Output</a:t>
              </a:r>
              <a:r>
                <a:rPr lang="en-US" sz="2000" dirty="0">
                  <a:solidFill>
                    <a:srgbClr val="660066"/>
                  </a:solidFill>
                  <a:latin typeface="+mj-lt"/>
                </a:rPr>
                <a:t> description</a:t>
              </a:r>
            </a:p>
            <a:p>
              <a:pPr lvl="1" eaLnBrk="1" hangingPunct="1">
                <a:spcBef>
                  <a:spcPct val="50000"/>
                </a:spcBef>
              </a:pPr>
              <a:r>
                <a:rPr lang="en-US" dirty="0">
                  <a:latin typeface="+mj-lt"/>
                </a:rPr>
                <a:t>Input    </a:t>
              </a:r>
              <a:r>
                <a:rPr lang="en-US" dirty="0">
                  <a:latin typeface="+mj-lt"/>
                  <a:sym typeface="Wingdings" pitchFamily="2" charset="2"/>
                </a:rPr>
                <a:t> </a:t>
              </a:r>
              <a:r>
                <a:rPr lang="en-US" dirty="0">
                  <a:latin typeface="+mj-lt"/>
                </a:rPr>
                <a:t>Circle radius</a:t>
              </a:r>
            </a:p>
            <a:p>
              <a:pPr lvl="1" eaLnBrk="1" hangingPunct="1">
                <a:spcBef>
                  <a:spcPct val="50000"/>
                </a:spcBef>
              </a:pPr>
              <a:r>
                <a:rPr lang="en-US" dirty="0">
                  <a:latin typeface="+mj-lt"/>
                </a:rPr>
                <a:t>Output  </a:t>
              </a:r>
              <a:r>
                <a:rPr lang="en-US" dirty="0">
                  <a:latin typeface="+mj-lt"/>
                  <a:sym typeface="Wingdings" pitchFamily="2" charset="2"/>
                </a:rPr>
                <a:t> </a:t>
              </a:r>
              <a:r>
                <a:rPr lang="en-US" dirty="0">
                  <a:latin typeface="+mj-lt"/>
                </a:rPr>
                <a:t>Circle area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sz="2000" dirty="0">
                  <a:solidFill>
                    <a:srgbClr val="660066"/>
                  </a:solidFill>
                  <a:latin typeface="+mj-lt"/>
                </a:rPr>
                <a:t>Algorithm development (set of steps, decomposition outline)</a:t>
              </a:r>
            </a:p>
            <a:p>
              <a:pPr lvl="1" eaLnBrk="1" hangingPunct="1">
                <a:spcBef>
                  <a:spcPct val="50000"/>
                </a:spcBef>
                <a:buFontTx/>
                <a:buAutoNum type="arabicPeriod"/>
              </a:pPr>
              <a:r>
                <a:rPr lang="en-US" dirty="0">
                  <a:latin typeface="+mj-lt"/>
                </a:rPr>
                <a:t>Read value of circle radius (r)</a:t>
              </a:r>
            </a:p>
            <a:p>
              <a:pPr lvl="1" eaLnBrk="1" hangingPunct="1">
                <a:spcBef>
                  <a:spcPct val="50000"/>
                </a:spcBef>
                <a:buFontTx/>
                <a:buAutoNum type="arabicPeriod"/>
              </a:pPr>
              <a:r>
                <a:rPr lang="en-US" dirty="0">
                  <a:latin typeface="+mj-lt"/>
                </a:rPr>
                <a:t>Compute circle area as pi* r</a:t>
              </a:r>
              <a:r>
                <a:rPr lang="en-US" baseline="30000" dirty="0">
                  <a:latin typeface="+mj-lt"/>
                </a:rPr>
                <a:t>2</a:t>
              </a:r>
              <a:endParaRPr lang="en-US" dirty="0">
                <a:latin typeface="+mj-lt"/>
              </a:endParaRPr>
            </a:p>
            <a:p>
              <a:pPr lvl="1" eaLnBrk="1" hangingPunct="1">
                <a:spcBef>
                  <a:spcPct val="50000"/>
                </a:spcBef>
                <a:buFontTx/>
                <a:buAutoNum type="arabicPeriod"/>
              </a:pPr>
              <a:r>
                <a:rPr lang="en-US" dirty="0">
                  <a:latin typeface="+mj-lt"/>
                </a:rPr>
                <a:t>Print the value of circle area </a:t>
              </a:r>
            </a:p>
          </p:txBody>
        </p:sp>
        <p:sp>
          <p:nvSpPr>
            <p:cNvPr id="18" name="Rectangle 4"/>
            <p:cNvSpPr>
              <a:spLocks noChangeArrowheads="1"/>
            </p:cNvSpPr>
            <p:nvPr/>
          </p:nvSpPr>
          <p:spPr bwMode="auto">
            <a:xfrm>
              <a:off x="5959475" y="2851150"/>
              <a:ext cx="1092200" cy="7921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GB" dirty="0"/>
                <a:t>A=pi*r</a:t>
              </a:r>
              <a:r>
                <a:rPr lang="en-GB" baseline="30000" dirty="0"/>
                <a:t>2</a:t>
              </a:r>
              <a:endParaRPr lang="en-US" baseline="30000" dirty="0"/>
            </a:p>
          </p:txBody>
        </p:sp>
        <p:sp>
          <p:nvSpPr>
            <p:cNvPr id="19" name="AutoShape 5"/>
            <p:cNvSpPr>
              <a:spLocks noChangeArrowheads="1"/>
            </p:cNvSpPr>
            <p:nvPr/>
          </p:nvSpPr>
          <p:spPr bwMode="auto">
            <a:xfrm>
              <a:off x="5346700" y="3068638"/>
              <a:ext cx="546100" cy="360362"/>
            </a:xfrm>
            <a:prstGeom prst="rightArrow">
              <a:avLst>
                <a:gd name="adj1" fmla="val 50000"/>
                <a:gd name="adj2" fmla="val 37886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Text Box 6"/>
            <p:cNvSpPr txBox="1">
              <a:spLocks noChangeArrowheads="1"/>
            </p:cNvSpPr>
            <p:nvPr/>
          </p:nvSpPr>
          <p:spPr bwMode="auto">
            <a:xfrm>
              <a:off x="4321175" y="3060700"/>
              <a:ext cx="95437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GB" dirty="0"/>
                <a:t>radius r</a:t>
              </a:r>
              <a:endParaRPr lang="en-US" dirty="0"/>
            </a:p>
          </p:txBody>
        </p:sp>
        <p:sp>
          <p:nvSpPr>
            <p:cNvPr id="21" name="AutoShape 7"/>
            <p:cNvSpPr>
              <a:spLocks noChangeArrowheads="1"/>
            </p:cNvSpPr>
            <p:nvPr/>
          </p:nvSpPr>
          <p:spPr bwMode="auto">
            <a:xfrm>
              <a:off x="7127875" y="3068638"/>
              <a:ext cx="547688" cy="360362"/>
            </a:xfrm>
            <a:prstGeom prst="rightArrow">
              <a:avLst>
                <a:gd name="adj1" fmla="val 50000"/>
                <a:gd name="adj2" fmla="val 37996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Text Box 8"/>
            <p:cNvSpPr txBox="1">
              <a:spLocks noChangeArrowheads="1"/>
            </p:cNvSpPr>
            <p:nvPr/>
          </p:nvSpPr>
          <p:spPr bwMode="auto">
            <a:xfrm>
              <a:off x="7605713" y="3068638"/>
              <a:ext cx="85151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GB"/>
                <a:t>area A</a:t>
              </a: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34272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Area of Circle Example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eaLnBrk="1" hangingPunct="1">
              <a:spcBef>
                <a:spcPct val="50000"/>
              </a:spcBef>
            </a:pPr>
            <a:endParaRPr lang="en-US" sz="2000" dirty="0"/>
          </a:p>
          <a:p>
            <a:pPr eaLnBrk="1" hangingPunct="1">
              <a:spcBef>
                <a:spcPct val="50000"/>
              </a:spcBef>
            </a:pPr>
            <a:r>
              <a:rPr lang="en-US" sz="2000" dirty="0"/>
              <a:t>A divide and conquer block diagram of our problem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2459597" y="3392996"/>
            <a:ext cx="7272808" cy="1296144"/>
            <a:chOff x="1388604" y="2132856"/>
            <a:chExt cx="7272808" cy="1296144"/>
          </a:xfrm>
        </p:grpSpPr>
        <p:sp>
          <p:nvSpPr>
            <p:cNvPr id="14" name="Rectangle 13"/>
            <p:cNvSpPr/>
            <p:nvPr/>
          </p:nvSpPr>
          <p:spPr bwMode="auto">
            <a:xfrm>
              <a:off x="4016896" y="2132856"/>
              <a:ext cx="1872208" cy="43204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>
                  <a:solidFill>
                    <a:srgbClr val="000000"/>
                  </a:solidFill>
                  <a:latin typeface="Rdg Vesta" pitchFamily="2" charset="0"/>
                </a:rPr>
                <a:t>Circle Area</a:t>
              </a: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1388604" y="2996952"/>
              <a:ext cx="1872208" cy="43204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>
                  <a:solidFill>
                    <a:srgbClr val="000000"/>
                  </a:solidFill>
                  <a:latin typeface="Rdg Vesta" pitchFamily="2" charset="0"/>
                </a:rPr>
                <a:t>Read Radius</a:t>
              </a:r>
            </a:p>
          </p:txBody>
        </p:sp>
        <p:sp>
          <p:nvSpPr>
            <p:cNvPr id="16" name="Rectangle 15"/>
            <p:cNvSpPr/>
            <p:nvPr/>
          </p:nvSpPr>
          <p:spPr bwMode="auto">
            <a:xfrm>
              <a:off x="4016896" y="2996952"/>
              <a:ext cx="1872208" cy="43204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>
                  <a:solidFill>
                    <a:srgbClr val="000000"/>
                  </a:solidFill>
                  <a:latin typeface="Rdg Vesta" pitchFamily="2" charset="0"/>
                </a:rPr>
                <a:t>Compute Area</a:t>
              </a:r>
            </a:p>
          </p:txBody>
        </p:sp>
        <p:sp>
          <p:nvSpPr>
            <p:cNvPr id="17" name="Rectangle 16"/>
            <p:cNvSpPr/>
            <p:nvPr/>
          </p:nvSpPr>
          <p:spPr bwMode="auto">
            <a:xfrm>
              <a:off x="6717196" y="2996952"/>
              <a:ext cx="1944216" cy="43204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>
                  <a:solidFill>
                    <a:srgbClr val="000000"/>
                  </a:solidFill>
                  <a:latin typeface="Rdg Vesta" pitchFamily="2" charset="0"/>
                </a:rPr>
                <a:t>Print Circle Area</a:t>
              </a:r>
            </a:p>
          </p:txBody>
        </p:sp>
        <p:cxnSp>
          <p:nvCxnSpPr>
            <p:cNvPr id="3" name="Straight Connector 2"/>
            <p:cNvCxnSpPr>
              <a:stCxn id="14" idx="2"/>
              <a:endCxn id="16" idx="0"/>
            </p:cNvCxnSpPr>
            <p:nvPr/>
          </p:nvCxnSpPr>
          <p:spPr bwMode="auto">
            <a:xfrm>
              <a:off x="4953000" y="2564904"/>
              <a:ext cx="0" cy="432048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" name="Elbow Connector 5"/>
            <p:cNvCxnSpPr>
              <a:stCxn id="15" idx="0"/>
            </p:cNvCxnSpPr>
            <p:nvPr/>
          </p:nvCxnSpPr>
          <p:spPr bwMode="auto">
            <a:xfrm rot="5400000" flipH="1" flipV="1">
              <a:off x="3530842" y="1574794"/>
              <a:ext cx="216024" cy="2628292"/>
            </a:xfrm>
            <a:prstGeom prst="bentConnector2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Elbow Connector 7"/>
            <p:cNvCxnSpPr>
              <a:stCxn id="17" idx="0"/>
            </p:cNvCxnSpPr>
            <p:nvPr/>
          </p:nvCxnSpPr>
          <p:spPr bwMode="auto">
            <a:xfrm rot="16200000" flipV="1">
              <a:off x="6195138" y="1502786"/>
              <a:ext cx="216024" cy="2772308"/>
            </a:xfrm>
            <a:prstGeom prst="bentConnector2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44020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Area of Circle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sz="2000" dirty="0" err="1">
                <a:solidFill>
                  <a:srgbClr val="FF3300"/>
                </a:solidFill>
              </a:rPr>
              <a:t>Pseudocode</a:t>
            </a:r>
            <a:endParaRPr lang="en-US" sz="2000" dirty="0">
              <a:solidFill>
                <a:srgbClr val="FF3300"/>
              </a:solidFill>
            </a:endParaRPr>
          </a:p>
          <a:p>
            <a:pPr lvl="1" eaLnBrk="1" hangingPunct="1">
              <a:spcBef>
                <a:spcPct val="50000"/>
              </a:spcBef>
            </a:pPr>
            <a:r>
              <a:rPr lang="en-US" sz="1800" dirty="0"/>
              <a:t>1.</a:t>
            </a:r>
            <a:r>
              <a:rPr lang="en-US" sz="1800" b="1" dirty="0"/>
              <a:t> Prompt</a:t>
            </a:r>
            <a:r>
              <a:rPr lang="en-US" sz="1800" dirty="0"/>
              <a:t> the user for the circle radius (write a message on the screen)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1800" dirty="0"/>
              <a:t>2.</a:t>
            </a:r>
            <a:r>
              <a:rPr lang="en-US" sz="1800" b="1" dirty="0"/>
              <a:t> Read</a:t>
            </a:r>
            <a:r>
              <a:rPr lang="en-US" sz="1800" dirty="0"/>
              <a:t> the “radius” value</a:t>
            </a:r>
          </a:p>
          <a:p>
            <a:pPr lvl="1" eaLnBrk="1" hangingPunct="1">
              <a:spcBef>
                <a:spcPct val="50000"/>
              </a:spcBef>
            </a:pPr>
            <a:r>
              <a:rPr lang="en-GB" sz="1800" dirty="0"/>
              <a:t>3. If the value is not valid (e.g. negative number) write an error message and exit with error.</a:t>
            </a:r>
            <a:endParaRPr lang="en-US" sz="1800" dirty="0"/>
          </a:p>
          <a:p>
            <a:pPr lvl="1" eaLnBrk="1" hangingPunct="1">
              <a:spcBef>
                <a:spcPct val="50000"/>
              </a:spcBef>
            </a:pPr>
            <a:r>
              <a:rPr lang="en-US" sz="1800" dirty="0"/>
              <a:t>4.</a:t>
            </a:r>
            <a:r>
              <a:rPr lang="en-US" sz="1800" b="1" dirty="0"/>
              <a:t> Assign</a:t>
            </a:r>
            <a:r>
              <a:rPr lang="en-US" sz="1800" dirty="0"/>
              <a:t> circle “area” </a:t>
            </a:r>
            <a:r>
              <a:rPr lang="en-US" sz="1800" b="1" dirty="0"/>
              <a:t>the value</a:t>
            </a:r>
            <a:r>
              <a:rPr lang="en-US" sz="1800" dirty="0"/>
              <a:t> pi * radius</a:t>
            </a:r>
            <a:r>
              <a:rPr lang="en-US" sz="1800" baseline="30000" dirty="0"/>
              <a:t>2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1800" dirty="0"/>
              <a:t>5.</a:t>
            </a:r>
            <a:r>
              <a:rPr lang="en-US" sz="1800" b="1" dirty="0"/>
              <a:t> Write</a:t>
            </a:r>
            <a:r>
              <a:rPr lang="en-US" sz="1800" dirty="0"/>
              <a:t> the value of the circle “area” on the screen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8663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Area of Circle Flowchart Example</a:t>
            </a:r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102025" y="2240868"/>
            <a:ext cx="2731368" cy="67075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dirty="0">
                <a:solidFill>
                  <a:srgbClr val="000000"/>
                </a:solidFill>
                <a:latin typeface="+mj-lt"/>
              </a:rPr>
              <a:t>Ask User for Circle Radius</a:t>
            </a:r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2099557" y="3212976"/>
            <a:ext cx="2736304" cy="612068"/>
          </a:xfrm>
          <a:prstGeom prst="flowChartInputOutpu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dirty="0">
                <a:solidFill>
                  <a:srgbClr val="000000"/>
                </a:solidFill>
                <a:latin typeface="+mj-lt"/>
              </a:rPr>
              <a:t>Read User Input</a:t>
            </a:r>
          </a:p>
        </p:txBody>
      </p:sp>
      <p:sp>
        <p:nvSpPr>
          <p:cNvPr id="7" name="AutoShape 3"/>
          <p:cNvSpPr>
            <a:spLocks noChangeArrowheads="1"/>
          </p:cNvSpPr>
          <p:nvPr/>
        </p:nvSpPr>
        <p:spPr bwMode="auto">
          <a:xfrm>
            <a:off x="2743809" y="1592796"/>
            <a:ext cx="1447800" cy="324036"/>
          </a:xfrm>
          <a:prstGeom prst="flowChartTerminator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dirty="0">
                <a:solidFill>
                  <a:srgbClr val="000000"/>
                </a:solidFill>
                <a:latin typeface="+mj-lt"/>
              </a:rPr>
              <a:t>Start</a:t>
            </a: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2495601" y="4185084"/>
            <a:ext cx="1944216" cy="1219200"/>
          </a:xfrm>
          <a:prstGeom prst="flowChartDecision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dirty="0">
                <a:solidFill>
                  <a:srgbClr val="000000"/>
                </a:solidFill>
                <a:latin typeface="+mj-lt"/>
              </a:rPr>
              <a:t>Is Input Valid?</a:t>
            </a: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6528048" y="2204864"/>
            <a:ext cx="2875384" cy="67075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dirty="0">
                <a:solidFill>
                  <a:srgbClr val="000000"/>
                </a:solidFill>
                <a:latin typeface="+mj-lt"/>
              </a:rPr>
              <a:t>Calculate Area = pi * radius</a:t>
            </a:r>
            <a:r>
              <a:rPr lang="en-GB" baseline="30000" dirty="0">
                <a:solidFill>
                  <a:srgbClr val="000000"/>
                </a:solidFill>
                <a:latin typeface="+mj-lt"/>
              </a:rPr>
              <a:t>2</a:t>
            </a:r>
            <a:endParaRPr lang="en-GB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6528048" y="3248980"/>
            <a:ext cx="2875384" cy="67075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dirty="0">
                <a:solidFill>
                  <a:srgbClr val="000000"/>
                </a:solidFill>
                <a:latin typeface="+mj-lt"/>
              </a:rPr>
              <a:t>Print Area to Screen</a:t>
            </a:r>
          </a:p>
        </p:txBody>
      </p:sp>
      <p:sp>
        <p:nvSpPr>
          <p:cNvPr id="13" name="AutoShape 3"/>
          <p:cNvSpPr>
            <a:spLocks noChangeArrowheads="1"/>
          </p:cNvSpPr>
          <p:nvPr/>
        </p:nvSpPr>
        <p:spPr bwMode="auto">
          <a:xfrm>
            <a:off x="7248128" y="5841268"/>
            <a:ext cx="1447800" cy="324036"/>
          </a:xfrm>
          <a:prstGeom prst="flowChartTerminator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dirty="0">
                <a:solidFill>
                  <a:srgbClr val="000000"/>
                </a:solidFill>
                <a:latin typeface="+mj-lt"/>
              </a:rPr>
              <a:t>End</a:t>
            </a:r>
          </a:p>
        </p:txBody>
      </p:sp>
      <p:cxnSp>
        <p:nvCxnSpPr>
          <p:cNvPr id="15" name="Straight Arrow Connector 14"/>
          <p:cNvCxnSpPr/>
          <p:nvPr/>
        </p:nvCxnSpPr>
        <p:spPr bwMode="auto">
          <a:xfrm>
            <a:off x="3467708" y="1916832"/>
            <a:ext cx="0" cy="324036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 bwMode="auto">
          <a:xfrm>
            <a:off x="3467708" y="2911624"/>
            <a:ext cx="0" cy="301352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 bwMode="auto">
          <a:xfrm>
            <a:off x="3467708" y="3825044"/>
            <a:ext cx="0" cy="36004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21" idx="0"/>
          </p:cNvCxnSpPr>
          <p:nvPr/>
        </p:nvCxnSpPr>
        <p:spPr bwMode="auto">
          <a:xfrm flipH="1">
            <a:off x="3465240" y="5404284"/>
            <a:ext cx="2468" cy="364976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8" idx="3"/>
            <a:endCxn id="10" idx="1"/>
          </p:cNvCxnSpPr>
          <p:nvPr/>
        </p:nvCxnSpPr>
        <p:spPr bwMode="auto">
          <a:xfrm flipV="1">
            <a:off x="4439817" y="2540242"/>
            <a:ext cx="2088232" cy="2254442"/>
          </a:xfrm>
          <a:prstGeom prst="bentConnector3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0" idx="2"/>
            <a:endCxn id="11" idx="0"/>
          </p:cNvCxnSpPr>
          <p:nvPr/>
        </p:nvCxnSpPr>
        <p:spPr bwMode="auto">
          <a:xfrm>
            <a:off x="7965740" y="2875620"/>
            <a:ext cx="0" cy="37336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1" idx="2"/>
            <a:endCxn id="13" idx="0"/>
          </p:cNvCxnSpPr>
          <p:nvPr/>
        </p:nvCxnSpPr>
        <p:spPr bwMode="auto">
          <a:xfrm>
            <a:off x="7965740" y="3919736"/>
            <a:ext cx="6288" cy="1921532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927648" y="5409220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583832" y="4401108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21" name="Rectangle 2"/>
          <p:cNvSpPr>
            <a:spLocks noChangeArrowheads="1"/>
          </p:cNvSpPr>
          <p:nvPr/>
        </p:nvSpPr>
        <p:spPr bwMode="auto">
          <a:xfrm>
            <a:off x="2099556" y="5769260"/>
            <a:ext cx="2731368" cy="46805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dirty="0">
                <a:solidFill>
                  <a:srgbClr val="000000"/>
                </a:solidFill>
                <a:latin typeface="+mj-lt"/>
              </a:rPr>
              <a:t>Print Error Message</a:t>
            </a:r>
          </a:p>
        </p:txBody>
      </p:sp>
      <p:cxnSp>
        <p:nvCxnSpPr>
          <p:cNvPr id="24" name="Straight Arrow Connector 23"/>
          <p:cNvCxnSpPr>
            <a:stCxn id="21" idx="3"/>
            <a:endCxn id="13" idx="1"/>
          </p:cNvCxnSpPr>
          <p:nvPr/>
        </p:nvCxnSpPr>
        <p:spPr bwMode="auto">
          <a:xfrm>
            <a:off x="4830924" y="6003286"/>
            <a:ext cx="2417204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2718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Three Programming Constructs</a:t>
            </a:r>
          </a:p>
        </p:txBody>
      </p:sp>
      <p:sp>
        <p:nvSpPr>
          <p:cNvPr id="1536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Any problem, regardless of how complex, can be broken down into three basic constructs</a:t>
            </a:r>
          </a:p>
          <a:p>
            <a:pPr lvl="1"/>
            <a:r>
              <a:rPr lang="en-US" dirty="0" smtClean="0"/>
              <a:t>SEQUENCE</a:t>
            </a:r>
          </a:p>
          <a:p>
            <a:pPr lvl="1"/>
            <a:r>
              <a:rPr lang="en-US" dirty="0" smtClean="0"/>
              <a:t>SELECTION (Conditionals, If)</a:t>
            </a:r>
          </a:p>
          <a:p>
            <a:pPr lvl="1"/>
            <a:r>
              <a:rPr lang="en-US" dirty="0" smtClean="0"/>
              <a:t>ITERATION (Looping)</a:t>
            </a:r>
          </a:p>
        </p:txBody>
      </p:sp>
    </p:spTree>
    <p:extLst>
      <p:ext uri="{BB962C8B-B14F-4D97-AF65-F5344CB8AC3E}">
        <p14:creationId xmlns:p14="http://schemas.microsoft.com/office/powerpoint/2010/main" val="1598339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Sequence </a:t>
            </a:r>
          </a:p>
        </p:txBody>
      </p:sp>
      <p:sp>
        <p:nvSpPr>
          <p:cNvPr id="1639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81000" indent="-381000">
              <a:lnSpc>
                <a:spcPct val="80000"/>
              </a:lnSpc>
            </a:pPr>
            <a:r>
              <a:rPr lang="en-US" dirty="0"/>
              <a:t>Sequence is the most basic of the constructs. It is simply performing one step after another.</a:t>
            </a:r>
          </a:p>
          <a:p>
            <a:pPr marL="381000" indent="-381000">
              <a:lnSpc>
                <a:spcPct val="80000"/>
              </a:lnSpc>
            </a:pPr>
            <a:endParaRPr lang="en-US" dirty="0"/>
          </a:p>
          <a:p>
            <a:pPr marL="381000" indent="-381000">
              <a:lnSpc>
                <a:spcPct val="80000"/>
              </a:lnSpc>
            </a:pPr>
            <a:r>
              <a:rPr lang="en-US" dirty="0"/>
              <a:t>Each step is followed in a specific sequence, hence the name</a:t>
            </a:r>
          </a:p>
          <a:p>
            <a:pPr marL="381000" indent="-381000">
              <a:lnSpc>
                <a:spcPct val="80000"/>
              </a:lnSpc>
            </a:pPr>
            <a:endParaRPr lang="en-US" dirty="0"/>
          </a:p>
          <a:p>
            <a:pPr marL="381000" indent="-381000">
              <a:lnSpc>
                <a:spcPct val="80000"/>
              </a:lnSpc>
            </a:pPr>
            <a:r>
              <a:rPr lang="en-US" dirty="0"/>
              <a:t>Sequence can be thought of as “do this, then do this, then do this”</a:t>
            </a:r>
          </a:p>
        </p:txBody>
      </p:sp>
    </p:spTree>
    <p:extLst>
      <p:ext uri="{BB962C8B-B14F-4D97-AF65-F5344CB8AC3E}">
        <p14:creationId xmlns:p14="http://schemas.microsoft.com/office/powerpoint/2010/main" val="2285105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81000" indent="-381000">
              <a:lnSpc>
                <a:spcPct val="80000"/>
              </a:lnSpc>
            </a:pPr>
            <a:r>
              <a:rPr lang="en-GB" dirty="0"/>
              <a:t>We can implicitly use lines of text to imply the “sequence”. Or even better, we can explicitly use numbering</a:t>
            </a:r>
            <a:r>
              <a:rPr lang="en-GB" dirty="0" smtClean="0"/>
              <a:t>.</a:t>
            </a:r>
          </a:p>
          <a:p>
            <a:pPr marL="381000" indent="-381000">
              <a:lnSpc>
                <a:spcPct val="80000"/>
              </a:lnSpc>
            </a:pPr>
            <a:endParaRPr lang="en-GB" dirty="0"/>
          </a:p>
          <a:p>
            <a:pPr marL="381000" indent="-381000">
              <a:lnSpc>
                <a:spcPct val="80000"/>
              </a:lnSpc>
            </a:pPr>
            <a:r>
              <a:rPr lang="en-GB" dirty="0"/>
              <a:t>Example:</a:t>
            </a:r>
          </a:p>
          <a:p>
            <a:pPr marL="800100" lvl="1" indent="-342900">
              <a:lnSpc>
                <a:spcPct val="80000"/>
              </a:lnSpc>
              <a:buClr>
                <a:schemeClr val="tx2"/>
              </a:buClr>
              <a:buFont typeface="Wingdings" pitchFamily="2" charset="2"/>
              <a:buAutoNum type="arabicPeriod"/>
            </a:pPr>
            <a:r>
              <a:rPr lang="en-GB" dirty="0"/>
              <a:t>Open the fridge</a:t>
            </a:r>
          </a:p>
          <a:p>
            <a:pPr marL="800100" lvl="1" indent="-342900">
              <a:lnSpc>
                <a:spcPct val="80000"/>
              </a:lnSpc>
              <a:buClr>
                <a:schemeClr val="tx2"/>
              </a:buClr>
              <a:buFont typeface="Wingdings" pitchFamily="2" charset="2"/>
              <a:buAutoNum type="arabicPeriod"/>
            </a:pPr>
            <a:r>
              <a:rPr lang="en-GB" dirty="0"/>
              <a:t>Take the milk</a:t>
            </a:r>
          </a:p>
          <a:p>
            <a:pPr marL="800100" lvl="1" indent="-342900">
              <a:lnSpc>
                <a:spcPct val="80000"/>
              </a:lnSpc>
              <a:buClr>
                <a:schemeClr val="tx2"/>
              </a:buClr>
              <a:buFont typeface="Wingdings" pitchFamily="2" charset="2"/>
              <a:buAutoNum type="arabicPeriod"/>
            </a:pPr>
            <a:r>
              <a:rPr lang="en-GB" dirty="0"/>
              <a:t>Drink the </a:t>
            </a:r>
            <a:r>
              <a:rPr lang="en-GB" dirty="0" smtClean="0"/>
              <a:t>milk</a:t>
            </a:r>
          </a:p>
          <a:p>
            <a:pPr marL="800100" lvl="1" indent="-342900">
              <a:lnSpc>
                <a:spcPct val="80000"/>
              </a:lnSpc>
              <a:buClr>
                <a:schemeClr val="tx2"/>
              </a:buClr>
              <a:buFont typeface="Wingdings" pitchFamily="2" charset="2"/>
              <a:buAutoNum type="arabicPeriod"/>
            </a:pPr>
            <a:endParaRPr lang="en-GB" dirty="0"/>
          </a:p>
          <a:p>
            <a:pPr marL="381000" indent="-381000">
              <a:lnSpc>
                <a:spcPct val="80000"/>
              </a:lnSpc>
            </a:pPr>
            <a:r>
              <a:rPr lang="en-GB" dirty="0"/>
              <a:t>Any different order wouldn’t work</a:t>
            </a:r>
            <a:r>
              <a:rPr lang="en-GB" dirty="0" smtClean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14291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Line 7"/>
          <p:cNvSpPr>
            <a:spLocks noChangeShapeType="1"/>
          </p:cNvSpPr>
          <p:nvPr/>
        </p:nvSpPr>
        <p:spPr bwMode="auto">
          <a:xfrm flipH="1">
            <a:off x="4094324" y="4429472"/>
            <a:ext cx="0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7414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dirty="0" smtClean="0"/>
              <a:t>Example</a:t>
            </a:r>
          </a:p>
        </p:txBody>
      </p:sp>
      <p:sp>
        <p:nvSpPr>
          <p:cNvPr id="17415" name="Rectangle 2"/>
          <p:cNvSpPr>
            <a:spLocks noChangeArrowheads="1"/>
          </p:cNvSpPr>
          <p:nvPr/>
        </p:nvSpPr>
        <p:spPr bwMode="auto">
          <a:xfrm>
            <a:off x="3408524" y="3251547"/>
            <a:ext cx="1371600" cy="4572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400">
                <a:solidFill>
                  <a:srgbClr val="000000"/>
                </a:solidFill>
                <a:latin typeface="Times New Roman" pitchFamily="18" charset="0"/>
              </a:rPr>
              <a:t>do something</a:t>
            </a:r>
          </a:p>
        </p:txBody>
      </p:sp>
      <p:sp>
        <p:nvSpPr>
          <p:cNvPr id="17416" name="AutoShape 4"/>
          <p:cNvSpPr>
            <a:spLocks noChangeArrowheads="1"/>
          </p:cNvSpPr>
          <p:nvPr/>
        </p:nvSpPr>
        <p:spPr bwMode="auto">
          <a:xfrm>
            <a:off x="3332325" y="2400647"/>
            <a:ext cx="1524000" cy="457200"/>
          </a:xfrm>
          <a:prstGeom prst="flowChartInputOutpu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400" dirty="0">
                <a:solidFill>
                  <a:srgbClr val="000000"/>
                </a:solidFill>
                <a:latin typeface="Times New Roman" pitchFamily="18" charset="0"/>
              </a:rPr>
              <a:t>read user</a:t>
            </a:r>
          </a:p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400" dirty="0">
                <a:solidFill>
                  <a:srgbClr val="000000"/>
                </a:solidFill>
                <a:latin typeface="Times New Roman" pitchFamily="18" charset="0"/>
              </a:rPr>
              <a:t>input</a:t>
            </a:r>
          </a:p>
        </p:txBody>
      </p:sp>
      <p:sp>
        <p:nvSpPr>
          <p:cNvPr id="17417" name="AutoShape 3"/>
          <p:cNvSpPr>
            <a:spLocks noChangeArrowheads="1"/>
          </p:cNvSpPr>
          <p:nvPr/>
        </p:nvSpPr>
        <p:spPr bwMode="auto">
          <a:xfrm>
            <a:off x="3560924" y="1714847"/>
            <a:ext cx="1066800" cy="304800"/>
          </a:xfrm>
          <a:prstGeom prst="flowChartTerminator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400" dirty="0">
                <a:solidFill>
                  <a:srgbClr val="000000"/>
                </a:solidFill>
                <a:latin typeface="Times New Roman" pitchFamily="18" charset="0"/>
              </a:rPr>
              <a:t>Start</a:t>
            </a:r>
          </a:p>
        </p:txBody>
      </p:sp>
      <p:sp>
        <p:nvSpPr>
          <p:cNvPr id="17418" name="AutoShape 4"/>
          <p:cNvSpPr>
            <a:spLocks noChangeArrowheads="1"/>
          </p:cNvSpPr>
          <p:nvPr/>
        </p:nvSpPr>
        <p:spPr bwMode="auto">
          <a:xfrm>
            <a:off x="3370425" y="4962872"/>
            <a:ext cx="1447800" cy="533400"/>
          </a:xfrm>
          <a:prstGeom prst="flowChartInputOutpu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400">
                <a:solidFill>
                  <a:srgbClr val="000000"/>
                </a:solidFill>
                <a:latin typeface="Times New Roman" pitchFamily="18" charset="0"/>
              </a:rPr>
              <a:t>show result </a:t>
            </a:r>
          </a:p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400">
                <a:solidFill>
                  <a:srgbClr val="000000"/>
                </a:solidFill>
                <a:latin typeface="Times New Roman" pitchFamily="18" charset="0"/>
              </a:rPr>
              <a:t>on screen</a:t>
            </a:r>
          </a:p>
        </p:txBody>
      </p:sp>
      <p:sp>
        <p:nvSpPr>
          <p:cNvPr id="17419" name="Line 7"/>
          <p:cNvSpPr>
            <a:spLocks noChangeShapeType="1"/>
          </p:cNvSpPr>
          <p:nvPr/>
        </p:nvSpPr>
        <p:spPr bwMode="auto">
          <a:xfrm flipH="1">
            <a:off x="4094324" y="2019647"/>
            <a:ext cx="0" cy="3810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7420" name="Rectangle 2"/>
          <p:cNvSpPr>
            <a:spLocks noChangeArrowheads="1"/>
          </p:cNvSpPr>
          <p:nvPr/>
        </p:nvSpPr>
        <p:spPr bwMode="auto">
          <a:xfrm>
            <a:off x="3408524" y="4097685"/>
            <a:ext cx="1371600" cy="4572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400">
                <a:solidFill>
                  <a:srgbClr val="000000"/>
                </a:solidFill>
                <a:latin typeface="Times New Roman" pitchFamily="18" charset="0"/>
              </a:rPr>
              <a:t>do something</a:t>
            </a:r>
          </a:p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400">
                <a:solidFill>
                  <a:srgbClr val="000000"/>
                </a:solidFill>
                <a:latin typeface="Times New Roman" pitchFamily="18" charset="0"/>
              </a:rPr>
              <a:t>else</a:t>
            </a:r>
          </a:p>
        </p:txBody>
      </p:sp>
      <p:sp>
        <p:nvSpPr>
          <p:cNvPr id="17421" name="Line 7"/>
          <p:cNvSpPr>
            <a:spLocks noChangeShapeType="1"/>
          </p:cNvSpPr>
          <p:nvPr/>
        </p:nvSpPr>
        <p:spPr bwMode="auto">
          <a:xfrm flipH="1">
            <a:off x="4094324" y="2857847"/>
            <a:ext cx="0" cy="3810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7422" name="Line 7"/>
          <p:cNvSpPr>
            <a:spLocks noChangeShapeType="1"/>
          </p:cNvSpPr>
          <p:nvPr/>
        </p:nvSpPr>
        <p:spPr bwMode="auto">
          <a:xfrm flipH="1">
            <a:off x="4094324" y="3708747"/>
            <a:ext cx="0" cy="3810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7423" name="AutoShape 3"/>
          <p:cNvSpPr>
            <a:spLocks noChangeArrowheads="1"/>
          </p:cNvSpPr>
          <p:nvPr/>
        </p:nvSpPr>
        <p:spPr bwMode="auto">
          <a:xfrm>
            <a:off x="3560924" y="5877272"/>
            <a:ext cx="1066800" cy="304800"/>
          </a:xfrm>
          <a:prstGeom prst="flowChartTerminator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400" dirty="0">
                <a:solidFill>
                  <a:srgbClr val="000000"/>
                </a:solidFill>
                <a:latin typeface="Times New Roman" pitchFamily="18" charset="0"/>
              </a:rPr>
              <a:t>End</a:t>
            </a:r>
          </a:p>
        </p:txBody>
      </p:sp>
      <p:sp>
        <p:nvSpPr>
          <p:cNvPr id="17424" name="Line 7"/>
          <p:cNvSpPr>
            <a:spLocks noChangeShapeType="1"/>
          </p:cNvSpPr>
          <p:nvPr/>
        </p:nvSpPr>
        <p:spPr bwMode="auto">
          <a:xfrm flipH="1">
            <a:off x="4094324" y="5496272"/>
            <a:ext cx="0" cy="3810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7425" name="Rectangle 30"/>
          <p:cNvSpPr>
            <a:spLocks noChangeArrowheads="1"/>
          </p:cNvSpPr>
          <p:nvPr/>
        </p:nvSpPr>
        <p:spPr bwMode="auto">
          <a:xfrm>
            <a:off x="1760743" y="1545842"/>
            <a:ext cx="127092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GB" sz="2000" dirty="0">
                <a:latin typeface="+mj-lt"/>
              </a:rPr>
              <a:t>Flowchart:</a:t>
            </a:r>
            <a:endParaRPr lang="en-US" sz="2000" dirty="0">
              <a:latin typeface="+mj-lt"/>
            </a:endParaRPr>
          </a:p>
        </p:txBody>
      </p:sp>
      <p:sp>
        <p:nvSpPr>
          <p:cNvPr id="17427" name="TextBox 32"/>
          <p:cNvSpPr txBox="1">
            <a:spLocks noChangeArrowheads="1"/>
          </p:cNvSpPr>
          <p:nvPr/>
        </p:nvSpPr>
        <p:spPr bwMode="auto">
          <a:xfrm>
            <a:off x="6607792" y="1687463"/>
            <a:ext cx="395922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/>
            <a:r>
              <a:rPr lang="en-GB" sz="2000" dirty="0" err="1">
                <a:latin typeface="+mj-lt"/>
              </a:rPr>
              <a:t>Pseudocode</a:t>
            </a:r>
            <a:r>
              <a:rPr lang="en-GB" sz="2000" dirty="0">
                <a:latin typeface="+mj-lt"/>
              </a:rPr>
              <a:t>:</a:t>
            </a:r>
            <a:endParaRPr lang="en-US" sz="2000" dirty="0">
              <a:latin typeface="+mj-lt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6708068" y="2456892"/>
          <a:ext cx="4238104" cy="106680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385676"/>
                <a:gridCol w="385242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1.</a:t>
                      </a:r>
                    </a:p>
                    <a:p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2.</a:t>
                      </a:r>
                    </a:p>
                    <a:p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3.</a:t>
                      </a:r>
                    </a:p>
                    <a:p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4.</a:t>
                      </a:r>
                    </a:p>
                  </a:txBody>
                  <a:tcPr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Read User Input</a:t>
                      </a:r>
                    </a:p>
                    <a:p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Do Something</a:t>
                      </a:r>
                    </a:p>
                    <a:p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Do Something Else</a:t>
                      </a:r>
                    </a:p>
                    <a:p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Show Result on Screen</a:t>
                      </a:r>
                    </a:p>
                  </a:txBody>
                  <a:tcPr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8484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Problem Solving</a:t>
            </a:r>
            <a:endParaRPr lang="en-GB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509" y="2211111"/>
            <a:ext cx="10210981" cy="37324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375017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Selection</a:t>
            </a:r>
          </a:p>
        </p:txBody>
      </p:sp>
      <p:sp>
        <p:nvSpPr>
          <p:cNvPr id="1843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Selection is the decision-making construct</a:t>
            </a:r>
          </a:p>
          <a:p>
            <a:r>
              <a:rPr lang="en-US" smtClean="0"/>
              <a:t>It is used to make yes/no or true/false decisions logically</a:t>
            </a:r>
          </a:p>
          <a:p>
            <a:r>
              <a:rPr lang="en-US" smtClean="0"/>
              <a:t>Selection is also called “conditional statement” in programming languages.</a:t>
            </a:r>
          </a:p>
          <a:p>
            <a:r>
              <a:rPr lang="en-US" smtClean="0"/>
              <a:t>Example</a:t>
            </a:r>
          </a:p>
          <a:p>
            <a:pPr lvl="1"/>
            <a:r>
              <a:rPr lang="en-US" smtClean="0"/>
              <a:t>if something is true then take this action, otherwise take that action</a:t>
            </a:r>
          </a:p>
        </p:txBody>
      </p:sp>
    </p:spTree>
    <p:extLst>
      <p:ext uri="{BB962C8B-B14F-4D97-AF65-F5344CB8AC3E}">
        <p14:creationId xmlns:p14="http://schemas.microsoft.com/office/powerpoint/2010/main" val="3292541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Line 7"/>
          <p:cNvSpPr>
            <a:spLocks noChangeShapeType="1"/>
          </p:cNvSpPr>
          <p:nvPr/>
        </p:nvSpPr>
        <p:spPr bwMode="auto">
          <a:xfrm flipH="1">
            <a:off x="3643313" y="4629150"/>
            <a:ext cx="0" cy="533400"/>
          </a:xfrm>
          <a:prstGeom prst="line">
            <a:avLst/>
          </a:prstGeom>
          <a:ln>
            <a:headEnd/>
            <a:tailEnd type="triangle" w="med" len="med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GB"/>
          </a:p>
        </p:txBody>
      </p:sp>
      <p:sp>
        <p:nvSpPr>
          <p:cNvPr id="19462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mtClean="0"/>
              <a:t>Example</a:t>
            </a:r>
          </a:p>
        </p:txBody>
      </p:sp>
      <p:sp>
        <p:nvSpPr>
          <p:cNvPr id="19463" name="Rectangle 2"/>
          <p:cNvSpPr>
            <a:spLocks noChangeArrowheads="1"/>
          </p:cNvSpPr>
          <p:nvPr/>
        </p:nvSpPr>
        <p:spPr bwMode="auto">
          <a:xfrm>
            <a:off x="2957513" y="4171950"/>
            <a:ext cx="1371600" cy="4572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400">
                <a:solidFill>
                  <a:srgbClr val="000000"/>
                </a:solidFill>
                <a:latin typeface="Times New Roman" pitchFamily="18" charset="0"/>
              </a:rPr>
              <a:t>do something</a:t>
            </a:r>
          </a:p>
        </p:txBody>
      </p:sp>
      <p:sp>
        <p:nvSpPr>
          <p:cNvPr id="19464" name="AutoShape 4"/>
          <p:cNvSpPr>
            <a:spLocks noChangeArrowheads="1"/>
          </p:cNvSpPr>
          <p:nvPr/>
        </p:nvSpPr>
        <p:spPr bwMode="auto">
          <a:xfrm>
            <a:off x="2881314" y="2343150"/>
            <a:ext cx="1524000" cy="457200"/>
          </a:xfrm>
          <a:prstGeom prst="flowChartInputOutpu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400" dirty="0">
                <a:solidFill>
                  <a:srgbClr val="000000"/>
                </a:solidFill>
                <a:latin typeface="Times New Roman" pitchFamily="18" charset="0"/>
              </a:rPr>
              <a:t>read user</a:t>
            </a:r>
          </a:p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400" dirty="0">
                <a:solidFill>
                  <a:srgbClr val="000000"/>
                </a:solidFill>
                <a:latin typeface="Times New Roman" pitchFamily="18" charset="0"/>
              </a:rPr>
              <a:t>input</a:t>
            </a:r>
          </a:p>
        </p:txBody>
      </p:sp>
      <p:sp>
        <p:nvSpPr>
          <p:cNvPr id="19465" name="AutoShape 5"/>
          <p:cNvSpPr>
            <a:spLocks noChangeArrowheads="1"/>
          </p:cNvSpPr>
          <p:nvPr/>
        </p:nvSpPr>
        <p:spPr bwMode="auto">
          <a:xfrm>
            <a:off x="3602038" y="4832350"/>
            <a:ext cx="82550" cy="76200"/>
          </a:xfrm>
          <a:prstGeom prst="flowChartConnector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9466" name="AutoShape 6"/>
          <p:cNvSpPr>
            <a:spLocks noChangeArrowheads="1"/>
          </p:cNvSpPr>
          <p:nvPr/>
        </p:nvSpPr>
        <p:spPr bwMode="auto">
          <a:xfrm>
            <a:off x="3215680" y="3176972"/>
            <a:ext cx="838200" cy="609600"/>
          </a:xfrm>
          <a:prstGeom prst="flowChartDecision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400">
                <a:solidFill>
                  <a:srgbClr val="000000"/>
                </a:solidFill>
                <a:latin typeface="Times New Roman" pitchFamily="18" charset="0"/>
              </a:rPr>
              <a:t>test</a:t>
            </a:r>
          </a:p>
        </p:txBody>
      </p:sp>
      <p:sp>
        <p:nvSpPr>
          <p:cNvPr id="19468" name="AutoShape 3"/>
          <p:cNvSpPr>
            <a:spLocks noChangeArrowheads="1"/>
          </p:cNvSpPr>
          <p:nvPr/>
        </p:nvSpPr>
        <p:spPr bwMode="auto">
          <a:xfrm>
            <a:off x="3109913" y="1657350"/>
            <a:ext cx="1066800" cy="304800"/>
          </a:xfrm>
          <a:prstGeom prst="flowChartTerminator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400" dirty="0">
                <a:solidFill>
                  <a:srgbClr val="000000"/>
                </a:solidFill>
                <a:latin typeface="Times New Roman" pitchFamily="18" charset="0"/>
              </a:rPr>
              <a:t>Start</a:t>
            </a:r>
          </a:p>
        </p:txBody>
      </p:sp>
      <p:sp>
        <p:nvSpPr>
          <p:cNvPr id="19469" name="AutoShape 4"/>
          <p:cNvSpPr>
            <a:spLocks noChangeArrowheads="1"/>
          </p:cNvSpPr>
          <p:nvPr/>
        </p:nvSpPr>
        <p:spPr bwMode="auto">
          <a:xfrm>
            <a:off x="2919414" y="5162550"/>
            <a:ext cx="1447800" cy="533400"/>
          </a:xfrm>
          <a:prstGeom prst="flowChartInputOutpu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400">
                <a:solidFill>
                  <a:srgbClr val="000000"/>
                </a:solidFill>
                <a:latin typeface="Times New Roman" pitchFamily="18" charset="0"/>
              </a:rPr>
              <a:t>show result </a:t>
            </a:r>
          </a:p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400">
                <a:solidFill>
                  <a:srgbClr val="000000"/>
                </a:solidFill>
                <a:latin typeface="Times New Roman" pitchFamily="18" charset="0"/>
              </a:rPr>
              <a:t>on screen</a:t>
            </a:r>
          </a:p>
        </p:txBody>
      </p:sp>
      <p:sp>
        <p:nvSpPr>
          <p:cNvPr id="19470" name="Line 7"/>
          <p:cNvSpPr>
            <a:spLocks noChangeShapeType="1"/>
          </p:cNvSpPr>
          <p:nvPr/>
        </p:nvSpPr>
        <p:spPr bwMode="auto">
          <a:xfrm flipH="1">
            <a:off x="3643313" y="1962150"/>
            <a:ext cx="0" cy="381000"/>
          </a:xfrm>
          <a:prstGeom prst="line">
            <a:avLst/>
          </a:prstGeom>
          <a:ln>
            <a:headEnd/>
            <a:tailEnd type="triangle" w="med" len="med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GB"/>
          </a:p>
        </p:txBody>
      </p:sp>
      <p:sp>
        <p:nvSpPr>
          <p:cNvPr id="19471" name="Rectangle 2"/>
          <p:cNvSpPr>
            <a:spLocks noChangeArrowheads="1"/>
          </p:cNvSpPr>
          <p:nvPr/>
        </p:nvSpPr>
        <p:spPr bwMode="auto">
          <a:xfrm>
            <a:off x="4722813" y="4171950"/>
            <a:ext cx="1371600" cy="4572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400">
                <a:solidFill>
                  <a:srgbClr val="000000"/>
                </a:solidFill>
                <a:latin typeface="Times New Roman" pitchFamily="18" charset="0"/>
              </a:rPr>
              <a:t>do something</a:t>
            </a:r>
          </a:p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400">
                <a:solidFill>
                  <a:srgbClr val="000000"/>
                </a:solidFill>
                <a:latin typeface="Times New Roman" pitchFamily="18" charset="0"/>
              </a:rPr>
              <a:t>else</a:t>
            </a:r>
          </a:p>
        </p:txBody>
      </p:sp>
      <p:sp>
        <p:nvSpPr>
          <p:cNvPr id="19472" name="Line 7"/>
          <p:cNvSpPr>
            <a:spLocks noChangeShapeType="1"/>
          </p:cNvSpPr>
          <p:nvPr/>
        </p:nvSpPr>
        <p:spPr bwMode="auto">
          <a:xfrm flipH="1">
            <a:off x="3643313" y="2800350"/>
            <a:ext cx="0" cy="381000"/>
          </a:xfrm>
          <a:prstGeom prst="line">
            <a:avLst/>
          </a:prstGeom>
          <a:ln>
            <a:headEnd/>
            <a:tailEnd type="triangle" w="med" len="med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GB"/>
          </a:p>
        </p:txBody>
      </p:sp>
      <p:sp>
        <p:nvSpPr>
          <p:cNvPr id="19473" name="Line 7"/>
          <p:cNvSpPr>
            <a:spLocks noChangeShapeType="1"/>
          </p:cNvSpPr>
          <p:nvPr/>
        </p:nvSpPr>
        <p:spPr bwMode="auto">
          <a:xfrm flipH="1">
            <a:off x="3643313" y="3778250"/>
            <a:ext cx="0" cy="381000"/>
          </a:xfrm>
          <a:prstGeom prst="line">
            <a:avLst/>
          </a:prstGeom>
          <a:ln>
            <a:headEnd/>
            <a:tailEnd type="triangle" w="med" len="med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GB"/>
          </a:p>
        </p:txBody>
      </p:sp>
      <p:sp>
        <p:nvSpPr>
          <p:cNvPr id="19475" name="AutoShape 3"/>
          <p:cNvSpPr>
            <a:spLocks noChangeArrowheads="1"/>
          </p:cNvSpPr>
          <p:nvPr/>
        </p:nvSpPr>
        <p:spPr bwMode="auto">
          <a:xfrm>
            <a:off x="3109913" y="6076950"/>
            <a:ext cx="1066800" cy="304800"/>
          </a:xfrm>
          <a:prstGeom prst="flowChartTerminator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400" dirty="0">
                <a:solidFill>
                  <a:srgbClr val="000000"/>
                </a:solidFill>
                <a:latin typeface="Times New Roman" pitchFamily="18" charset="0"/>
              </a:rPr>
              <a:t>End</a:t>
            </a:r>
          </a:p>
        </p:txBody>
      </p:sp>
      <p:sp>
        <p:nvSpPr>
          <p:cNvPr id="19478" name="Line 7"/>
          <p:cNvSpPr>
            <a:spLocks noChangeShapeType="1"/>
          </p:cNvSpPr>
          <p:nvPr/>
        </p:nvSpPr>
        <p:spPr bwMode="auto">
          <a:xfrm flipH="1">
            <a:off x="3643313" y="5695950"/>
            <a:ext cx="0" cy="381000"/>
          </a:xfrm>
          <a:prstGeom prst="line">
            <a:avLst/>
          </a:prstGeom>
          <a:ln>
            <a:headEnd/>
            <a:tailEnd type="triangle" w="med" len="med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GB"/>
          </a:p>
        </p:txBody>
      </p:sp>
      <p:sp>
        <p:nvSpPr>
          <p:cNvPr id="19479" name="TextBox 28"/>
          <p:cNvSpPr txBox="1">
            <a:spLocks noChangeArrowheads="1"/>
          </p:cNvSpPr>
          <p:nvPr/>
        </p:nvSpPr>
        <p:spPr bwMode="auto">
          <a:xfrm>
            <a:off x="3215681" y="3825046"/>
            <a:ext cx="28725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GB" sz="1200" b="1" dirty="0">
                <a:latin typeface="Times New Roman" pitchFamily="18" charset="0"/>
                <a:cs typeface="Times New Roman" pitchFamily="18" charset="0"/>
              </a:rPr>
              <a:t>T</a:t>
            </a:r>
            <a:endParaRPr lang="en-US" sz="1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480" name="TextBox 29"/>
          <p:cNvSpPr txBox="1">
            <a:spLocks noChangeArrowheads="1"/>
          </p:cNvSpPr>
          <p:nvPr/>
        </p:nvSpPr>
        <p:spPr bwMode="auto">
          <a:xfrm>
            <a:off x="4115779" y="3176975"/>
            <a:ext cx="27924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GB" sz="1200" b="1">
                <a:latin typeface="Times New Roman" pitchFamily="18" charset="0"/>
                <a:cs typeface="Times New Roman" pitchFamily="18" charset="0"/>
              </a:rPr>
              <a:t>F</a:t>
            </a:r>
            <a:endParaRPr lang="en-US" sz="12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481" name="Rectangle 30"/>
          <p:cNvSpPr>
            <a:spLocks noChangeArrowheads="1"/>
          </p:cNvSpPr>
          <p:nvPr/>
        </p:nvSpPr>
        <p:spPr bwMode="auto">
          <a:xfrm>
            <a:off x="1760743" y="1469380"/>
            <a:ext cx="127092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GB" sz="2000" dirty="0">
                <a:latin typeface="+mj-lt"/>
              </a:rPr>
              <a:t>Flowchart:</a:t>
            </a:r>
            <a:endParaRPr lang="en-US" sz="2000" dirty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603268" y="1486763"/>
            <a:ext cx="41044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GB" sz="2000" dirty="0" err="1">
                <a:latin typeface="+mj-lt"/>
              </a:rPr>
              <a:t>Pseudocode</a:t>
            </a:r>
            <a:r>
              <a:rPr lang="en-GB" sz="2000" dirty="0">
                <a:latin typeface="+mj-lt"/>
              </a:rPr>
              <a:t>:</a:t>
            </a:r>
            <a:endParaRPr lang="en-US" dirty="0">
              <a:latin typeface="+mj-lt"/>
            </a:endParaRPr>
          </a:p>
        </p:txBody>
      </p:sp>
      <p:cxnSp>
        <p:nvCxnSpPr>
          <p:cNvPr id="4" name="Elbow Connector 3"/>
          <p:cNvCxnSpPr>
            <a:stCxn id="19466" idx="3"/>
            <a:endCxn id="19471" idx="0"/>
          </p:cNvCxnSpPr>
          <p:nvPr/>
        </p:nvCxnSpPr>
        <p:spPr bwMode="auto">
          <a:xfrm>
            <a:off x="4053883" y="3481772"/>
            <a:ext cx="1354733" cy="690178"/>
          </a:xfrm>
          <a:prstGeom prst="bentConnector2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Elbow Connector 5"/>
          <p:cNvCxnSpPr>
            <a:stCxn id="19471" idx="2"/>
            <a:endCxn id="19465" idx="6"/>
          </p:cNvCxnSpPr>
          <p:nvPr/>
        </p:nvCxnSpPr>
        <p:spPr bwMode="auto">
          <a:xfrm rot="5400000">
            <a:off x="4425952" y="3887790"/>
            <a:ext cx="241300" cy="1724025"/>
          </a:xfrm>
          <a:prstGeom prst="bentConnector2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6708069" y="2240868"/>
          <a:ext cx="3960440" cy="228600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396044"/>
                <a:gridCol w="356439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1.</a:t>
                      </a:r>
                    </a:p>
                    <a:p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2.</a:t>
                      </a:r>
                    </a:p>
                    <a:p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3.</a:t>
                      </a:r>
                    </a:p>
                    <a:p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4.</a:t>
                      </a:r>
                    </a:p>
                    <a:p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5.</a:t>
                      </a:r>
                    </a:p>
                    <a:p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6.</a:t>
                      </a:r>
                    </a:p>
                    <a:p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7.</a:t>
                      </a:r>
                    </a:p>
                    <a:p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8.</a:t>
                      </a:r>
                    </a:p>
                    <a:p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9.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Read User</a:t>
                      </a:r>
                      <a:r>
                        <a:rPr lang="en-US" sz="1600" b="0" baseline="0" dirty="0" smtClean="0">
                          <a:solidFill>
                            <a:srgbClr val="000000"/>
                          </a:solidFill>
                        </a:rPr>
                        <a:t> Input</a:t>
                      </a:r>
                    </a:p>
                    <a:p>
                      <a:endParaRPr lang="en-US" sz="1600" b="0" baseline="0" dirty="0" smtClean="0">
                        <a:solidFill>
                          <a:srgbClr val="000000"/>
                        </a:solidFill>
                      </a:endParaRPr>
                    </a:p>
                    <a:p>
                      <a:r>
                        <a:rPr lang="en-US" sz="1600" b="0" baseline="0" dirty="0" smtClean="0">
                          <a:solidFill>
                            <a:srgbClr val="000000"/>
                          </a:solidFill>
                        </a:rPr>
                        <a:t>If the test is satisfied (True)</a:t>
                      </a:r>
                    </a:p>
                    <a:p>
                      <a:r>
                        <a:rPr lang="en-US" sz="1600" b="0" baseline="0" dirty="0" smtClean="0">
                          <a:solidFill>
                            <a:srgbClr val="000000"/>
                          </a:solidFill>
                        </a:rPr>
                        <a:t>        Do Something</a:t>
                      </a:r>
                    </a:p>
                    <a:p>
                      <a:r>
                        <a:rPr lang="en-US" sz="1600" b="0" baseline="0" dirty="0" smtClean="0">
                          <a:solidFill>
                            <a:srgbClr val="000000"/>
                          </a:solidFill>
                        </a:rPr>
                        <a:t>Else (the test is not satisfied (False))</a:t>
                      </a:r>
                    </a:p>
                    <a:p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        Do Something</a:t>
                      </a:r>
                      <a:r>
                        <a:rPr lang="en-US" sz="1600" b="0" baseline="0" dirty="0" smtClean="0">
                          <a:solidFill>
                            <a:srgbClr val="000000"/>
                          </a:solidFill>
                        </a:rPr>
                        <a:t> Else</a:t>
                      </a:r>
                    </a:p>
                    <a:p>
                      <a:r>
                        <a:rPr lang="en-US" sz="1600" b="0" baseline="0" dirty="0" smtClean="0">
                          <a:solidFill>
                            <a:srgbClr val="000000"/>
                          </a:solidFill>
                        </a:rPr>
                        <a:t>End If</a:t>
                      </a:r>
                    </a:p>
                    <a:p>
                      <a:endParaRPr lang="en-US" sz="1600" b="0" baseline="0" dirty="0" smtClean="0">
                        <a:solidFill>
                          <a:srgbClr val="000000"/>
                        </a:solidFill>
                      </a:endParaRPr>
                    </a:p>
                    <a:p>
                      <a:r>
                        <a:rPr lang="en-US" sz="1600" b="0" baseline="0" dirty="0" smtClean="0">
                          <a:solidFill>
                            <a:srgbClr val="000000"/>
                          </a:solidFill>
                        </a:rPr>
                        <a:t>Show Result on Screen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1383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Iteration</a:t>
            </a:r>
          </a:p>
        </p:txBody>
      </p:sp>
      <p:sp>
        <p:nvSpPr>
          <p:cNvPr id="2048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Iteration comes from the word “reiterate”, which means to repeat</a:t>
            </a:r>
          </a:p>
          <a:p>
            <a:r>
              <a:rPr lang="en-US" smtClean="0"/>
              <a:t>Iteration is a looping construct</a:t>
            </a:r>
          </a:p>
          <a:p>
            <a:r>
              <a:rPr lang="en-US" smtClean="0"/>
              <a:t>Iteration is a combination of decision and sequence and can repeat steps</a:t>
            </a:r>
          </a:p>
          <a:p>
            <a:r>
              <a:rPr lang="en-US" smtClean="0"/>
              <a:t>Implicit number of iterations</a:t>
            </a:r>
          </a:p>
          <a:p>
            <a:pPr lvl="1"/>
            <a:r>
              <a:rPr lang="en-US" smtClean="0"/>
              <a:t>Iteration can be thought of as “while something is true, keep doing this, otherwise stop” </a:t>
            </a:r>
          </a:p>
          <a:p>
            <a:r>
              <a:rPr lang="en-GB" smtClean="0"/>
              <a:t>Explicit number of iterations</a:t>
            </a:r>
          </a:p>
          <a:p>
            <a:pPr lvl="1"/>
            <a:r>
              <a:rPr lang="en-GB" smtClean="0"/>
              <a:t>repeat this 5 times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988774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Example</a:t>
            </a:r>
          </a:p>
        </p:txBody>
      </p:sp>
      <p:sp>
        <p:nvSpPr>
          <p:cNvPr id="21512" name="Rectangle 2"/>
          <p:cNvSpPr>
            <a:spLocks noChangeArrowheads="1"/>
          </p:cNvSpPr>
          <p:nvPr/>
        </p:nvSpPr>
        <p:spPr bwMode="auto">
          <a:xfrm>
            <a:off x="2998788" y="4473116"/>
            <a:ext cx="1371600" cy="4572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400">
                <a:solidFill>
                  <a:srgbClr val="000000"/>
                </a:solidFill>
                <a:latin typeface="Times New Roman" pitchFamily="18" charset="0"/>
              </a:rPr>
              <a:t>do something</a:t>
            </a:r>
          </a:p>
        </p:txBody>
      </p:sp>
      <p:sp>
        <p:nvSpPr>
          <p:cNvPr id="21513" name="AutoShape 4"/>
          <p:cNvSpPr>
            <a:spLocks noChangeArrowheads="1"/>
          </p:cNvSpPr>
          <p:nvPr/>
        </p:nvSpPr>
        <p:spPr bwMode="auto">
          <a:xfrm>
            <a:off x="2922589" y="2390775"/>
            <a:ext cx="1524000" cy="457200"/>
          </a:xfrm>
          <a:prstGeom prst="flowChartInputOutpu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400">
                <a:solidFill>
                  <a:srgbClr val="000000"/>
                </a:solidFill>
                <a:latin typeface="Times New Roman" pitchFamily="18" charset="0"/>
              </a:rPr>
              <a:t>read user</a:t>
            </a:r>
          </a:p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400">
                <a:solidFill>
                  <a:srgbClr val="000000"/>
                </a:solidFill>
                <a:latin typeface="Times New Roman" pitchFamily="18" charset="0"/>
              </a:rPr>
              <a:t>input</a:t>
            </a:r>
          </a:p>
        </p:txBody>
      </p:sp>
      <p:sp>
        <p:nvSpPr>
          <p:cNvPr id="21514" name="AutoShape 5"/>
          <p:cNvSpPr>
            <a:spLocks noChangeArrowheads="1"/>
          </p:cNvSpPr>
          <p:nvPr/>
        </p:nvSpPr>
        <p:spPr bwMode="auto">
          <a:xfrm>
            <a:off x="5807088" y="5324016"/>
            <a:ext cx="82550" cy="76200"/>
          </a:xfrm>
          <a:prstGeom prst="flowChartConnector">
            <a:avLst/>
          </a:prstGeom>
          <a:solidFill>
            <a:srgbClr val="CCCC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5" name="AutoShape 6"/>
          <p:cNvSpPr>
            <a:spLocks noChangeArrowheads="1"/>
          </p:cNvSpPr>
          <p:nvPr/>
        </p:nvSpPr>
        <p:spPr bwMode="auto">
          <a:xfrm>
            <a:off x="3265489" y="3469816"/>
            <a:ext cx="838200" cy="609600"/>
          </a:xfrm>
          <a:prstGeom prst="flowChartDecision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400">
                <a:solidFill>
                  <a:srgbClr val="000000"/>
                </a:solidFill>
                <a:latin typeface="Times New Roman" pitchFamily="18" charset="0"/>
              </a:rPr>
              <a:t>test</a:t>
            </a:r>
          </a:p>
        </p:txBody>
      </p:sp>
      <p:sp>
        <p:nvSpPr>
          <p:cNvPr id="21516" name="AutoShape 3"/>
          <p:cNvSpPr>
            <a:spLocks noChangeArrowheads="1"/>
          </p:cNvSpPr>
          <p:nvPr/>
        </p:nvSpPr>
        <p:spPr bwMode="auto">
          <a:xfrm>
            <a:off x="3151188" y="1704975"/>
            <a:ext cx="1066800" cy="304800"/>
          </a:xfrm>
          <a:prstGeom prst="flowChartTerminator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400" dirty="0">
                <a:solidFill>
                  <a:srgbClr val="000000"/>
                </a:solidFill>
                <a:latin typeface="Times New Roman" pitchFamily="18" charset="0"/>
              </a:rPr>
              <a:t>Start</a:t>
            </a:r>
          </a:p>
        </p:txBody>
      </p:sp>
      <p:sp>
        <p:nvSpPr>
          <p:cNvPr id="21517" name="AutoShape 4"/>
          <p:cNvSpPr>
            <a:spLocks noChangeArrowheads="1"/>
          </p:cNvSpPr>
          <p:nvPr/>
        </p:nvSpPr>
        <p:spPr bwMode="auto">
          <a:xfrm>
            <a:off x="5157800" y="5250991"/>
            <a:ext cx="1447800" cy="533400"/>
          </a:xfrm>
          <a:prstGeom prst="flowChartInputOutpu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400" dirty="0">
                <a:solidFill>
                  <a:srgbClr val="000000"/>
                </a:solidFill>
                <a:latin typeface="Times New Roman" pitchFamily="18" charset="0"/>
              </a:rPr>
              <a:t>show result </a:t>
            </a:r>
          </a:p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400" dirty="0">
                <a:solidFill>
                  <a:srgbClr val="000000"/>
                </a:solidFill>
                <a:latin typeface="Times New Roman" pitchFamily="18" charset="0"/>
              </a:rPr>
              <a:t>on screen</a:t>
            </a:r>
          </a:p>
        </p:txBody>
      </p:sp>
      <p:sp>
        <p:nvSpPr>
          <p:cNvPr id="21519" name="Rectangle 2"/>
          <p:cNvSpPr>
            <a:spLocks noChangeArrowheads="1"/>
          </p:cNvSpPr>
          <p:nvPr/>
        </p:nvSpPr>
        <p:spPr bwMode="auto">
          <a:xfrm>
            <a:off x="5195900" y="4473116"/>
            <a:ext cx="1371600" cy="4572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400" dirty="0">
                <a:solidFill>
                  <a:srgbClr val="000000"/>
                </a:solidFill>
                <a:latin typeface="Times New Roman" pitchFamily="18" charset="0"/>
              </a:rPr>
              <a:t>do something</a:t>
            </a:r>
          </a:p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400" dirty="0">
                <a:solidFill>
                  <a:srgbClr val="000000"/>
                </a:solidFill>
                <a:latin typeface="Times New Roman" pitchFamily="18" charset="0"/>
              </a:rPr>
              <a:t>else</a:t>
            </a:r>
          </a:p>
        </p:txBody>
      </p:sp>
      <p:sp>
        <p:nvSpPr>
          <p:cNvPr id="21523" name="AutoShape 3"/>
          <p:cNvSpPr>
            <a:spLocks noChangeArrowheads="1"/>
          </p:cNvSpPr>
          <p:nvPr/>
        </p:nvSpPr>
        <p:spPr bwMode="auto">
          <a:xfrm>
            <a:off x="5348300" y="6041566"/>
            <a:ext cx="1066800" cy="304800"/>
          </a:xfrm>
          <a:prstGeom prst="flowChartTerminator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400" dirty="0">
                <a:solidFill>
                  <a:srgbClr val="000000"/>
                </a:solidFill>
                <a:latin typeface="Times New Roman" pitchFamily="18" charset="0"/>
              </a:rPr>
              <a:t>End</a:t>
            </a:r>
          </a:p>
        </p:txBody>
      </p:sp>
      <p:sp>
        <p:nvSpPr>
          <p:cNvPr id="21527" name="TextBox 28"/>
          <p:cNvSpPr txBox="1">
            <a:spLocks noChangeArrowheads="1"/>
          </p:cNvSpPr>
          <p:nvPr/>
        </p:nvSpPr>
        <p:spPr bwMode="auto">
          <a:xfrm>
            <a:off x="3360565" y="4114592"/>
            <a:ext cx="28725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GB" sz="1200" b="1">
                <a:latin typeface="Times New Roman" pitchFamily="18" charset="0"/>
                <a:cs typeface="Times New Roman" pitchFamily="18" charset="0"/>
              </a:rPr>
              <a:t>T</a:t>
            </a:r>
            <a:endParaRPr lang="en-US" sz="12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528" name="TextBox 29"/>
          <p:cNvSpPr txBox="1">
            <a:spLocks noChangeArrowheads="1"/>
          </p:cNvSpPr>
          <p:nvPr/>
        </p:nvSpPr>
        <p:spPr bwMode="auto">
          <a:xfrm>
            <a:off x="4151784" y="3465007"/>
            <a:ext cx="27924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GB" sz="1200" b="1" dirty="0">
                <a:latin typeface="Times New Roman" pitchFamily="18" charset="0"/>
                <a:cs typeface="Times New Roman" pitchFamily="18" charset="0"/>
              </a:rPr>
              <a:t>F</a:t>
            </a:r>
            <a:endParaRPr lang="en-US" sz="1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530" name="AutoShape 5"/>
          <p:cNvSpPr>
            <a:spLocks noChangeArrowheads="1"/>
          </p:cNvSpPr>
          <p:nvPr/>
        </p:nvSpPr>
        <p:spPr bwMode="auto">
          <a:xfrm>
            <a:off x="3629509" y="3118867"/>
            <a:ext cx="82550" cy="76200"/>
          </a:xfrm>
          <a:prstGeom prst="flowChartConnector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21532" name="Rectangle 34"/>
          <p:cNvSpPr>
            <a:spLocks noChangeArrowheads="1"/>
          </p:cNvSpPr>
          <p:nvPr/>
        </p:nvSpPr>
        <p:spPr bwMode="auto">
          <a:xfrm>
            <a:off x="1795544" y="1677421"/>
            <a:ext cx="127092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GB" sz="2000" dirty="0">
                <a:latin typeface="+mj-lt"/>
              </a:rPr>
              <a:t>Flowchart:</a:t>
            </a:r>
            <a:endParaRPr lang="en-US" sz="2000" dirty="0">
              <a:latin typeface="+mj-lt"/>
            </a:endParaRPr>
          </a:p>
        </p:txBody>
      </p:sp>
      <p:sp>
        <p:nvSpPr>
          <p:cNvPr id="21534" name="TextBox 36"/>
          <p:cNvSpPr txBox="1">
            <a:spLocks noChangeArrowheads="1"/>
          </p:cNvSpPr>
          <p:nvPr/>
        </p:nvSpPr>
        <p:spPr bwMode="auto">
          <a:xfrm>
            <a:off x="6996102" y="1664804"/>
            <a:ext cx="45354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/>
            <a:r>
              <a:rPr lang="en-GB" sz="2000" dirty="0" err="1">
                <a:latin typeface="+mj-lt"/>
              </a:rPr>
              <a:t>Pseudocode</a:t>
            </a:r>
            <a:r>
              <a:rPr lang="en-GB" sz="2000" dirty="0">
                <a:latin typeface="+mj-lt"/>
              </a:rPr>
              <a:t>:</a:t>
            </a:r>
            <a:endParaRPr lang="en-US" dirty="0">
              <a:latin typeface="+mj-lt"/>
            </a:endParaRPr>
          </a:p>
        </p:txBody>
      </p:sp>
      <p:sp>
        <p:nvSpPr>
          <p:cNvPr id="27" name="Line 7"/>
          <p:cNvSpPr>
            <a:spLocks noChangeShapeType="1"/>
          </p:cNvSpPr>
          <p:nvPr/>
        </p:nvSpPr>
        <p:spPr bwMode="auto">
          <a:xfrm flipH="1">
            <a:off x="3683734" y="2024844"/>
            <a:ext cx="1" cy="360040"/>
          </a:xfrm>
          <a:prstGeom prst="line">
            <a:avLst/>
          </a:prstGeom>
          <a:ln>
            <a:headEnd/>
            <a:tailEnd type="triangle" w="med" len="med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GB"/>
          </a:p>
        </p:txBody>
      </p:sp>
      <p:sp>
        <p:nvSpPr>
          <p:cNvPr id="17" name="Line 7"/>
          <p:cNvSpPr>
            <a:spLocks noChangeShapeType="1"/>
          </p:cNvSpPr>
          <p:nvPr/>
        </p:nvSpPr>
        <p:spPr bwMode="auto">
          <a:xfrm>
            <a:off x="3683734" y="2852936"/>
            <a:ext cx="1" cy="252028"/>
          </a:xfrm>
          <a:prstGeom prst="line">
            <a:avLst/>
          </a:prstGeom>
          <a:ln>
            <a:headEnd/>
            <a:tailEnd type="triangle" w="med" len="med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GB"/>
          </a:p>
        </p:txBody>
      </p:sp>
      <p:sp>
        <p:nvSpPr>
          <p:cNvPr id="18" name="Line 7"/>
          <p:cNvSpPr>
            <a:spLocks noChangeShapeType="1"/>
          </p:cNvSpPr>
          <p:nvPr/>
        </p:nvSpPr>
        <p:spPr bwMode="auto">
          <a:xfrm>
            <a:off x="3683732" y="3212976"/>
            <a:ext cx="0" cy="288032"/>
          </a:xfrm>
          <a:prstGeom prst="line">
            <a:avLst/>
          </a:prstGeom>
          <a:ln>
            <a:headEnd/>
            <a:tailEnd type="triangle" w="med" len="med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GB"/>
          </a:p>
        </p:txBody>
      </p:sp>
      <p:sp>
        <p:nvSpPr>
          <p:cNvPr id="19" name="Line 7"/>
          <p:cNvSpPr>
            <a:spLocks noChangeShapeType="1"/>
          </p:cNvSpPr>
          <p:nvPr/>
        </p:nvSpPr>
        <p:spPr bwMode="auto">
          <a:xfrm>
            <a:off x="3683732" y="4113076"/>
            <a:ext cx="0" cy="360040"/>
          </a:xfrm>
          <a:prstGeom prst="line">
            <a:avLst/>
          </a:prstGeom>
          <a:ln>
            <a:headEnd/>
            <a:tailEnd type="triangle" w="med" len="med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GB"/>
          </a:p>
        </p:txBody>
      </p:sp>
      <p:cxnSp>
        <p:nvCxnSpPr>
          <p:cNvPr id="3" name="Elbow Connector 2"/>
          <p:cNvCxnSpPr>
            <a:stCxn id="21512" idx="2"/>
            <a:endCxn id="21530" idx="2"/>
          </p:cNvCxnSpPr>
          <p:nvPr/>
        </p:nvCxnSpPr>
        <p:spPr bwMode="auto">
          <a:xfrm rot="5400000" flipH="1">
            <a:off x="2770376" y="4016104"/>
            <a:ext cx="1773349" cy="55079"/>
          </a:xfrm>
          <a:prstGeom prst="bentConnector4">
            <a:avLst>
              <a:gd name="adj1" fmla="val -33660"/>
              <a:gd name="adj2" fmla="val 2467184"/>
            </a:avLst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21515" idx="3"/>
            <a:endCxn id="21519" idx="0"/>
          </p:cNvCxnSpPr>
          <p:nvPr/>
        </p:nvCxnSpPr>
        <p:spPr bwMode="auto">
          <a:xfrm>
            <a:off x="4103688" y="3774616"/>
            <a:ext cx="1778012" cy="698500"/>
          </a:xfrm>
          <a:prstGeom prst="bentConnector2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Line 7"/>
          <p:cNvSpPr>
            <a:spLocks noChangeShapeType="1"/>
          </p:cNvSpPr>
          <p:nvPr/>
        </p:nvSpPr>
        <p:spPr bwMode="auto">
          <a:xfrm>
            <a:off x="5879976" y="4941168"/>
            <a:ext cx="0" cy="288032"/>
          </a:xfrm>
          <a:prstGeom prst="line">
            <a:avLst/>
          </a:prstGeom>
          <a:ln>
            <a:headEnd/>
            <a:tailEnd type="triangle" w="med" len="med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GB"/>
          </a:p>
        </p:txBody>
      </p:sp>
      <p:sp>
        <p:nvSpPr>
          <p:cNvPr id="32" name="Line 7"/>
          <p:cNvSpPr>
            <a:spLocks noChangeShapeType="1"/>
          </p:cNvSpPr>
          <p:nvPr/>
        </p:nvSpPr>
        <p:spPr bwMode="auto">
          <a:xfrm>
            <a:off x="5879976" y="5805264"/>
            <a:ext cx="0" cy="252028"/>
          </a:xfrm>
          <a:prstGeom prst="line">
            <a:avLst/>
          </a:prstGeom>
          <a:ln>
            <a:headEnd/>
            <a:tailEnd type="triangle" w="med" len="med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GB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/>
          </p:nvPr>
        </p:nvGraphicFramePr>
        <p:xfrm>
          <a:off x="6996101" y="2204866"/>
          <a:ext cx="2880320" cy="204216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396044"/>
                <a:gridCol w="248427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1.</a:t>
                      </a:r>
                    </a:p>
                    <a:p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2.</a:t>
                      </a:r>
                    </a:p>
                    <a:p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3.</a:t>
                      </a:r>
                    </a:p>
                    <a:p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4.</a:t>
                      </a:r>
                    </a:p>
                    <a:p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5.</a:t>
                      </a:r>
                    </a:p>
                    <a:p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6.</a:t>
                      </a:r>
                    </a:p>
                    <a:p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7.</a:t>
                      </a:r>
                    </a:p>
                    <a:p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8.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Read User Input</a:t>
                      </a:r>
                    </a:p>
                    <a:p>
                      <a:endParaRPr lang="en-US" sz="1600" b="0" dirty="0" smtClean="0">
                        <a:solidFill>
                          <a:srgbClr val="000000"/>
                        </a:solidFill>
                      </a:endParaRPr>
                    </a:p>
                    <a:p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While test is true</a:t>
                      </a:r>
                    </a:p>
                    <a:p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        Do Something</a:t>
                      </a:r>
                    </a:p>
                    <a:p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End While</a:t>
                      </a:r>
                    </a:p>
                    <a:p>
                      <a:endParaRPr lang="en-US" sz="1600" b="0" dirty="0" smtClean="0">
                        <a:solidFill>
                          <a:srgbClr val="000000"/>
                        </a:solidFill>
                      </a:endParaRPr>
                    </a:p>
                    <a:p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Do Something Else</a:t>
                      </a:r>
                    </a:p>
                    <a:p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Show Result on Screen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224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Range Algorithm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</a:rPr>
              <a:t>Flowchart: Range </a:t>
            </a:r>
            <a:r>
              <a:rPr lang="en-GB" sz="1800" dirty="0">
                <a:solidFill>
                  <a:srgbClr val="FF0000"/>
                </a:solidFill>
              </a:rPr>
              <a:t>(Assume Max Number is 999)</a:t>
            </a: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</a:endParaRPr>
          </a:p>
        </p:txBody>
      </p:sp>
      <p:grpSp>
        <p:nvGrpSpPr>
          <p:cNvPr id="74" name="Group 73"/>
          <p:cNvGrpSpPr/>
          <p:nvPr/>
        </p:nvGrpSpPr>
        <p:grpSpPr>
          <a:xfrm>
            <a:off x="1757518" y="2168860"/>
            <a:ext cx="8676964" cy="4342636"/>
            <a:chOff x="992560" y="2168860"/>
            <a:chExt cx="8676964" cy="4342636"/>
          </a:xfrm>
        </p:grpSpPr>
        <p:sp>
          <p:nvSpPr>
            <p:cNvPr id="4" name="AutoShape 3"/>
            <p:cNvSpPr>
              <a:spLocks noChangeArrowheads="1"/>
            </p:cNvSpPr>
            <p:nvPr/>
          </p:nvSpPr>
          <p:spPr bwMode="auto">
            <a:xfrm>
              <a:off x="999933" y="2168860"/>
              <a:ext cx="1533426" cy="334144"/>
            </a:xfrm>
            <a:prstGeom prst="flowChartTerminator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lIns="90000" tIns="46800" rIns="90000" bIns="46800" anchor="ctr"/>
            <a:lstStyle/>
            <a:p>
              <a:pPr algn="ctr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GB" dirty="0">
                  <a:solidFill>
                    <a:srgbClr val="000000"/>
                  </a:solidFill>
                  <a:latin typeface="+mj-lt"/>
                </a:rPr>
                <a:t>Start</a:t>
              </a:r>
            </a:p>
          </p:txBody>
        </p:sp>
        <p:sp>
          <p:nvSpPr>
            <p:cNvPr id="5" name="Rectangle 2"/>
            <p:cNvSpPr>
              <a:spLocks noChangeArrowheads="1"/>
            </p:cNvSpPr>
            <p:nvPr/>
          </p:nvSpPr>
          <p:spPr bwMode="auto">
            <a:xfrm>
              <a:off x="992646" y="2744924"/>
              <a:ext cx="1548000" cy="4320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lIns="90000" tIns="46800" rIns="90000" bIns="46800" anchor="ctr"/>
            <a:lstStyle/>
            <a:p>
              <a:pPr algn="ctr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GB" sz="1600" dirty="0">
                  <a:solidFill>
                    <a:srgbClr val="000000"/>
                  </a:solidFill>
                  <a:latin typeface="+mj-lt"/>
                </a:rPr>
                <a:t>Set Max to 0</a:t>
              </a:r>
            </a:p>
          </p:txBody>
        </p:sp>
        <p:sp>
          <p:nvSpPr>
            <p:cNvPr id="6" name="Rectangle 2"/>
            <p:cNvSpPr>
              <a:spLocks noChangeArrowheads="1"/>
            </p:cNvSpPr>
            <p:nvPr/>
          </p:nvSpPr>
          <p:spPr bwMode="auto">
            <a:xfrm>
              <a:off x="992646" y="3465004"/>
              <a:ext cx="1548000" cy="4320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lIns="90000" tIns="46800" rIns="90000" bIns="46800" anchor="ctr"/>
            <a:lstStyle/>
            <a:p>
              <a:pPr algn="ctr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GB" sz="1600" dirty="0">
                  <a:solidFill>
                    <a:srgbClr val="000000"/>
                  </a:solidFill>
                  <a:latin typeface="+mj-lt"/>
                </a:rPr>
                <a:t>Set Min to 999</a:t>
              </a:r>
            </a:p>
          </p:txBody>
        </p:sp>
        <p:sp>
          <p:nvSpPr>
            <p:cNvPr id="7" name="AutoShape 4"/>
            <p:cNvSpPr>
              <a:spLocks noChangeArrowheads="1"/>
            </p:cNvSpPr>
            <p:nvPr/>
          </p:nvSpPr>
          <p:spPr bwMode="auto">
            <a:xfrm>
              <a:off x="992560" y="4149080"/>
              <a:ext cx="1548172" cy="540060"/>
            </a:xfrm>
            <a:prstGeom prst="flowChartInputOutpu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lIns="90000" tIns="46800" rIns="90000" bIns="46800" anchor="ctr"/>
            <a:lstStyle/>
            <a:p>
              <a:pPr algn="ctr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GB" sz="1400" dirty="0">
                  <a:solidFill>
                    <a:srgbClr val="000000"/>
                  </a:solidFill>
                  <a:latin typeface="+mj-lt"/>
                </a:rPr>
                <a:t>Get Sequence </a:t>
              </a:r>
            </a:p>
            <a:p>
              <a:pPr algn="ctr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GB" sz="1400" dirty="0">
                  <a:solidFill>
                    <a:srgbClr val="000000"/>
                  </a:solidFill>
                  <a:latin typeface="+mj-lt"/>
                </a:rPr>
                <a:t>of Numbers</a:t>
              </a:r>
            </a:p>
          </p:txBody>
        </p:sp>
        <p:sp>
          <p:nvSpPr>
            <p:cNvPr id="8" name="AutoShape 5"/>
            <p:cNvSpPr>
              <a:spLocks noChangeArrowheads="1"/>
            </p:cNvSpPr>
            <p:nvPr/>
          </p:nvSpPr>
          <p:spPr bwMode="auto">
            <a:xfrm>
              <a:off x="3689692" y="2168860"/>
              <a:ext cx="330200" cy="304800"/>
            </a:xfrm>
            <a:prstGeom prst="flowChartConnector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AutoShape 6"/>
            <p:cNvSpPr>
              <a:spLocks noChangeArrowheads="1"/>
            </p:cNvSpPr>
            <p:nvPr/>
          </p:nvSpPr>
          <p:spPr bwMode="auto">
            <a:xfrm>
              <a:off x="3080792" y="2708920"/>
              <a:ext cx="1548000" cy="1219200"/>
            </a:xfrm>
            <a:prstGeom prst="flowChartDecision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lIns="90000" tIns="46800" rIns="90000" bIns="46800" anchor="ctr"/>
            <a:lstStyle/>
            <a:p>
              <a:pPr algn="ctr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GB" sz="1500" dirty="0">
                  <a:solidFill>
                    <a:srgbClr val="000000"/>
                  </a:solidFill>
                  <a:latin typeface="+mj-lt"/>
                </a:rPr>
                <a:t>Are there</a:t>
              </a:r>
            </a:p>
            <a:p>
              <a:pPr algn="ctr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GB" sz="1500" dirty="0">
                  <a:solidFill>
                    <a:srgbClr val="000000"/>
                  </a:solidFill>
                  <a:latin typeface="+mj-lt"/>
                </a:rPr>
                <a:t>Numbers</a:t>
              </a:r>
            </a:p>
            <a:p>
              <a:pPr algn="ctr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GB" sz="1500" dirty="0">
                  <a:solidFill>
                    <a:srgbClr val="000000"/>
                  </a:solidFill>
                  <a:latin typeface="+mj-lt"/>
                </a:rPr>
                <a:t>Left?</a:t>
              </a:r>
            </a:p>
          </p:txBody>
        </p:sp>
        <p:sp>
          <p:nvSpPr>
            <p:cNvPr id="10" name="Rectangle 2"/>
            <p:cNvSpPr>
              <a:spLocks noChangeArrowheads="1"/>
            </p:cNvSpPr>
            <p:nvPr/>
          </p:nvSpPr>
          <p:spPr bwMode="auto">
            <a:xfrm>
              <a:off x="4970916" y="2528900"/>
              <a:ext cx="1872208" cy="4320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lIns="90000" tIns="46800" rIns="90000" bIns="46800" anchor="ctr"/>
            <a:lstStyle/>
            <a:p>
              <a:pPr algn="ctr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GB" sz="1600" dirty="0">
                  <a:solidFill>
                    <a:srgbClr val="000000"/>
                  </a:solidFill>
                  <a:latin typeface="+mj-lt"/>
                </a:rPr>
                <a:t>Get Next Number</a:t>
              </a:r>
            </a:p>
          </p:txBody>
        </p:sp>
        <p:sp>
          <p:nvSpPr>
            <p:cNvPr id="11" name="AutoShape 6"/>
            <p:cNvSpPr>
              <a:spLocks noChangeArrowheads="1"/>
            </p:cNvSpPr>
            <p:nvPr/>
          </p:nvSpPr>
          <p:spPr bwMode="auto">
            <a:xfrm>
              <a:off x="5133020" y="3212976"/>
              <a:ext cx="1548000" cy="1219200"/>
            </a:xfrm>
            <a:prstGeom prst="flowChartDecision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lIns="90000" tIns="46800" rIns="90000" bIns="46800" anchor="ctr"/>
            <a:lstStyle/>
            <a:p>
              <a:pPr algn="ctr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GB" sz="1500" dirty="0">
                  <a:solidFill>
                    <a:srgbClr val="000000"/>
                  </a:solidFill>
                  <a:latin typeface="+mj-lt"/>
                </a:rPr>
                <a:t>Is </a:t>
              </a:r>
            </a:p>
            <a:p>
              <a:pPr algn="ctr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GB" sz="1500" dirty="0">
                  <a:solidFill>
                    <a:srgbClr val="000000"/>
                  </a:solidFill>
                  <a:latin typeface="+mj-lt"/>
                </a:rPr>
                <a:t>Next Number </a:t>
              </a:r>
            </a:p>
            <a:p>
              <a:pPr algn="ctr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GB" sz="1500" dirty="0">
                  <a:solidFill>
                    <a:srgbClr val="000000"/>
                  </a:solidFill>
                  <a:latin typeface="+mj-lt"/>
                </a:rPr>
                <a:t>Larger Than </a:t>
              </a:r>
            </a:p>
            <a:p>
              <a:pPr algn="ctr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GB" sz="1500" dirty="0">
                  <a:solidFill>
                    <a:srgbClr val="000000"/>
                  </a:solidFill>
                  <a:latin typeface="+mj-lt"/>
                </a:rPr>
                <a:t>Max?</a:t>
              </a:r>
            </a:p>
          </p:txBody>
        </p:sp>
        <p:sp>
          <p:nvSpPr>
            <p:cNvPr id="12" name="AutoShape 6"/>
            <p:cNvSpPr>
              <a:spLocks noChangeArrowheads="1"/>
            </p:cNvSpPr>
            <p:nvPr/>
          </p:nvSpPr>
          <p:spPr bwMode="auto">
            <a:xfrm>
              <a:off x="5133020" y="5049180"/>
              <a:ext cx="1548000" cy="1219200"/>
            </a:xfrm>
            <a:prstGeom prst="flowChartDecision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lIns="90000" tIns="46800" rIns="90000" bIns="46800" anchor="ctr"/>
            <a:lstStyle/>
            <a:p>
              <a:pPr algn="ctr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GB" sz="1500" dirty="0">
                  <a:solidFill>
                    <a:srgbClr val="000000"/>
                  </a:solidFill>
                  <a:latin typeface="+mj-lt"/>
                </a:rPr>
                <a:t>Is </a:t>
              </a:r>
            </a:p>
            <a:p>
              <a:pPr algn="ctr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GB" sz="1500" dirty="0">
                  <a:solidFill>
                    <a:srgbClr val="000000"/>
                  </a:solidFill>
                  <a:latin typeface="+mj-lt"/>
                </a:rPr>
                <a:t>Next Number </a:t>
              </a:r>
            </a:p>
            <a:p>
              <a:pPr algn="ctr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GB" sz="1500" dirty="0">
                  <a:solidFill>
                    <a:srgbClr val="000000"/>
                  </a:solidFill>
                  <a:latin typeface="+mj-lt"/>
                </a:rPr>
                <a:t>Smaller Than </a:t>
              </a:r>
            </a:p>
            <a:p>
              <a:pPr algn="ctr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GB" sz="1500" dirty="0">
                  <a:solidFill>
                    <a:srgbClr val="000000"/>
                  </a:solidFill>
                  <a:latin typeface="+mj-lt"/>
                </a:rPr>
                <a:t>Min?</a:t>
              </a:r>
            </a:p>
          </p:txBody>
        </p:sp>
        <p:sp>
          <p:nvSpPr>
            <p:cNvPr id="13" name="AutoShape 5"/>
            <p:cNvSpPr>
              <a:spLocks noChangeArrowheads="1"/>
            </p:cNvSpPr>
            <p:nvPr/>
          </p:nvSpPr>
          <p:spPr bwMode="auto">
            <a:xfrm>
              <a:off x="5817096" y="4653136"/>
              <a:ext cx="180020" cy="166172"/>
            </a:xfrm>
            <a:prstGeom prst="flowChartConnector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AutoShape 5"/>
            <p:cNvSpPr>
              <a:spLocks noChangeArrowheads="1"/>
            </p:cNvSpPr>
            <p:nvPr/>
          </p:nvSpPr>
          <p:spPr bwMode="auto">
            <a:xfrm>
              <a:off x="9489504" y="6345324"/>
              <a:ext cx="180020" cy="166172"/>
            </a:xfrm>
            <a:prstGeom prst="flowChartConnector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Rectangle 2"/>
            <p:cNvSpPr>
              <a:spLocks noChangeArrowheads="1"/>
            </p:cNvSpPr>
            <p:nvPr/>
          </p:nvSpPr>
          <p:spPr bwMode="auto">
            <a:xfrm>
              <a:off x="6969224" y="3609020"/>
              <a:ext cx="2340260" cy="4320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lIns="90000" tIns="46800" rIns="90000" bIns="46800" anchor="ctr"/>
            <a:lstStyle/>
            <a:p>
              <a:pPr algn="ctr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GB" sz="1600" dirty="0">
                  <a:solidFill>
                    <a:srgbClr val="000000"/>
                  </a:solidFill>
                  <a:latin typeface="+mj-lt"/>
                </a:rPr>
                <a:t>Set Max to Next Number</a:t>
              </a:r>
            </a:p>
          </p:txBody>
        </p:sp>
        <p:sp>
          <p:nvSpPr>
            <p:cNvPr id="17" name="Rectangle 2"/>
            <p:cNvSpPr>
              <a:spLocks noChangeArrowheads="1"/>
            </p:cNvSpPr>
            <p:nvPr/>
          </p:nvSpPr>
          <p:spPr bwMode="auto">
            <a:xfrm>
              <a:off x="6969224" y="5445224"/>
              <a:ext cx="2340260" cy="4320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lIns="90000" tIns="46800" rIns="90000" bIns="46800" anchor="ctr"/>
            <a:lstStyle/>
            <a:p>
              <a:pPr algn="ctr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GB" sz="1600" dirty="0">
                  <a:solidFill>
                    <a:srgbClr val="000000"/>
                  </a:solidFill>
                  <a:latin typeface="+mj-lt"/>
                </a:rPr>
                <a:t>Set Min to Next Number</a:t>
              </a:r>
            </a:p>
          </p:txBody>
        </p:sp>
        <p:sp>
          <p:nvSpPr>
            <p:cNvPr id="18" name="AutoShape 3"/>
            <p:cNvSpPr>
              <a:spLocks noChangeArrowheads="1"/>
            </p:cNvSpPr>
            <p:nvPr/>
          </p:nvSpPr>
          <p:spPr bwMode="auto">
            <a:xfrm>
              <a:off x="3088079" y="5841268"/>
              <a:ext cx="1533426" cy="334144"/>
            </a:xfrm>
            <a:prstGeom prst="flowChartTerminator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lIns="90000" tIns="46800" rIns="90000" bIns="46800" anchor="ctr"/>
            <a:lstStyle/>
            <a:p>
              <a:pPr algn="ctr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GB" dirty="0">
                  <a:solidFill>
                    <a:srgbClr val="000000"/>
                  </a:solidFill>
                  <a:latin typeface="+mj-lt"/>
                </a:rPr>
                <a:t>End</a:t>
              </a:r>
            </a:p>
          </p:txBody>
        </p:sp>
        <p:cxnSp>
          <p:nvCxnSpPr>
            <p:cNvPr id="20" name="Straight Arrow Connector 19"/>
            <p:cNvCxnSpPr/>
            <p:nvPr/>
          </p:nvCxnSpPr>
          <p:spPr bwMode="auto">
            <a:xfrm>
              <a:off x="1766646" y="2503004"/>
              <a:ext cx="0" cy="24192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1" name="Straight Arrow Connector 20"/>
            <p:cNvCxnSpPr/>
            <p:nvPr/>
          </p:nvCxnSpPr>
          <p:spPr bwMode="auto">
            <a:xfrm>
              <a:off x="1766646" y="3176924"/>
              <a:ext cx="0" cy="28808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4" name="Straight Arrow Connector 23"/>
            <p:cNvCxnSpPr/>
            <p:nvPr/>
          </p:nvCxnSpPr>
          <p:spPr bwMode="auto">
            <a:xfrm>
              <a:off x="1766646" y="3897004"/>
              <a:ext cx="0" cy="252076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8" name="Elbow Connector 27"/>
            <p:cNvCxnSpPr>
              <a:stCxn id="7" idx="4"/>
              <a:endCxn id="8" idx="2"/>
            </p:cNvCxnSpPr>
            <p:nvPr/>
          </p:nvCxnSpPr>
          <p:spPr bwMode="auto">
            <a:xfrm rot="5400000" flipH="1" flipV="1">
              <a:off x="1544229" y="2543677"/>
              <a:ext cx="2367880" cy="1923046"/>
            </a:xfrm>
            <a:prstGeom prst="bentConnector4">
              <a:avLst>
                <a:gd name="adj1" fmla="val -9654"/>
                <a:gd name="adj2" fmla="val 50975"/>
              </a:avLst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1" name="Straight Arrow Connector 30"/>
            <p:cNvCxnSpPr>
              <a:stCxn id="8" idx="4"/>
              <a:endCxn id="9" idx="0"/>
            </p:cNvCxnSpPr>
            <p:nvPr/>
          </p:nvCxnSpPr>
          <p:spPr bwMode="auto">
            <a:xfrm>
              <a:off x="3854792" y="2473660"/>
              <a:ext cx="0" cy="23526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4" name="Straight Arrow Connector 33"/>
            <p:cNvCxnSpPr>
              <a:stCxn id="9" idx="2"/>
              <a:endCxn id="18" idx="0"/>
            </p:cNvCxnSpPr>
            <p:nvPr/>
          </p:nvCxnSpPr>
          <p:spPr bwMode="auto">
            <a:xfrm>
              <a:off x="3854792" y="3928120"/>
              <a:ext cx="0" cy="1913148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7" name="Elbow Connector 36"/>
            <p:cNvCxnSpPr>
              <a:stCxn id="14" idx="0"/>
              <a:endCxn id="8" idx="6"/>
            </p:cNvCxnSpPr>
            <p:nvPr/>
          </p:nvCxnSpPr>
          <p:spPr bwMode="auto">
            <a:xfrm rot="16200000" flipV="1">
              <a:off x="4787671" y="1553481"/>
              <a:ext cx="4024064" cy="5559622"/>
            </a:xfrm>
            <a:prstGeom prst="bentConnector2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0" name="Straight Arrow Connector 39"/>
            <p:cNvCxnSpPr>
              <a:stCxn id="10" idx="2"/>
              <a:endCxn id="11" idx="0"/>
            </p:cNvCxnSpPr>
            <p:nvPr/>
          </p:nvCxnSpPr>
          <p:spPr bwMode="auto">
            <a:xfrm>
              <a:off x="5907020" y="2960900"/>
              <a:ext cx="0" cy="252076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3" name="Straight Arrow Connector 42"/>
            <p:cNvCxnSpPr>
              <a:stCxn id="11" idx="2"/>
              <a:endCxn id="13" idx="0"/>
            </p:cNvCxnSpPr>
            <p:nvPr/>
          </p:nvCxnSpPr>
          <p:spPr bwMode="auto">
            <a:xfrm>
              <a:off x="5907020" y="4432176"/>
              <a:ext cx="86" cy="22096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7" name="Straight Arrow Connector 46"/>
            <p:cNvCxnSpPr>
              <a:stCxn id="13" idx="4"/>
              <a:endCxn id="12" idx="0"/>
            </p:cNvCxnSpPr>
            <p:nvPr/>
          </p:nvCxnSpPr>
          <p:spPr bwMode="auto">
            <a:xfrm flipH="1">
              <a:off x="5907020" y="4819308"/>
              <a:ext cx="86" cy="229872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50" name="Elbow Connector 49"/>
            <p:cNvCxnSpPr>
              <a:stCxn id="16" idx="2"/>
              <a:endCxn id="13" idx="6"/>
            </p:cNvCxnSpPr>
            <p:nvPr/>
          </p:nvCxnSpPr>
          <p:spPr bwMode="auto">
            <a:xfrm rot="5400000">
              <a:off x="6720634" y="3317502"/>
              <a:ext cx="695202" cy="2142238"/>
            </a:xfrm>
            <a:prstGeom prst="bentConnector2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53" name="Elbow Connector 52"/>
            <p:cNvCxnSpPr>
              <a:stCxn id="12" idx="2"/>
              <a:endCxn id="14" idx="2"/>
            </p:cNvCxnSpPr>
            <p:nvPr/>
          </p:nvCxnSpPr>
          <p:spPr bwMode="auto">
            <a:xfrm rot="16200000" flipH="1">
              <a:off x="7618247" y="4557153"/>
              <a:ext cx="160030" cy="3582484"/>
            </a:xfrm>
            <a:prstGeom prst="bentConnector2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62" name="Straight Arrow Connector 61"/>
            <p:cNvCxnSpPr>
              <a:stCxn id="17" idx="2"/>
              <a:endCxn id="14" idx="1"/>
            </p:cNvCxnSpPr>
            <p:nvPr/>
          </p:nvCxnSpPr>
          <p:spPr bwMode="auto">
            <a:xfrm>
              <a:off x="8139354" y="5877224"/>
              <a:ext cx="1376513" cy="492435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65" name="Straight Arrow Connector 64"/>
            <p:cNvCxnSpPr>
              <a:stCxn id="12" idx="3"/>
              <a:endCxn id="17" idx="1"/>
            </p:cNvCxnSpPr>
            <p:nvPr/>
          </p:nvCxnSpPr>
          <p:spPr bwMode="auto">
            <a:xfrm>
              <a:off x="6681020" y="5658780"/>
              <a:ext cx="288204" cy="2444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68" name="Straight Arrow Connector 67"/>
            <p:cNvCxnSpPr>
              <a:stCxn id="11" idx="3"/>
              <a:endCxn id="16" idx="1"/>
            </p:cNvCxnSpPr>
            <p:nvPr/>
          </p:nvCxnSpPr>
          <p:spPr bwMode="auto">
            <a:xfrm>
              <a:off x="6681020" y="3822576"/>
              <a:ext cx="288204" cy="2444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71" name="Elbow Connector 70"/>
            <p:cNvCxnSpPr>
              <a:stCxn id="9" idx="3"/>
              <a:endCxn id="10" idx="1"/>
            </p:cNvCxnSpPr>
            <p:nvPr/>
          </p:nvCxnSpPr>
          <p:spPr bwMode="auto">
            <a:xfrm flipV="1">
              <a:off x="4628792" y="2744900"/>
              <a:ext cx="342124" cy="573620"/>
            </a:xfrm>
            <a:prstGeom prst="bentConnector3">
              <a:avLst>
                <a:gd name="adj1" fmla="val 50000"/>
              </a:avLst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75" name="TextBox 74"/>
          <p:cNvSpPr txBox="1"/>
          <p:nvPr/>
        </p:nvSpPr>
        <p:spPr>
          <a:xfrm>
            <a:off x="5051885" y="2852936"/>
            <a:ext cx="4520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Yes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4619836" y="3897052"/>
            <a:ext cx="4267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No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7284133" y="3392996"/>
            <a:ext cx="4520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Yes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6240016" y="4329100"/>
            <a:ext cx="4267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No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7284133" y="5301208"/>
            <a:ext cx="4520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Yes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6204012" y="6273316"/>
            <a:ext cx="4267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2670354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Range Algorithm Example</a:t>
            </a:r>
            <a:endParaRPr lang="en-US" dirty="0" smtClean="0"/>
          </a:p>
        </p:txBody>
      </p:sp>
      <p:sp>
        <p:nvSpPr>
          <p:cNvPr id="22534" name="Rectangle 3"/>
          <p:cNvSpPr>
            <a:spLocks noGrp="1" noChangeArrowheads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lang="en-GB" sz="1800" dirty="0" err="1">
                <a:solidFill>
                  <a:srgbClr val="FF0000"/>
                </a:solidFill>
              </a:rPr>
              <a:t>Pseudocode</a:t>
            </a:r>
            <a:r>
              <a:rPr lang="en-GB" sz="1800" dirty="0">
                <a:solidFill>
                  <a:srgbClr val="FF0000"/>
                </a:solidFill>
              </a:rPr>
              <a:t>: Range (Assume Max Number is 999)</a:t>
            </a:r>
          </a:p>
        </p:txBody>
      </p:sp>
      <p:sp>
        <p:nvSpPr>
          <p:cNvPr id="83972" name="Rectangle 4"/>
          <p:cNvSpPr>
            <a:spLocks noChangeArrowheads="1"/>
          </p:cNvSpPr>
          <p:nvPr/>
        </p:nvSpPr>
        <p:spPr bwMode="auto">
          <a:xfrm>
            <a:off x="1871666" y="1816103"/>
            <a:ext cx="9217025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533400" indent="-533400">
              <a:lnSpc>
                <a:spcPct val="90000"/>
              </a:lnSpc>
              <a:spcBef>
                <a:spcPct val="20000"/>
              </a:spcBef>
              <a:buClr>
                <a:srgbClr val="0000FF"/>
              </a:buClr>
              <a:buFont typeface="Wingdings" pitchFamily="2" charset="2"/>
              <a:buAutoNum type="arabicPeriod"/>
            </a:pPr>
            <a:endParaRPr lang="en-GB" sz="2000" dirty="0">
              <a:ea typeface="ＭＳ Ｐゴシック" pitchFamily="34" charset="-128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2986840" y="2024844"/>
          <a:ext cx="6218325" cy="435864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634363"/>
                <a:gridCol w="558396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rgbClr val="000000"/>
                          </a:solidFill>
                        </a:rPr>
                        <a:t>1.</a:t>
                      </a:r>
                    </a:p>
                    <a:p>
                      <a:r>
                        <a:rPr lang="en-US" sz="1400" b="0" dirty="0" smtClean="0">
                          <a:solidFill>
                            <a:srgbClr val="000000"/>
                          </a:solidFill>
                        </a:rPr>
                        <a:t>2.</a:t>
                      </a:r>
                    </a:p>
                    <a:p>
                      <a:r>
                        <a:rPr lang="en-US" sz="1400" b="0" dirty="0" smtClean="0">
                          <a:solidFill>
                            <a:srgbClr val="000000"/>
                          </a:solidFill>
                        </a:rPr>
                        <a:t>3.</a:t>
                      </a:r>
                    </a:p>
                    <a:p>
                      <a:r>
                        <a:rPr lang="en-US" sz="1400" b="0" dirty="0" smtClean="0">
                          <a:solidFill>
                            <a:srgbClr val="000000"/>
                          </a:solidFill>
                        </a:rPr>
                        <a:t>4.</a:t>
                      </a:r>
                    </a:p>
                    <a:p>
                      <a:r>
                        <a:rPr lang="en-US" sz="1400" b="0" dirty="0" smtClean="0">
                          <a:solidFill>
                            <a:srgbClr val="000000"/>
                          </a:solidFill>
                        </a:rPr>
                        <a:t>5.</a:t>
                      </a:r>
                    </a:p>
                    <a:p>
                      <a:r>
                        <a:rPr lang="en-US" sz="1400" b="0" dirty="0" smtClean="0">
                          <a:solidFill>
                            <a:srgbClr val="000000"/>
                          </a:solidFill>
                        </a:rPr>
                        <a:t>6.</a:t>
                      </a:r>
                    </a:p>
                    <a:p>
                      <a:r>
                        <a:rPr lang="en-US" sz="1400" b="0" dirty="0" smtClean="0">
                          <a:solidFill>
                            <a:srgbClr val="000000"/>
                          </a:solidFill>
                        </a:rPr>
                        <a:t>7.</a:t>
                      </a:r>
                    </a:p>
                    <a:p>
                      <a:r>
                        <a:rPr lang="en-US" sz="1400" b="0" dirty="0" smtClean="0">
                          <a:solidFill>
                            <a:srgbClr val="000000"/>
                          </a:solidFill>
                        </a:rPr>
                        <a:t>8.</a:t>
                      </a:r>
                    </a:p>
                    <a:p>
                      <a:r>
                        <a:rPr lang="en-US" sz="1400" b="0" dirty="0" smtClean="0">
                          <a:solidFill>
                            <a:srgbClr val="000000"/>
                          </a:solidFill>
                        </a:rPr>
                        <a:t>9.</a:t>
                      </a:r>
                    </a:p>
                    <a:p>
                      <a:r>
                        <a:rPr lang="en-US" sz="1400" b="0" dirty="0" smtClean="0">
                          <a:solidFill>
                            <a:srgbClr val="000000"/>
                          </a:solidFill>
                        </a:rPr>
                        <a:t>10.</a:t>
                      </a:r>
                    </a:p>
                    <a:p>
                      <a:r>
                        <a:rPr lang="en-US" sz="1400" b="0" dirty="0" smtClean="0">
                          <a:solidFill>
                            <a:srgbClr val="000000"/>
                          </a:solidFill>
                        </a:rPr>
                        <a:t>11.</a:t>
                      </a:r>
                    </a:p>
                    <a:p>
                      <a:r>
                        <a:rPr lang="en-US" sz="1400" b="0" dirty="0" smtClean="0">
                          <a:solidFill>
                            <a:srgbClr val="000000"/>
                          </a:solidFill>
                        </a:rPr>
                        <a:t>12.</a:t>
                      </a:r>
                    </a:p>
                    <a:p>
                      <a:r>
                        <a:rPr lang="en-US" sz="1400" b="0" dirty="0" smtClean="0">
                          <a:solidFill>
                            <a:srgbClr val="000000"/>
                          </a:solidFill>
                        </a:rPr>
                        <a:t>13.</a:t>
                      </a:r>
                    </a:p>
                    <a:p>
                      <a:r>
                        <a:rPr lang="en-US" sz="1400" b="0" dirty="0" smtClean="0">
                          <a:solidFill>
                            <a:srgbClr val="000000"/>
                          </a:solidFill>
                        </a:rPr>
                        <a:t>14.</a:t>
                      </a:r>
                    </a:p>
                    <a:p>
                      <a:r>
                        <a:rPr lang="en-US" sz="1400" b="0" dirty="0" smtClean="0">
                          <a:solidFill>
                            <a:srgbClr val="000000"/>
                          </a:solidFill>
                        </a:rPr>
                        <a:t>15.</a:t>
                      </a:r>
                    </a:p>
                    <a:p>
                      <a:r>
                        <a:rPr lang="en-US" sz="1400" b="0" dirty="0" smtClean="0">
                          <a:solidFill>
                            <a:srgbClr val="000000"/>
                          </a:solidFill>
                        </a:rPr>
                        <a:t>16.</a:t>
                      </a:r>
                    </a:p>
                    <a:p>
                      <a:r>
                        <a:rPr lang="en-US" sz="1400" b="0" dirty="0" smtClean="0">
                          <a:solidFill>
                            <a:srgbClr val="000000"/>
                          </a:solidFill>
                        </a:rPr>
                        <a:t>17.</a:t>
                      </a:r>
                    </a:p>
                    <a:p>
                      <a:r>
                        <a:rPr lang="en-US" sz="1400" b="0" dirty="0" smtClean="0">
                          <a:solidFill>
                            <a:srgbClr val="000000"/>
                          </a:solidFill>
                        </a:rPr>
                        <a:t>18.</a:t>
                      </a:r>
                    </a:p>
                    <a:p>
                      <a:r>
                        <a:rPr lang="en-US" sz="1400" b="0" dirty="0" smtClean="0">
                          <a:solidFill>
                            <a:srgbClr val="000000"/>
                          </a:solidFill>
                        </a:rPr>
                        <a:t>19.</a:t>
                      </a:r>
                    </a:p>
                    <a:p>
                      <a:r>
                        <a:rPr lang="en-US" sz="1400" b="0" dirty="0" smtClean="0">
                          <a:solidFill>
                            <a:srgbClr val="000000"/>
                          </a:solidFill>
                        </a:rPr>
                        <a:t>20.</a:t>
                      </a:r>
                    </a:p>
                  </a:txBody>
                  <a:tcPr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rgbClr val="000000"/>
                          </a:solidFill>
                        </a:rPr>
                        <a:t>Set Max to 0</a:t>
                      </a:r>
                    </a:p>
                    <a:p>
                      <a:r>
                        <a:rPr lang="en-US" sz="1400" b="0" dirty="0" smtClean="0">
                          <a:solidFill>
                            <a:srgbClr val="000000"/>
                          </a:solidFill>
                        </a:rPr>
                        <a:t>Set Min to 999</a:t>
                      </a:r>
                    </a:p>
                    <a:p>
                      <a:r>
                        <a:rPr lang="en-US" sz="1400" b="0" dirty="0" smtClean="0">
                          <a:solidFill>
                            <a:srgbClr val="000000"/>
                          </a:solidFill>
                        </a:rPr>
                        <a:t>Get</a:t>
                      </a:r>
                      <a:r>
                        <a:rPr lang="en-US" sz="1400" b="0" baseline="0" dirty="0" smtClean="0">
                          <a:solidFill>
                            <a:srgbClr val="000000"/>
                          </a:solidFill>
                        </a:rPr>
                        <a:t> Sequence of Numbers</a:t>
                      </a:r>
                    </a:p>
                    <a:p>
                      <a:endParaRPr lang="en-US" sz="1400" b="0" baseline="0" dirty="0" smtClean="0">
                        <a:solidFill>
                          <a:srgbClr val="000000"/>
                        </a:solidFill>
                      </a:endParaRPr>
                    </a:p>
                    <a:p>
                      <a:r>
                        <a:rPr lang="en-US" sz="1400" b="0" baseline="0" dirty="0" smtClean="0">
                          <a:solidFill>
                            <a:srgbClr val="000000"/>
                          </a:solidFill>
                        </a:rPr>
                        <a:t>While there are numbers left in the sequence</a:t>
                      </a:r>
                    </a:p>
                    <a:p>
                      <a:endParaRPr lang="en-US" sz="1400" b="0" baseline="0" dirty="0" smtClean="0">
                        <a:solidFill>
                          <a:srgbClr val="000000"/>
                        </a:solidFill>
                      </a:endParaRPr>
                    </a:p>
                    <a:p>
                      <a:r>
                        <a:rPr lang="en-US" sz="1400" b="0" baseline="0" dirty="0" smtClean="0">
                          <a:solidFill>
                            <a:srgbClr val="000000"/>
                          </a:solidFill>
                        </a:rPr>
                        <a:t>        Go to next number in sequence (first number if first time)</a:t>
                      </a:r>
                    </a:p>
                    <a:p>
                      <a:endParaRPr lang="en-US" sz="1400" b="0" baseline="0" dirty="0" smtClean="0">
                        <a:solidFill>
                          <a:srgbClr val="000000"/>
                        </a:solidFill>
                      </a:endParaRPr>
                    </a:p>
                    <a:p>
                      <a:r>
                        <a:rPr lang="en-US" sz="1400" b="0" baseline="0" dirty="0" smtClean="0">
                          <a:solidFill>
                            <a:srgbClr val="000000"/>
                          </a:solidFill>
                        </a:rPr>
                        <a:t>        If number is greater than Max</a:t>
                      </a:r>
                    </a:p>
                    <a:p>
                      <a:r>
                        <a:rPr lang="en-US" sz="1400" b="0" baseline="0" dirty="0" smtClean="0">
                          <a:solidFill>
                            <a:srgbClr val="000000"/>
                          </a:solidFill>
                        </a:rPr>
                        <a:t>                Set Max to current number</a:t>
                      </a:r>
                    </a:p>
                    <a:p>
                      <a:r>
                        <a:rPr lang="en-US" sz="1400" b="0" baseline="0" dirty="0" smtClean="0">
                          <a:solidFill>
                            <a:srgbClr val="000000"/>
                          </a:solidFill>
                        </a:rPr>
                        <a:t>        End If</a:t>
                      </a:r>
                    </a:p>
                    <a:p>
                      <a:endParaRPr lang="en-US" sz="1400" b="0" baseline="0" dirty="0" smtClean="0">
                        <a:solidFill>
                          <a:srgbClr val="000000"/>
                        </a:solidFill>
                      </a:endParaRPr>
                    </a:p>
                    <a:p>
                      <a:r>
                        <a:rPr lang="en-US" sz="1400" b="0" baseline="0" dirty="0" smtClean="0">
                          <a:solidFill>
                            <a:srgbClr val="000000"/>
                          </a:solidFill>
                        </a:rPr>
                        <a:t>        If the number is smaller than Min</a:t>
                      </a:r>
                    </a:p>
                    <a:p>
                      <a:r>
                        <a:rPr lang="en-US" sz="1400" b="0" baseline="0" dirty="0" smtClean="0">
                          <a:solidFill>
                            <a:srgbClr val="000000"/>
                          </a:solidFill>
                        </a:rPr>
                        <a:t>                Set Min to Current Number</a:t>
                      </a:r>
                    </a:p>
                    <a:p>
                      <a:r>
                        <a:rPr lang="en-US" sz="1400" b="0" baseline="0" dirty="0" smtClean="0">
                          <a:solidFill>
                            <a:srgbClr val="000000"/>
                          </a:solidFill>
                        </a:rPr>
                        <a:t>        End If</a:t>
                      </a:r>
                    </a:p>
                    <a:p>
                      <a:endParaRPr lang="en-US" sz="1400" b="0" baseline="0" dirty="0" smtClean="0">
                        <a:solidFill>
                          <a:srgbClr val="000000"/>
                        </a:solidFill>
                      </a:endParaRPr>
                    </a:p>
                    <a:p>
                      <a:r>
                        <a:rPr lang="en-US" sz="1400" b="0" baseline="0" dirty="0" smtClean="0">
                          <a:solidFill>
                            <a:srgbClr val="000000"/>
                          </a:solidFill>
                        </a:rPr>
                        <a:t>End While</a:t>
                      </a:r>
                    </a:p>
                    <a:p>
                      <a:endParaRPr lang="en-US" sz="1400" b="0" baseline="0" dirty="0" smtClean="0">
                        <a:solidFill>
                          <a:srgbClr val="000000"/>
                        </a:solidFill>
                      </a:endParaRPr>
                    </a:p>
                    <a:p>
                      <a:r>
                        <a:rPr lang="en-US" sz="1400" b="0" baseline="0" dirty="0" smtClean="0">
                          <a:solidFill>
                            <a:srgbClr val="000000"/>
                          </a:solidFill>
                        </a:rPr>
                        <a:t>Set Range Equal to Max – Min</a:t>
                      </a:r>
                    </a:p>
                    <a:p>
                      <a:r>
                        <a:rPr lang="en-US" sz="1400" b="0" baseline="0" dirty="0" smtClean="0">
                          <a:solidFill>
                            <a:srgbClr val="000000"/>
                          </a:solidFill>
                        </a:rPr>
                        <a:t>Output Range</a:t>
                      </a:r>
                      <a:endParaRPr lang="en-US" sz="1400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8188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Problem Solving Practice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Not necessary to programming code</a:t>
            </a:r>
          </a:p>
          <a:p>
            <a:r>
              <a:rPr lang="en-GB" dirty="0" smtClean="0"/>
              <a:t>For example </a:t>
            </a:r>
          </a:p>
          <a:p>
            <a:pPr lvl="1"/>
            <a:r>
              <a:rPr lang="en-GB" dirty="0">
                <a:hlinkClick r:id="rId2"/>
              </a:rPr>
              <a:t>https://www.bebras.org</a:t>
            </a:r>
            <a:r>
              <a:rPr lang="en-GB" dirty="0" smtClean="0">
                <a:hlinkClick r:id="rId2"/>
              </a:rPr>
              <a:t>/</a:t>
            </a:r>
            <a:r>
              <a:rPr lang="en-GB" dirty="0" smtClean="0"/>
              <a:t> </a:t>
            </a:r>
          </a:p>
          <a:p>
            <a:pPr lvl="1"/>
            <a:r>
              <a:rPr lang="en-GB" dirty="0">
                <a:hlinkClick r:id="rId3"/>
              </a:rPr>
              <a:t>http://</a:t>
            </a:r>
            <a:r>
              <a:rPr lang="en-GB" dirty="0" smtClean="0">
                <a:hlinkClick r:id="rId3"/>
              </a:rPr>
              <a:t>www.bebraschallenge.org/index.php</a:t>
            </a:r>
            <a:endParaRPr lang="en-GB" dirty="0" smtClean="0"/>
          </a:p>
          <a:p>
            <a:pPr lvl="1"/>
            <a:r>
              <a:rPr lang="en-GB" dirty="0">
                <a:hlinkClick r:id="rId4"/>
              </a:rPr>
              <a:t>https://csunplugged.org/en</a:t>
            </a:r>
            <a:r>
              <a:rPr lang="en-GB" dirty="0" smtClean="0">
                <a:hlinkClick r:id="rId4"/>
              </a:rPr>
              <a:t>/</a:t>
            </a:r>
            <a:r>
              <a:rPr lang="en-GB" dirty="0" smtClean="0"/>
              <a:t>  </a:t>
            </a:r>
            <a:endParaRPr lang="en-GB" dirty="0" smtClean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54140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Programming as Problem Solving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spcBef>
                <a:spcPts val="2250"/>
              </a:spcBef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dirty="0">
                <a:ea typeface="ＭＳ Ｐゴシック" pitchFamily="34" charset="-128"/>
              </a:rPr>
              <a:t>The purpose of writing a program is to solve a problem</a:t>
            </a:r>
          </a:p>
          <a:p>
            <a:pPr>
              <a:lnSpc>
                <a:spcPct val="100000"/>
              </a:lnSpc>
              <a:spcBef>
                <a:spcPts val="2250"/>
              </a:spcBef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dirty="0">
                <a:ea typeface="ＭＳ Ｐゴシック" pitchFamily="34" charset="-128"/>
              </a:rPr>
              <a:t>The general steps in problem solving are:</a:t>
            </a:r>
          </a:p>
          <a:p>
            <a:pPr lvl="1">
              <a:lnSpc>
                <a:spcPct val="100000"/>
              </a:lnSpc>
              <a:spcBef>
                <a:spcPts val="2150"/>
              </a:spcBef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300" dirty="0">
                <a:ea typeface="ＭＳ Ｐゴシック" pitchFamily="34" charset="-128"/>
              </a:rPr>
              <a:t>Understand the problem</a:t>
            </a:r>
          </a:p>
          <a:p>
            <a:pPr lvl="1">
              <a:lnSpc>
                <a:spcPct val="100000"/>
              </a:lnSpc>
              <a:spcBef>
                <a:spcPts val="575"/>
              </a:spcBef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300" dirty="0">
                <a:ea typeface="ＭＳ Ｐゴシック" pitchFamily="34" charset="-128"/>
              </a:rPr>
              <a:t>Dissect the problem into manageable pieces</a:t>
            </a:r>
          </a:p>
          <a:p>
            <a:pPr lvl="1">
              <a:lnSpc>
                <a:spcPct val="100000"/>
              </a:lnSpc>
              <a:spcBef>
                <a:spcPts val="575"/>
              </a:spcBef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300" dirty="0">
                <a:ea typeface="ＭＳ Ｐゴシック" pitchFamily="34" charset="-128"/>
              </a:rPr>
              <a:t>Design a solution</a:t>
            </a:r>
          </a:p>
          <a:p>
            <a:pPr lvl="1">
              <a:lnSpc>
                <a:spcPct val="100000"/>
              </a:lnSpc>
              <a:spcBef>
                <a:spcPts val="575"/>
              </a:spcBef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300" dirty="0" err="1">
                <a:ea typeface="ＭＳ Ｐゴシック" pitchFamily="34" charset="-128"/>
              </a:rPr>
              <a:t>Analyze</a:t>
            </a:r>
            <a:r>
              <a:rPr lang="en-GB" sz="2300" dirty="0">
                <a:ea typeface="ＭＳ Ｐゴシック" pitchFamily="34" charset="-128"/>
              </a:rPr>
              <a:t> the complexity of the algorithm</a:t>
            </a:r>
          </a:p>
          <a:p>
            <a:pPr lvl="1">
              <a:lnSpc>
                <a:spcPct val="100000"/>
              </a:lnSpc>
              <a:spcBef>
                <a:spcPts val="575"/>
              </a:spcBef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300" dirty="0">
                <a:ea typeface="ＭＳ Ｐゴシック" pitchFamily="34" charset="-128"/>
              </a:rPr>
              <a:t>Consider alternatives to the solution and refine it</a:t>
            </a:r>
          </a:p>
          <a:p>
            <a:pPr lvl="1">
              <a:lnSpc>
                <a:spcPct val="100000"/>
              </a:lnSpc>
              <a:spcBef>
                <a:spcPts val="575"/>
              </a:spcBef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300" dirty="0">
                <a:ea typeface="ＭＳ Ｐゴシック" pitchFamily="34" charset="-128"/>
              </a:rPr>
              <a:t>Implement the solution</a:t>
            </a:r>
          </a:p>
          <a:p>
            <a:pPr lvl="1">
              <a:lnSpc>
                <a:spcPct val="100000"/>
              </a:lnSpc>
              <a:spcBef>
                <a:spcPts val="575"/>
              </a:spcBef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300" dirty="0">
                <a:ea typeface="ＭＳ Ｐゴシック" pitchFamily="34" charset="-128"/>
              </a:rPr>
              <a:t>Test the solution and fix any problems that exist</a:t>
            </a:r>
          </a:p>
        </p:txBody>
      </p:sp>
    </p:spTree>
    <p:extLst>
      <p:ext uri="{BB962C8B-B14F-4D97-AF65-F5344CB8AC3E}">
        <p14:creationId xmlns:p14="http://schemas.microsoft.com/office/powerpoint/2010/main" val="3519427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Programming as Problem Solving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2100"/>
              </a:spcBef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dirty="0">
                <a:ea typeface="ＭＳ Ｐゴシック" pitchFamily="34" charset="-128"/>
              </a:rPr>
              <a:t>Many software projects fail because the developer didn't really understand the problem to be solved.</a:t>
            </a:r>
          </a:p>
          <a:p>
            <a:pPr>
              <a:spcBef>
                <a:spcPts val="2100"/>
              </a:spcBef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dirty="0">
                <a:ea typeface="ＭＳ Ｐゴシック" pitchFamily="34" charset="-128"/>
              </a:rPr>
              <a:t>We must avoid assumptions and clarify ambiguities.</a:t>
            </a:r>
          </a:p>
          <a:p>
            <a:pPr>
              <a:spcBef>
                <a:spcPts val="2100"/>
              </a:spcBef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dirty="0">
                <a:ea typeface="ＭＳ Ｐゴシック" pitchFamily="34" charset="-128"/>
              </a:rPr>
              <a:t>As problems and their solutions become larger, we must organize our development into manageable pieces.</a:t>
            </a:r>
          </a:p>
          <a:p>
            <a:pPr>
              <a:spcBef>
                <a:spcPts val="2100"/>
              </a:spcBef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dirty="0">
                <a:ea typeface="ＭＳ Ｐゴシック" pitchFamily="34" charset="-128"/>
              </a:rPr>
              <a:t>This technique is fundamental to software development</a:t>
            </a:r>
            <a:r>
              <a:rPr lang="en-GB" dirty="0" smtClean="0">
                <a:ea typeface="ＭＳ Ｐゴシック" pitchFamily="34" charset="-128"/>
              </a:rPr>
              <a:t>.</a:t>
            </a:r>
            <a:endParaRPr lang="en-GB" i="1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8696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Design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50"/>
              </a:spcBef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dirty="0">
                <a:ea typeface="ＭＳ Ｐゴシック" pitchFamily="34" charset="-128"/>
              </a:rPr>
              <a:t>Often the problem is not well defined </a:t>
            </a:r>
          </a:p>
          <a:p>
            <a:pPr lvl="1">
              <a:spcBef>
                <a:spcPts val="650"/>
              </a:spcBef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100" dirty="0">
                <a:ea typeface="ＭＳ Ｐゴシック" pitchFamily="34" charset="-128"/>
              </a:rPr>
              <a:t>we need to analysed it and to outline the requirements</a:t>
            </a:r>
          </a:p>
          <a:p>
            <a:pPr>
              <a:spcBef>
                <a:spcPts val="650"/>
              </a:spcBef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600" b="1" dirty="0">
                <a:ea typeface="ＭＳ Ｐゴシック" pitchFamily="34" charset="-128"/>
              </a:rPr>
              <a:t>Design a plan</a:t>
            </a:r>
            <a:r>
              <a:rPr lang="en-GB" sz="2600" dirty="0">
                <a:ea typeface="ＭＳ Ｐゴシック" pitchFamily="34" charset="-128"/>
              </a:rPr>
              <a:t> (algorithm) to solve the problem</a:t>
            </a:r>
          </a:p>
          <a:p>
            <a:pPr lvl="1">
              <a:spcBef>
                <a:spcPts val="550"/>
              </a:spcBef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200" dirty="0">
                <a:ea typeface="ＭＳ Ｐゴシック" pitchFamily="34" charset="-128"/>
              </a:rPr>
              <a:t>We need to describe the solution (explain what/why/how to do)‏</a:t>
            </a:r>
          </a:p>
          <a:p>
            <a:pPr lvl="1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dirty="0">
                <a:ea typeface="ＭＳ Ｐゴシック" pitchFamily="34" charset="-128"/>
              </a:rPr>
              <a:t>We need to produce a </a:t>
            </a:r>
            <a:r>
              <a:rPr lang="en-GB" b="1" dirty="0">
                <a:ea typeface="ＭＳ Ｐゴシック" pitchFamily="34" charset="-128"/>
              </a:rPr>
              <a:t>complete, clear and readable</a:t>
            </a:r>
            <a:r>
              <a:rPr lang="en-GB" dirty="0">
                <a:ea typeface="ＭＳ Ｐゴシック" pitchFamily="34" charset="-128"/>
              </a:rPr>
              <a:t> description of the problem and its proposed solution.</a:t>
            </a:r>
          </a:p>
          <a:p>
            <a:pPr lvl="2">
              <a:spcBef>
                <a:spcPts val="450"/>
              </a:spcBef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1800" dirty="0">
                <a:ea typeface="ＭＳ Ｐゴシック" pitchFamily="34" charset="-128"/>
              </a:rPr>
              <a:t>Adds value to the proposed solution (readability)‏</a:t>
            </a:r>
          </a:p>
          <a:p>
            <a:pPr lvl="2">
              <a:spcBef>
                <a:spcPts val="450"/>
              </a:spcBef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1800" dirty="0">
                <a:ea typeface="ＭＳ Ｐゴシック" pitchFamily="34" charset="-128"/>
              </a:rPr>
              <a:t>Reduces the risk of errors in the plan (logic error)‏</a:t>
            </a:r>
          </a:p>
          <a:p>
            <a:pPr lvl="2"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dirty="0">
              <a:ea typeface="ＭＳ Ｐゴシック" pitchFamily="34" charset="-128"/>
            </a:endParaRPr>
          </a:p>
          <a:p>
            <a:pPr>
              <a:spcBef>
                <a:spcPts val="700"/>
              </a:spcBef>
              <a:buClr>
                <a:srgbClr val="000000"/>
              </a:buClr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dirty="0">
                <a:ea typeface="ＭＳ Ｐゴシック" pitchFamily="34" charset="-128"/>
              </a:rPr>
              <a:t>Good Problem Solving skills are based on knowledge, logic and experience</a:t>
            </a:r>
          </a:p>
        </p:txBody>
      </p:sp>
    </p:spTree>
    <p:extLst>
      <p:ext uri="{BB962C8B-B14F-4D97-AF65-F5344CB8AC3E}">
        <p14:creationId xmlns:p14="http://schemas.microsoft.com/office/powerpoint/2010/main" val="306128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Algorithm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500"/>
              </a:spcBef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000" dirty="0">
                <a:ea typeface="ＭＳ Ｐゴシック" pitchFamily="34" charset="-128"/>
              </a:rPr>
              <a:t>Informally: </a:t>
            </a:r>
            <a:r>
              <a:rPr lang="ja-JP" altLang="en-GB" sz="2000" dirty="0">
                <a:ea typeface="ＭＳ Ｐゴシック" pitchFamily="34" charset="-128"/>
              </a:rPr>
              <a:t>“</a:t>
            </a:r>
            <a:r>
              <a:rPr lang="en-GB" altLang="ja-JP" sz="2000" dirty="0">
                <a:ea typeface="ＭＳ Ｐゴシック" pitchFamily="34" charset="-128"/>
              </a:rPr>
              <a:t>An algorithm is a set of steps that define how a task is performed.</a:t>
            </a:r>
            <a:r>
              <a:rPr lang="ja-JP" altLang="en-GB" sz="2000" dirty="0">
                <a:ea typeface="ＭＳ Ｐゴシック" pitchFamily="34" charset="-128"/>
              </a:rPr>
              <a:t>”</a:t>
            </a:r>
            <a:endParaRPr lang="en-GB" altLang="ja-JP" sz="2000" dirty="0">
              <a:ea typeface="ＭＳ Ｐゴシック" pitchFamily="34" charset="-128"/>
            </a:endParaRPr>
          </a:p>
          <a:p>
            <a:pPr>
              <a:spcBef>
                <a:spcPts val="500"/>
              </a:spcBef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000" dirty="0">
                <a:ea typeface="ＭＳ Ｐゴシック" pitchFamily="34" charset="-128"/>
              </a:rPr>
              <a:t>Formally: </a:t>
            </a:r>
            <a:r>
              <a:rPr lang="ja-JP" altLang="en-GB" sz="2000" dirty="0">
                <a:ea typeface="ＭＳ Ｐゴシック" pitchFamily="34" charset="-128"/>
              </a:rPr>
              <a:t>“</a:t>
            </a:r>
            <a:r>
              <a:rPr lang="en-GB" altLang="ja-JP" sz="2000" b="1" dirty="0">
                <a:ea typeface="ＭＳ Ｐゴシック" pitchFamily="34" charset="-128"/>
              </a:rPr>
              <a:t>An algorithm is an ordered set of unambiguous executable steps, defining a terminating process</a:t>
            </a:r>
            <a:r>
              <a:rPr lang="en-GB" altLang="ja-JP" sz="2000" dirty="0">
                <a:ea typeface="ＭＳ Ｐゴシック" pitchFamily="34" charset="-128"/>
              </a:rPr>
              <a:t>.</a:t>
            </a:r>
            <a:r>
              <a:rPr lang="ja-JP" altLang="en-GB" sz="2000" dirty="0">
                <a:ea typeface="ＭＳ Ｐゴシック" pitchFamily="34" charset="-128"/>
              </a:rPr>
              <a:t>”</a:t>
            </a:r>
            <a:endParaRPr lang="en-GB" altLang="ja-JP" sz="2000" dirty="0">
              <a:ea typeface="ＭＳ Ｐゴシック" pitchFamily="34" charset="-128"/>
            </a:endParaRPr>
          </a:p>
          <a:p>
            <a:pPr lvl="1">
              <a:spcBef>
                <a:spcPts val="400"/>
              </a:spcBef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1600" dirty="0">
                <a:ea typeface="ＭＳ Ｐゴシック" pitchFamily="34" charset="-128"/>
              </a:rPr>
              <a:t>Ordered set of steps: structure</a:t>
            </a:r>
          </a:p>
          <a:p>
            <a:pPr lvl="1">
              <a:spcBef>
                <a:spcPts val="400"/>
              </a:spcBef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1600" dirty="0">
                <a:ea typeface="ＭＳ Ｐゴシック" pitchFamily="34" charset="-128"/>
              </a:rPr>
              <a:t>Executable steps: doable</a:t>
            </a:r>
          </a:p>
          <a:p>
            <a:pPr lvl="1">
              <a:spcBef>
                <a:spcPts val="400"/>
              </a:spcBef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1600" dirty="0">
                <a:ea typeface="ＭＳ Ｐゴシック" pitchFamily="34" charset="-128"/>
              </a:rPr>
              <a:t>Unambiguous steps: follow the directions</a:t>
            </a:r>
          </a:p>
          <a:p>
            <a:pPr lvl="1">
              <a:spcBef>
                <a:spcPts val="400"/>
              </a:spcBef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1600" dirty="0">
                <a:ea typeface="ＭＳ Ｐゴシック" pitchFamily="34" charset="-128"/>
              </a:rPr>
              <a:t>Terminating: must have an end</a:t>
            </a:r>
          </a:p>
          <a:p>
            <a:endParaRPr lang="en-GB" dirty="0" smtClean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3597" y="4487009"/>
            <a:ext cx="7523163" cy="1317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23229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How to open a </a:t>
            </a:r>
            <a:r>
              <a:rPr lang="en-GB" dirty="0" smtClean="0"/>
              <a:t>door</a:t>
            </a:r>
          </a:p>
          <a:p>
            <a:r>
              <a:rPr lang="en-GB" dirty="0" smtClean="0"/>
              <a:t>How </a:t>
            </a:r>
            <a:r>
              <a:rPr lang="en-GB" dirty="0"/>
              <a:t>to make a cake</a:t>
            </a:r>
          </a:p>
          <a:p>
            <a:r>
              <a:rPr lang="en-GB" dirty="0" smtClean="0"/>
              <a:t>Given </a:t>
            </a:r>
            <a:r>
              <a:rPr lang="en-GB" dirty="0"/>
              <a:t>two integer values, identify the greater one.</a:t>
            </a:r>
          </a:p>
          <a:p>
            <a:r>
              <a:rPr lang="en-GB" dirty="0"/>
              <a:t>Find all prime numbers in the interval [1, max], where max is a maximum given value. </a:t>
            </a:r>
          </a:p>
          <a:p>
            <a:r>
              <a:rPr lang="en-GB" dirty="0"/>
              <a:t>Find all prime numbers in the interval [1, max], where max is a maximum value decided by the user.</a:t>
            </a:r>
          </a:p>
          <a:p>
            <a:r>
              <a:rPr lang="en-GB" dirty="0"/>
              <a:t>Make a mobile robot to reach a target destination and to avoid obstacles in the path</a:t>
            </a:r>
            <a:r>
              <a:rPr lang="en-GB" dirty="0" smtClean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31680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Properties of an Algorithm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dirty="0">
                <a:ea typeface="ＭＳ Ｐゴシック" pitchFamily="34" charset="-128"/>
              </a:rPr>
              <a:t>Correct</a:t>
            </a:r>
          </a:p>
          <a:p>
            <a:pPr lvl="1">
              <a:lnSpc>
                <a:spcPct val="10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dirty="0">
                <a:ea typeface="ＭＳ Ｐゴシック" pitchFamily="34" charset="-128"/>
              </a:rPr>
              <a:t>A</a:t>
            </a:r>
            <a:r>
              <a:rPr lang="en-GB" dirty="0" smtClean="0">
                <a:ea typeface="ＭＳ Ｐゴシック" pitchFamily="34" charset="-128"/>
              </a:rPr>
              <a:t>lways </a:t>
            </a:r>
            <a:r>
              <a:rPr lang="en-GB" dirty="0">
                <a:ea typeface="ＭＳ Ｐゴシック" pitchFamily="34" charset="-128"/>
              </a:rPr>
              <a:t>returns the desired output for all legal instances of the problem.</a:t>
            </a:r>
          </a:p>
          <a:p>
            <a:pPr>
              <a:lnSpc>
                <a:spcPct val="10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dirty="0">
                <a:ea typeface="ＭＳ Ｐゴシック" pitchFamily="34" charset="-128"/>
              </a:rPr>
              <a:t>Efficient</a:t>
            </a:r>
          </a:p>
          <a:p>
            <a:pPr lvl="1">
              <a:lnSpc>
                <a:spcPct val="10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dirty="0">
                <a:ea typeface="ＭＳ Ｐゴシック" pitchFamily="34" charset="-128"/>
              </a:rPr>
              <a:t>Can be measured in terms of resources</a:t>
            </a:r>
          </a:p>
          <a:p>
            <a:pPr lvl="2">
              <a:lnSpc>
                <a:spcPct val="10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dirty="0">
                <a:ea typeface="ＭＳ Ｐゴシック" pitchFamily="34" charset="-128"/>
              </a:rPr>
              <a:t>Running time (time complexity)</a:t>
            </a:r>
            <a:r>
              <a:rPr lang="x-none" dirty="0">
                <a:ea typeface="ＭＳ Ｐゴシック" pitchFamily="34" charset="-128"/>
                <a:cs typeface="Arial" charset="0"/>
              </a:rPr>
              <a:t>‏</a:t>
            </a:r>
            <a:endParaRPr lang="en-GB" dirty="0">
              <a:ea typeface="ＭＳ Ｐゴシック" pitchFamily="34" charset="-128"/>
            </a:endParaRPr>
          </a:p>
          <a:p>
            <a:pPr lvl="2">
              <a:lnSpc>
                <a:spcPct val="10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dirty="0">
                <a:ea typeface="ＭＳ Ｐゴシック" pitchFamily="34" charset="-128"/>
              </a:rPr>
              <a:t>Memory requirement (space complexity)</a:t>
            </a:r>
            <a:r>
              <a:rPr lang="x-none" dirty="0">
                <a:ea typeface="ＭＳ Ｐゴシック" pitchFamily="34" charset="-128"/>
                <a:cs typeface="Arial" charset="0"/>
              </a:rPr>
              <a:t>‏</a:t>
            </a:r>
            <a:endParaRPr lang="en-GB" dirty="0">
              <a:ea typeface="ＭＳ Ｐゴシック" pitchFamily="34" charset="-128"/>
            </a:endParaRPr>
          </a:p>
          <a:p>
            <a:pPr lvl="2">
              <a:lnSpc>
                <a:spcPct val="10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dirty="0">
                <a:ea typeface="ＭＳ Ｐゴシック" pitchFamily="34" charset="-128"/>
              </a:rPr>
              <a:t>Bandwidth (communication speed)</a:t>
            </a:r>
            <a:r>
              <a:rPr lang="x-none" dirty="0">
                <a:ea typeface="ＭＳ Ｐゴシック" pitchFamily="34" charset="-128"/>
                <a:cs typeface="Arial" charset="0"/>
              </a:rPr>
              <a:t>‏</a:t>
            </a:r>
            <a:endParaRPr lang="en-GB" dirty="0">
              <a:ea typeface="ＭＳ Ｐゴシック" pitchFamily="34" charset="-128"/>
            </a:endParaRPr>
          </a:p>
          <a:p>
            <a:pPr>
              <a:lnSpc>
                <a:spcPct val="10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dirty="0">
                <a:ea typeface="ＭＳ Ｐゴシック" pitchFamily="34" charset="-128"/>
              </a:rPr>
              <a:t>Unambiguous, </a:t>
            </a:r>
            <a:r>
              <a:rPr lang="en-GB" dirty="0" smtClean="0">
                <a:ea typeface="ＭＳ Ｐゴシック" pitchFamily="34" charset="-128"/>
              </a:rPr>
              <a:t>precise</a:t>
            </a:r>
          </a:p>
          <a:p>
            <a:pPr lvl="1">
              <a:lnSpc>
                <a:spcPct val="80000"/>
              </a:lnSpc>
              <a:spcBef>
                <a:spcPts val="700"/>
              </a:spcBef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dirty="0" smtClean="0">
                <a:ea typeface="ＭＳ Ｐゴシック" pitchFamily="34" charset="-128"/>
              </a:rPr>
              <a:t>Stays </a:t>
            </a:r>
            <a:r>
              <a:rPr lang="en-GB" dirty="0">
                <a:ea typeface="ＭＳ Ｐゴシック" pitchFamily="34" charset="-128"/>
              </a:rPr>
              <a:t>the same independent of </a:t>
            </a:r>
          </a:p>
          <a:p>
            <a:pPr lvl="2">
              <a:lnSpc>
                <a:spcPct val="80000"/>
              </a:lnSpc>
              <a:spcBef>
                <a:spcPts val="650"/>
              </a:spcBef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dirty="0">
                <a:ea typeface="ＭＳ Ｐゴシック" pitchFamily="34" charset="-128"/>
              </a:rPr>
              <a:t>which kind of hardware it will execute it</a:t>
            </a:r>
          </a:p>
          <a:p>
            <a:pPr lvl="2">
              <a:lnSpc>
                <a:spcPct val="80000"/>
              </a:lnSpc>
              <a:spcBef>
                <a:spcPts val="650"/>
              </a:spcBef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dirty="0">
                <a:ea typeface="ＭＳ Ｐゴシック" pitchFamily="34" charset="-128"/>
              </a:rPr>
              <a:t>which programming language it will be written in</a:t>
            </a:r>
          </a:p>
          <a:p>
            <a:pPr lvl="2">
              <a:lnSpc>
                <a:spcPct val="80000"/>
              </a:lnSpc>
              <a:spcBef>
                <a:spcPts val="650"/>
              </a:spcBef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dirty="0">
                <a:ea typeface="ＭＳ Ｐゴシック" pitchFamily="34" charset="-128"/>
              </a:rPr>
              <a:t>solves a well-specified problem in a general </a:t>
            </a:r>
            <a:r>
              <a:rPr lang="en-GB" dirty="0" smtClean="0">
                <a:ea typeface="ＭＳ Ｐゴシック" pitchFamily="34" charset="-128"/>
              </a:rPr>
              <a:t>way</a:t>
            </a:r>
            <a:endParaRPr lang="en-GB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37653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1856</Words>
  <Application>Microsoft Office PowerPoint</Application>
  <PresentationFormat>Widescreen</PresentationFormat>
  <Paragraphs>427</Paragraphs>
  <Slides>36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4" baseType="lpstr">
      <vt:lpstr>ＭＳ Ｐゴシック</vt:lpstr>
      <vt:lpstr>Arial</vt:lpstr>
      <vt:lpstr>Calibri</vt:lpstr>
      <vt:lpstr>Calibri Light</vt:lpstr>
      <vt:lpstr>Rdg Vesta</vt:lpstr>
      <vt:lpstr>Times New Roman</vt:lpstr>
      <vt:lpstr>Wingdings</vt:lpstr>
      <vt:lpstr>Office Theme</vt:lpstr>
      <vt:lpstr>Problem Solving</vt:lpstr>
      <vt:lpstr>Problem Solving</vt:lpstr>
      <vt:lpstr>Problem Solving</vt:lpstr>
      <vt:lpstr>Programming as Problem Solving</vt:lpstr>
      <vt:lpstr>Programming as Problem Solving</vt:lpstr>
      <vt:lpstr>Design</vt:lpstr>
      <vt:lpstr>Algorithm</vt:lpstr>
      <vt:lpstr>Examples</vt:lpstr>
      <vt:lpstr>Properties of an Algorithm</vt:lpstr>
      <vt:lpstr>From the Plan to a Running Program</vt:lpstr>
      <vt:lpstr>How to Describe an Algorithm</vt:lpstr>
      <vt:lpstr>Pseudocode</vt:lpstr>
      <vt:lpstr>Real World Pseudocode Example</vt:lpstr>
      <vt:lpstr>Flowcharts</vt:lpstr>
      <vt:lpstr>Flowchart Symbols</vt:lpstr>
      <vt:lpstr>Flowchart Examples: Start a Car</vt:lpstr>
      <vt:lpstr>Problem Solving Techniques</vt:lpstr>
      <vt:lpstr>Strategies: Ask Questions</vt:lpstr>
      <vt:lpstr>Strategies: Look for Familiar Things</vt:lpstr>
      <vt:lpstr>Strategies: Means-Ends Analysis</vt:lpstr>
      <vt:lpstr>Strategies: Divide and Conquer</vt:lpstr>
      <vt:lpstr>Area of Circle Example</vt:lpstr>
      <vt:lpstr>Area of Circle Example</vt:lpstr>
      <vt:lpstr>Area of Circle Example</vt:lpstr>
      <vt:lpstr>Area of Circle Flowchart Example</vt:lpstr>
      <vt:lpstr>The Three Programming Constructs</vt:lpstr>
      <vt:lpstr>Sequence </vt:lpstr>
      <vt:lpstr>Sequence</vt:lpstr>
      <vt:lpstr>Example</vt:lpstr>
      <vt:lpstr>Selection</vt:lpstr>
      <vt:lpstr>Example</vt:lpstr>
      <vt:lpstr>Iteration</vt:lpstr>
      <vt:lpstr>Example</vt:lpstr>
      <vt:lpstr>Range Algorithm Example</vt:lpstr>
      <vt:lpstr>Range Algorithm Example</vt:lpstr>
      <vt:lpstr>Problem Solving Practice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Solving</dc:title>
  <dc:creator>Chirawat Wattanapanich</dc:creator>
  <cp:lastModifiedBy>Chirawat Wattanapanich</cp:lastModifiedBy>
  <cp:revision>6</cp:revision>
  <dcterms:created xsi:type="dcterms:W3CDTF">2019-03-04T22:31:06Z</dcterms:created>
  <dcterms:modified xsi:type="dcterms:W3CDTF">2019-03-05T01:04:26Z</dcterms:modified>
</cp:coreProperties>
</file>