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1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9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3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1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36D7-BA78-476E-A36B-D25DC1961CE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BF35-D29F-4F56-B2B2-9D8FA79BB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6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index.php?option=com_onlinejudge&amp;Itemid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Original from Lecture note for CS3233 </a:t>
            </a:r>
            <a:r>
              <a:rPr lang="en-GB" dirty="0"/>
              <a:t>- Competitive </a:t>
            </a:r>
            <a:r>
              <a:rPr lang="en-GB" dirty="0" smtClean="0"/>
              <a:t>Programming by </a:t>
            </a:r>
            <a:r>
              <a:rPr lang="en-GB" dirty="0"/>
              <a:t>Steven &amp; Felix, NUS</a:t>
            </a:r>
          </a:p>
        </p:txBody>
      </p:sp>
    </p:spTree>
    <p:extLst>
      <p:ext uri="{BB962C8B-B14F-4D97-AF65-F5344CB8AC3E}">
        <p14:creationId xmlns:p14="http://schemas.microsoft.com/office/powerpoint/2010/main" val="41768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UVa</a:t>
            </a:r>
            <a:r>
              <a:rPr lang="en-GB" dirty="0"/>
              <a:t> 679 - Dropping </a:t>
            </a:r>
            <a:r>
              <a:rPr lang="en-GB" dirty="0" smtClean="0"/>
              <a:t>Balls</a:t>
            </a:r>
          </a:p>
          <a:p>
            <a:r>
              <a:rPr lang="en-GB" dirty="0" err="1"/>
              <a:t>UVa</a:t>
            </a:r>
            <a:r>
              <a:rPr lang="en-GB" dirty="0"/>
              <a:t> 714 - Copying </a:t>
            </a:r>
            <a:r>
              <a:rPr lang="en-GB" dirty="0" smtClean="0"/>
              <a:t>Books</a:t>
            </a:r>
          </a:p>
          <a:p>
            <a:r>
              <a:rPr lang="en-GB" dirty="0" err="1"/>
              <a:t>UVa</a:t>
            </a:r>
            <a:r>
              <a:rPr lang="en-GB" dirty="0"/>
              <a:t> 957 - Popes</a:t>
            </a:r>
            <a:endParaRPr lang="en-GB" dirty="0" smtClean="0"/>
          </a:p>
          <a:p>
            <a:r>
              <a:rPr lang="en-GB" dirty="0" err="1"/>
              <a:t>UVa</a:t>
            </a:r>
            <a:r>
              <a:rPr lang="en-GB" dirty="0"/>
              <a:t> 10077 - The Stern-</a:t>
            </a:r>
            <a:r>
              <a:rPr lang="en-GB" dirty="0" err="1"/>
              <a:t>Brocot</a:t>
            </a:r>
            <a:r>
              <a:rPr lang="en-GB" dirty="0"/>
              <a:t> Number </a:t>
            </a:r>
            <a:r>
              <a:rPr lang="en-GB" dirty="0" smtClean="0"/>
              <a:t>System</a:t>
            </a:r>
          </a:p>
          <a:p>
            <a:r>
              <a:rPr lang="en-GB" dirty="0" err="1"/>
              <a:t>UVa</a:t>
            </a:r>
            <a:r>
              <a:rPr lang="en-GB" dirty="0"/>
              <a:t> 10341 - Solve </a:t>
            </a:r>
            <a:r>
              <a:rPr lang="en-GB" dirty="0" smtClean="0"/>
              <a:t>It</a:t>
            </a:r>
          </a:p>
          <a:p>
            <a:r>
              <a:rPr lang="en-GB" dirty="0" err="1"/>
              <a:t>UVa</a:t>
            </a:r>
            <a:r>
              <a:rPr lang="en-GB" dirty="0"/>
              <a:t> 10474 - Where is the Marble</a:t>
            </a:r>
            <a:r>
              <a:rPr lang="en-GB" dirty="0" smtClean="0"/>
              <a:t>?</a:t>
            </a:r>
          </a:p>
          <a:p>
            <a:r>
              <a:rPr lang="en-GB" dirty="0" err="1"/>
              <a:t>UVa</a:t>
            </a:r>
            <a:r>
              <a:rPr lang="en-GB" dirty="0"/>
              <a:t> 10611 - Playboy </a:t>
            </a:r>
            <a:r>
              <a:rPr lang="en-GB" dirty="0" smtClean="0"/>
              <a:t>Chimp</a:t>
            </a:r>
          </a:p>
          <a:p>
            <a:r>
              <a:rPr lang="en-GB" dirty="0" err="1"/>
              <a:t>UVa</a:t>
            </a:r>
            <a:r>
              <a:rPr lang="en-GB" dirty="0"/>
              <a:t> 11262 - Weird Fence</a:t>
            </a:r>
          </a:p>
        </p:txBody>
      </p:sp>
    </p:spTree>
    <p:extLst>
      <p:ext uri="{BB962C8B-B14F-4D97-AF65-F5344CB8AC3E}">
        <p14:creationId xmlns:p14="http://schemas.microsoft.com/office/powerpoint/2010/main" val="347086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makes </a:t>
            </a:r>
            <a:r>
              <a:rPr lang="en-GB" dirty="0"/>
              <a:t>locally optimal choice at each step with the hope </a:t>
            </a:r>
            <a:r>
              <a:rPr lang="en-GB" dirty="0" smtClean="0"/>
              <a:t>of finding </a:t>
            </a:r>
            <a:r>
              <a:rPr lang="en-GB" dirty="0"/>
              <a:t>the </a:t>
            </a:r>
            <a:r>
              <a:rPr lang="en-GB" dirty="0" smtClean="0"/>
              <a:t>optimal solution</a:t>
            </a:r>
          </a:p>
          <a:p>
            <a:pPr lvl="1"/>
            <a:r>
              <a:rPr lang="en-GB" dirty="0"/>
              <a:t>For some cases, greedy works - the solution code becomes short </a:t>
            </a:r>
            <a:r>
              <a:rPr lang="en-GB" dirty="0" smtClean="0"/>
              <a:t>and runs </a:t>
            </a:r>
            <a:r>
              <a:rPr lang="en-GB" dirty="0"/>
              <a:t>efficiently. But for </a:t>
            </a:r>
            <a:r>
              <a:rPr lang="en-GB" i="1" dirty="0"/>
              <a:t>many </a:t>
            </a:r>
            <a:r>
              <a:rPr lang="en-GB" dirty="0"/>
              <a:t>others, it does not.</a:t>
            </a:r>
            <a:endParaRPr lang="en-GB" dirty="0" smtClean="0"/>
          </a:p>
          <a:p>
            <a:r>
              <a:rPr lang="en-GB" dirty="0" smtClean="0"/>
              <a:t>Two necessary</a:t>
            </a:r>
          </a:p>
          <a:p>
            <a:pPr lvl="1"/>
            <a:r>
              <a:rPr lang="en-GB" dirty="0"/>
              <a:t>It has optimal sub-structures.</a:t>
            </a:r>
          </a:p>
          <a:p>
            <a:pPr lvl="2"/>
            <a:r>
              <a:rPr lang="en-GB" dirty="0"/>
              <a:t>Optimal solution to the problem contains optimal solutions to the sub-problems.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has a greedy property (remark: hard to prove its correctness!).</a:t>
            </a:r>
          </a:p>
          <a:p>
            <a:pPr lvl="2"/>
            <a:r>
              <a:rPr lang="en-GB" dirty="0"/>
              <a:t>If we make a choice that seems best at the moment and solve the remaining </a:t>
            </a:r>
            <a:r>
              <a:rPr lang="en-GB" dirty="0" err="1" smtClean="0"/>
              <a:t>subproblems</a:t>
            </a:r>
            <a:r>
              <a:rPr lang="en-GB" dirty="0" smtClean="0"/>
              <a:t> later</a:t>
            </a:r>
            <a:r>
              <a:rPr lang="en-GB" dirty="0"/>
              <a:t>, we still reach optimal solution. We never have to reconsider our previous choices.</a:t>
            </a:r>
          </a:p>
        </p:txBody>
      </p:sp>
    </p:spTree>
    <p:extLst>
      <p:ext uri="{BB962C8B-B14F-4D97-AF65-F5344CB8AC3E}">
        <p14:creationId xmlns:p14="http://schemas.microsoft.com/office/powerpoint/2010/main" val="34606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UVa</a:t>
            </a:r>
            <a:r>
              <a:rPr lang="en-GB" dirty="0"/>
              <a:t> 410 - Station </a:t>
            </a:r>
            <a:r>
              <a:rPr lang="en-GB" dirty="0" smtClean="0"/>
              <a:t>Balance</a:t>
            </a:r>
          </a:p>
          <a:p>
            <a:r>
              <a:rPr lang="en-GB" dirty="0" err="1"/>
              <a:t>UVa</a:t>
            </a:r>
            <a:r>
              <a:rPr lang="en-GB" dirty="0"/>
              <a:t> 10020 - Minimal </a:t>
            </a:r>
            <a:r>
              <a:rPr lang="en-GB" dirty="0" smtClean="0"/>
              <a:t>Coverage</a:t>
            </a:r>
          </a:p>
          <a:p>
            <a:r>
              <a:rPr lang="en-GB" dirty="0" err="1"/>
              <a:t>UVa</a:t>
            </a:r>
            <a:r>
              <a:rPr lang="en-GB" dirty="0"/>
              <a:t> 10340 - All in </a:t>
            </a:r>
            <a:r>
              <a:rPr lang="en-GB" dirty="0" smtClean="0"/>
              <a:t>All</a:t>
            </a:r>
          </a:p>
          <a:p>
            <a:r>
              <a:rPr lang="en-GB" dirty="0" err="1"/>
              <a:t>UVa</a:t>
            </a:r>
            <a:r>
              <a:rPr lang="en-GB" dirty="0"/>
              <a:t> 10440 - Ferry Loading II</a:t>
            </a:r>
          </a:p>
          <a:p>
            <a:r>
              <a:rPr lang="en-GB" dirty="0" err="1" smtClean="0"/>
              <a:t>UVa</a:t>
            </a:r>
            <a:r>
              <a:rPr lang="en-GB" dirty="0" smtClean="0"/>
              <a:t> </a:t>
            </a:r>
            <a:r>
              <a:rPr lang="en-GB" dirty="0"/>
              <a:t>10670 - Work Reduction</a:t>
            </a:r>
          </a:p>
          <a:p>
            <a:r>
              <a:rPr lang="en-GB" dirty="0" err="1" smtClean="0"/>
              <a:t>UVa</a:t>
            </a:r>
            <a:r>
              <a:rPr lang="en-GB" dirty="0" smtClean="0"/>
              <a:t> </a:t>
            </a:r>
            <a:r>
              <a:rPr lang="en-GB" dirty="0"/>
              <a:t>10763 - Foreign Exchange</a:t>
            </a:r>
          </a:p>
          <a:p>
            <a:r>
              <a:rPr lang="en-GB" dirty="0" err="1" smtClean="0"/>
              <a:t>UVa</a:t>
            </a:r>
            <a:r>
              <a:rPr lang="en-GB" dirty="0" smtClean="0"/>
              <a:t> </a:t>
            </a:r>
            <a:r>
              <a:rPr lang="en-GB" dirty="0"/>
              <a:t>11054 - Wine Trading in </a:t>
            </a:r>
            <a:r>
              <a:rPr lang="en-GB" dirty="0" err="1"/>
              <a:t>Gergovia</a:t>
            </a:r>
            <a:endParaRPr lang="en-GB" dirty="0"/>
          </a:p>
          <a:p>
            <a:r>
              <a:rPr lang="en-GB" dirty="0" err="1" smtClean="0"/>
              <a:t>UVa</a:t>
            </a:r>
            <a:r>
              <a:rPr lang="en-GB" dirty="0" smtClean="0"/>
              <a:t> </a:t>
            </a:r>
            <a:r>
              <a:rPr lang="en-GB" dirty="0"/>
              <a:t>11292 - Dragon of </a:t>
            </a:r>
            <a:r>
              <a:rPr lang="en-GB" dirty="0" err="1"/>
              <a:t>Loowater</a:t>
            </a:r>
            <a:endParaRPr lang="en-GB" dirty="0"/>
          </a:p>
          <a:p>
            <a:r>
              <a:rPr lang="en-GB" dirty="0" err="1" smtClean="0"/>
              <a:t>UVa</a:t>
            </a:r>
            <a:r>
              <a:rPr lang="en-GB" dirty="0" smtClean="0"/>
              <a:t> </a:t>
            </a:r>
            <a:r>
              <a:rPr lang="en-GB" dirty="0"/>
              <a:t>11369 - Shopaholic</a:t>
            </a:r>
          </a:p>
        </p:txBody>
      </p:sp>
    </p:spTree>
    <p:extLst>
      <p:ext uri="{BB962C8B-B14F-4D97-AF65-F5344CB8AC3E}">
        <p14:creationId xmlns:p14="http://schemas.microsoft.com/office/powerpoint/2010/main" val="37457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Competitive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“Given well-known Computer Science (CS) problems</a:t>
            </a:r>
            <a:r>
              <a:rPr lang="en-GB" dirty="0" smtClean="0"/>
              <a:t>, solve </a:t>
            </a:r>
            <a:r>
              <a:rPr lang="en-GB" dirty="0"/>
              <a:t>them as quickly as possible</a:t>
            </a:r>
            <a:r>
              <a:rPr lang="en-GB" dirty="0" smtClean="0"/>
              <a:t>!”</a:t>
            </a:r>
          </a:p>
          <a:p>
            <a:pPr lvl="1"/>
            <a:r>
              <a:rPr lang="en-GB" dirty="0"/>
              <a:t>‘well-known CS problems’ implies that in </a:t>
            </a:r>
            <a:r>
              <a:rPr lang="en-GB" dirty="0" smtClean="0"/>
              <a:t>competitive programming</a:t>
            </a:r>
            <a:r>
              <a:rPr lang="en-GB" dirty="0"/>
              <a:t>, we are dealing with solved CS problems and </a:t>
            </a:r>
            <a:r>
              <a:rPr lang="en-GB" i="1" dirty="0"/>
              <a:t>not </a:t>
            </a:r>
            <a:r>
              <a:rPr lang="en-GB" dirty="0"/>
              <a:t>research problems (where </a:t>
            </a:r>
            <a:r>
              <a:rPr lang="en-GB" dirty="0" smtClean="0"/>
              <a:t>the solutions </a:t>
            </a:r>
            <a:r>
              <a:rPr lang="en-GB" dirty="0"/>
              <a:t>are still unknown</a:t>
            </a:r>
            <a:r>
              <a:rPr lang="en-GB" dirty="0" smtClean="0"/>
              <a:t>).</a:t>
            </a:r>
          </a:p>
          <a:p>
            <a:pPr lvl="1"/>
            <a:r>
              <a:rPr lang="en-GB" dirty="0"/>
              <a:t>‘Solve them’ implies that we must push our CS knowledge to a certain </a:t>
            </a:r>
            <a:r>
              <a:rPr lang="en-GB" dirty="0" smtClean="0"/>
              <a:t>required level </a:t>
            </a:r>
            <a:r>
              <a:rPr lang="en-GB" dirty="0"/>
              <a:t>so that we can produce working codes that can solve these problems </a:t>
            </a:r>
            <a:r>
              <a:rPr lang="en-GB" dirty="0" smtClean="0"/>
              <a:t>too</a:t>
            </a:r>
          </a:p>
          <a:p>
            <a:pPr lvl="1"/>
            <a:r>
              <a:rPr lang="en-GB" dirty="0"/>
              <a:t>‘As quickly </a:t>
            </a:r>
            <a:r>
              <a:rPr lang="en-GB" dirty="0" smtClean="0"/>
              <a:t>as possible</a:t>
            </a:r>
            <a:r>
              <a:rPr lang="en-GB" dirty="0"/>
              <a:t>’ is the competitive element which is a very natural human </a:t>
            </a:r>
            <a:r>
              <a:rPr lang="en-GB" dirty="0" err="1"/>
              <a:t>behavior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09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Tips to be Competitive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/>
          <a:lstStyle/>
          <a:p>
            <a:r>
              <a:rPr lang="en-GB" dirty="0"/>
              <a:t>Type Code Faster</a:t>
            </a:r>
            <a:r>
              <a:rPr lang="en-GB" dirty="0" smtClean="0"/>
              <a:t>!</a:t>
            </a:r>
          </a:p>
          <a:p>
            <a:r>
              <a:rPr lang="en-GB" dirty="0"/>
              <a:t>Quickly Identify Problem </a:t>
            </a:r>
            <a:r>
              <a:rPr lang="en-GB" dirty="0" smtClean="0"/>
              <a:t>Types</a:t>
            </a:r>
          </a:p>
          <a:p>
            <a:r>
              <a:rPr lang="en-GB" dirty="0"/>
              <a:t>Do Algorithm </a:t>
            </a:r>
            <a:r>
              <a:rPr lang="en-GB" dirty="0" smtClean="0"/>
              <a:t>Analysis or Complexity</a:t>
            </a:r>
          </a:p>
          <a:p>
            <a:r>
              <a:rPr lang="en-GB" dirty="0"/>
              <a:t>Master Programming </a:t>
            </a:r>
            <a:r>
              <a:rPr lang="en-GB" dirty="0" smtClean="0"/>
              <a:t>Languages</a:t>
            </a:r>
          </a:p>
          <a:p>
            <a:r>
              <a:rPr lang="en-GB" dirty="0"/>
              <a:t>Master the Art of Testing </a:t>
            </a:r>
            <a:r>
              <a:rPr lang="en-GB" dirty="0" smtClean="0"/>
              <a:t>Code</a:t>
            </a:r>
          </a:p>
          <a:p>
            <a:r>
              <a:rPr lang="en-GB" dirty="0"/>
              <a:t>Practice and More </a:t>
            </a:r>
            <a:r>
              <a:rPr lang="en-GB" dirty="0" smtClean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46720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or Category of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should you solve problems?</a:t>
            </a:r>
          </a:p>
          <a:p>
            <a:pPr lvl="1"/>
            <a:r>
              <a:rPr lang="en-GB" dirty="0" smtClean="0"/>
              <a:t>Ad Hoc</a:t>
            </a:r>
          </a:p>
          <a:p>
            <a:pPr lvl="1"/>
            <a:r>
              <a:rPr lang="en-GB" dirty="0" smtClean="0"/>
              <a:t>Complete </a:t>
            </a:r>
            <a:r>
              <a:rPr lang="en-GB" dirty="0" smtClean="0"/>
              <a:t>Search </a:t>
            </a:r>
            <a:endParaRPr lang="en-GB" dirty="0" smtClean="0"/>
          </a:p>
          <a:p>
            <a:pPr lvl="1"/>
            <a:r>
              <a:rPr lang="en-GB" dirty="0" smtClean="0"/>
              <a:t>Divide and Conquer</a:t>
            </a:r>
          </a:p>
          <a:p>
            <a:pPr lvl="1"/>
            <a:r>
              <a:rPr lang="en-GB" dirty="0" smtClean="0"/>
              <a:t>Greedy</a:t>
            </a:r>
          </a:p>
          <a:p>
            <a:pPr lvl="1"/>
            <a:r>
              <a:rPr lang="en-GB" dirty="0" smtClean="0"/>
              <a:t>Dynamic Programming</a:t>
            </a:r>
          </a:p>
          <a:p>
            <a:pPr lvl="1"/>
            <a:r>
              <a:rPr lang="en-GB" dirty="0" smtClean="0"/>
              <a:t>Graph</a:t>
            </a:r>
          </a:p>
          <a:p>
            <a:pPr lvl="1"/>
            <a:r>
              <a:rPr lang="en-GB" dirty="0" smtClean="0"/>
              <a:t>Mathematics</a:t>
            </a:r>
          </a:p>
          <a:p>
            <a:pPr lvl="1"/>
            <a:r>
              <a:rPr lang="en-GB" dirty="0" smtClean="0"/>
              <a:t>String processing</a:t>
            </a:r>
          </a:p>
          <a:p>
            <a:pPr lvl="1"/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 Hoc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problems that ‘</a:t>
            </a:r>
            <a:r>
              <a:rPr lang="en-GB" dirty="0" smtClean="0"/>
              <a:t>cannot be </a:t>
            </a:r>
            <a:r>
              <a:rPr lang="en-GB" dirty="0"/>
              <a:t>classified anywhere else’, </a:t>
            </a:r>
            <a:endParaRPr lang="en-GB" dirty="0" smtClean="0"/>
          </a:p>
          <a:p>
            <a:pPr lvl="1"/>
            <a:r>
              <a:rPr lang="en-GB" dirty="0" smtClean="0"/>
              <a:t>each </a:t>
            </a:r>
            <a:r>
              <a:rPr lang="en-GB" dirty="0"/>
              <a:t>problem description and the corresponding solution </a:t>
            </a:r>
            <a:r>
              <a:rPr lang="en-GB" dirty="0" smtClean="0"/>
              <a:t>are ‘</a:t>
            </a:r>
            <a:r>
              <a:rPr lang="en-GB" dirty="0"/>
              <a:t>unique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Two categories</a:t>
            </a:r>
          </a:p>
          <a:p>
            <a:pPr lvl="1"/>
            <a:r>
              <a:rPr lang="en-GB" dirty="0"/>
              <a:t>straightforward – where the </a:t>
            </a:r>
            <a:r>
              <a:rPr lang="en-GB" dirty="0" smtClean="0"/>
              <a:t>solution just </a:t>
            </a:r>
            <a:r>
              <a:rPr lang="en-GB" dirty="0"/>
              <a:t>requires translation of problem requirement to code; or </a:t>
            </a:r>
            <a:endParaRPr lang="en-GB" dirty="0" smtClean="0"/>
          </a:p>
          <a:p>
            <a:pPr lvl="1"/>
            <a:r>
              <a:rPr lang="en-GB" dirty="0" smtClean="0"/>
              <a:t>simulation </a:t>
            </a:r>
            <a:r>
              <a:rPr lang="en-GB" dirty="0"/>
              <a:t>problem – where there </a:t>
            </a:r>
            <a:r>
              <a:rPr lang="en-GB" dirty="0" smtClean="0"/>
              <a:t>are some </a:t>
            </a:r>
            <a:r>
              <a:rPr lang="en-GB" dirty="0"/>
              <a:t>set of rules that must be simulated to obtain the answer.</a:t>
            </a:r>
          </a:p>
        </p:txBody>
      </p:sp>
    </p:spTree>
    <p:extLst>
      <p:ext uri="{BB962C8B-B14F-4D97-AF65-F5344CB8AC3E}">
        <p14:creationId xmlns:p14="http://schemas.microsoft.com/office/powerpoint/2010/main" val="191436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 from </a:t>
            </a:r>
            <a:r>
              <a:rPr lang="en-GB" dirty="0" err="1" smtClean="0"/>
              <a:t>UVa</a:t>
            </a:r>
            <a:r>
              <a:rPr lang="en-GB" dirty="0" smtClean="0"/>
              <a:t> : </a:t>
            </a:r>
            <a:r>
              <a:rPr lang="en-GB" dirty="0" smtClean="0">
                <a:hlinkClick r:id="rId2"/>
              </a:rPr>
              <a:t>https://uva.onlinejudge.org/index.php?option=com_onlinejudge&amp;Itemid=8</a:t>
            </a:r>
            <a:r>
              <a:rPr lang="en-GB" dirty="0" smtClean="0"/>
              <a:t> </a:t>
            </a:r>
          </a:p>
          <a:p>
            <a:r>
              <a:rPr lang="en-GB" dirty="0" smtClean="0"/>
              <a:t>Problem number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100 - The 3n + 1 </a:t>
            </a:r>
            <a:r>
              <a:rPr lang="en-GB" dirty="0" smtClean="0"/>
              <a:t>problem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272 - TEX </a:t>
            </a:r>
            <a:r>
              <a:rPr lang="en-GB" dirty="0" smtClean="0"/>
              <a:t>Quotes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394 </a:t>
            </a:r>
            <a:r>
              <a:rPr lang="en-GB" dirty="0" smtClean="0"/>
              <a:t>– Mapmaker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483 - Word </a:t>
            </a:r>
            <a:r>
              <a:rPr lang="en-GB" dirty="0" smtClean="0"/>
              <a:t>Scramble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573 - The </a:t>
            </a:r>
            <a:r>
              <a:rPr lang="en-GB" dirty="0" smtClean="0"/>
              <a:t>Snail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661 - Blowing </a:t>
            </a:r>
            <a:r>
              <a:rPr lang="en-GB" dirty="0" smtClean="0"/>
              <a:t>Fuses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739 - Soundex </a:t>
            </a:r>
            <a:r>
              <a:rPr lang="en-GB" dirty="0" smtClean="0"/>
              <a:t>Indexing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837 - Light and </a:t>
            </a:r>
            <a:r>
              <a:rPr lang="en-GB" dirty="0" smtClean="0"/>
              <a:t>Transparencies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941 </a:t>
            </a:r>
            <a:r>
              <a:rPr lang="en-GB" dirty="0" smtClean="0"/>
              <a:t>– Permutations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10281 - Average </a:t>
            </a:r>
            <a:r>
              <a:rPr lang="en-GB" dirty="0" smtClean="0"/>
              <a:t>Speed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10363 - Tic Tac </a:t>
            </a:r>
            <a:r>
              <a:rPr lang="en-GB" dirty="0" smtClean="0"/>
              <a:t>Toe</a:t>
            </a:r>
          </a:p>
          <a:p>
            <a:pPr lvl="1"/>
            <a:r>
              <a:rPr lang="en-GB" dirty="0" err="1"/>
              <a:t>UVa</a:t>
            </a:r>
            <a:r>
              <a:rPr lang="en-GB" dirty="0"/>
              <a:t> 11044 - Searching for </a:t>
            </a:r>
            <a:r>
              <a:rPr lang="en-GB" dirty="0" err="1"/>
              <a:t>Nessy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7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known as </a:t>
            </a:r>
            <a:r>
              <a:rPr lang="en-GB" dirty="0" smtClean="0"/>
              <a:t>brute </a:t>
            </a:r>
            <a:r>
              <a:rPr lang="en-GB" dirty="0"/>
              <a:t>force or recursive </a:t>
            </a:r>
            <a:r>
              <a:rPr lang="en-GB" dirty="0" smtClean="0"/>
              <a:t>backtracking</a:t>
            </a:r>
          </a:p>
          <a:p>
            <a:r>
              <a:rPr lang="en-GB" dirty="0"/>
              <a:t>is a method for solving </a:t>
            </a:r>
            <a:r>
              <a:rPr lang="en-GB" dirty="0" smtClean="0"/>
              <a:t>a problem </a:t>
            </a:r>
            <a:r>
              <a:rPr lang="en-GB" dirty="0"/>
              <a:t>by searching (up to) the entire search space in bid to obtain the required </a:t>
            </a:r>
            <a:r>
              <a:rPr lang="en-GB" dirty="0" smtClean="0"/>
              <a:t>solution</a:t>
            </a:r>
          </a:p>
          <a:p>
            <a:r>
              <a:rPr lang="en-GB" i="1" dirty="0" smtClean="0"/>
              <a:t>should </a:t>
            </a:r>
            <a:r>
              <a:rPr lang="en-GB" dirty="0"/>
              <a:t>develop a Complete Search solution </a:t>
            </a:r>
            <a:endParaRPr lang="en-GB" dirty="0" smtClean="0"/>
          </a:p>
          <a:p>
            <a:pPr lvl="1"/>
            <a:r>
              <a:rPr lang="en-GB" dirty="0" smtClean="0"/>
              <a:t>when there is </a:t>
            </a:r>
            <a:r>
              <a:rPr lang="en-GB" dirty="0"/>
              <a:t>clearly no clever algorithm </a:t>
            </a:r>
            <a:r>
              <a:rPr lang="en-GB" dirty="0" smtClean="0"/>
              <a:t>available</a:t>
            </a:r>
          </a:p>
          <a:p>
            <a:pPr lvl="1"/>
            <a:r>
              <a:rPr lang="en-GB" dirty="0"/>
              <a:t>when such clever algorithms exist, </a:t>
            </a:r>
            <a:r>
              <a:rPr lang="en-GB" dirty="0" smtClean="0"/>
              <a:t>but overkill</a:t>
            </a:r>
            <a:r>
              <a:rPr lang="en-GB" dirty="0"/>
              <a:t>, as the input size happens to be small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7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UVa</a:t>
            </a:r>
            <a:r>
              <a:rPr lang="en-GB" dirty="0"/>
              <a:t> 154 </a:t>
            </a:r>
            <a:r>
              <a:rPr lang="en-GB" dirty="0" smtClean="0"/>
              <a:t>– </a:t>
            </a:r>
            <a:r>
              <a:rPr lang="en-GB" dirty="0" err="1" smtClean="0"/>
              <a:t>Recyling</a:t>
            </a:r>
            <a:endParaRPr lang="en-GB" dirty="0" smtClean="0"/>
          </a:p>
          <a:p>
            <a:r>
              <a:rPr lang="en-GB" dirty="0" err="1"/>
              <a:t>UVa</a:t>
            </a:r>
            <a:r>
              <a:rPr lang="en-GB" dirty="0"/>
              <a:t> 441 </a:t>
            </a:r>
            <a:r>
              <a:rPr lang="en-GB" dirty="0" smtClean="0"/>
              <a:t>– Lotto</a:t>
            </a:r>
          </a:p>
          <a:p>
            <a:r>
              <a:rPr lang="en-GB" dirty="0" err="1"/>
              <a:t>UVa</a:t>
            </a:r>
            <a:r>
              <a:rPr lang="en-GB" dirty="0"/>
              <a:t> 639 - Don’t Get </a:t>
            </a:r>
            <a:r>
              <a:rPr lang="en-GB" dirty="0" smtClean="0"/>
              <a:t>Rooked</a:t>
            </a:r>
          </a:p>
          <a:p>
            <a:r>
              <a:rPr lang="en-GB" dirty="0" err="1" smtClean="0"/>
              <a:t>UVa</a:t>
            </a:r>
            <a:r>
              <a:rPr lang="en-GB" dirty="0" smtClean="0"/>
              <a:t> </a:t>
            </a:r>
            <a:r>
              <a:rPr lang="en-GB" dirty="0"/>
              <a:t>10360 - Rat </a:t>
            </a:r>
            <a:r>
              <a:rPr lang="en-GB" dirty="0" smtClean="0"/>
              <a:t>Attack</a:t>
            </a:r>
          </a:p>
          <a:p>
            <a:r>
              <a:rPr lang="en-GB" dirty="0" err="1"/>
              <a:t>UVa</a:t>
            </a:r>
            <a:r>
              <a:rPr lang="en-GB" dirty="0"/>
              <a:t> 10662 - The </a:t>
            </a:r>
            <a:r>
              <a:rPr lang="en-GB" dirty="0" smtClean="0"/>
              <a:t>Wedding</a:t>
            </a:r>
          </a:p>
          <a:p>
            <a:r>
              <a:rPr lang="en-GB" dirty="0" err="1"/>
              <a:t>UVa</a:t>
            </a:r>
            <a:r>
              <a:rPr lang="en-GB" dirty="0"/>
              <a:t> 222 - Budget </a:t>
            </a:r>
            <a:r>
              <a:rPr lang="en-GB" dirty="0" smtClean="0"/>
              <a:t>Travel</a:t>
            </a:r>
          </a:p>
          <a:p>
            <a:r>
              <a:rPr lang="en-GB" dirty="0" err="1"/>
              <a:t>UVa</a:t>
            </a:r>
            <a:r>
              <a:rPr lang="en-GB" dirty="0"/>
              <a:t> 628 </a:t>
            </a:r>
            <a:r>
              <a:rPr lang="en-GB" dirty="0" smtClean="0"/>
              <a:t>– Passwords</a:t>
            </a:r>
          </a:p>
          <a:p>
            <a:r>
              <a:rPr lang="en-GB" dirty="0" err="1"/>
              <a:t>UVa</a:t>
            </a:r>
            <a:r>
              <a:rPr lang="en-GB" dirty="0"/>
              <a:t> 729 - The Hamming Distance </a:t>
            </a:r>
            <a:r>
              <a:rPr lang="en-GB" dirty="0" smtClean="0"/>
              <a:t>Problem</a:t>
            </a:r>
          </a:p>
          <a:p>
            <a:r>
              <a:rPr lang="en-GB" dirty="0" err="1"/>
              <a:t>UVa</a:t>
            </a:r>
            <a:r>
              <a:rPr lang="en-GB" dirty="0"/>
              <a:t> 10285 - Longest Run on a Snowboard</a:t>
            </a:r>
          </a:p>
        </p:txBody>
      </p:sp>
    </p:spTree>
    <p:extLst>
      <p:ext uri="{BB962C8B-B14F-4D97-AF65-F5344CB8AC3E}">
        <p14:creationId xmlns:p14="http://schemas.microsoft.com/office/powerpoint/2010/main" val="278920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Divide and Conquer (D&amp;C)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make </a:t>
            </a:r>
            <a:r>
              <a:rPr lang="en-GB" dirty="0" smtClean="0"/>
              <a:t>a problem </a:t>
            </a:r>
            <a:r>
              <a:rPr lang="en-GB" i="1" dirty="0"/>
              <a:t>simpler </a:t>
            </a:r>
            <a:r>
              <a:rPr lang="en-GB" dirty="0"/>
              <a:t>by ‘dividing’ it into smaller parts and ‘conquering’ </a:t>
            </a:r>
            <a:r>
              <a:rPr lang="en-GB" dirty="0" smtClean="0"/>
              <a:t>them</a:t>
            </a:r>
          </a:p>
          <a:p>
            <a:r>
              <a:rPr lang="en-GB" dirty="0" smtClean="0"/>
              <a:t>Three steps:</a:t>
            </a:r>
          </a:p>
          <a:p>
            <a:pPr lvl="1"/>
            <a:r>
              <a:rPr lang="en-GB" dirty="0" smtClean="0"/>
              <a:t>Divide </a:t>
            </a:r>
            <a:r>
              <a:rPr lang="en-GB" dirty="0"/>
              <a:t>the original problem into </a:t>
            </a:r>
            <a:r>
              <a:rPr lang="en-GB" i="1" dirty="0"/>
              <a:t>sub</a:t>
            </a:r>
            <a:r>
              <a:rPr lang="en-GB" dirty="0"/>
              <a:t>-problems – usually by half or nearly half,</a:t>
            </a:r>
          </a:p>
          <a:p>
            <a:pPr lvl="1"/>
            <a:r>
              <a:rPr lang="en-GB" dirty="0" smtClean="0"/>
              <a:t>Find </a:t>
            </a:r>
            <a:r>
              <a:rPr lang="en-GB" dirty="0"/>
              <a:t>(sub-)solutions for each of these sub-problems – which are now easier,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needed, combine the sub-solutions to produce a complete solution for the main problem.</a:t>
            </a:r>
          </a:p>
        </p:txBody>
      </p:sp>
    </p:spTree>
    <p:extLst>
      <p:ext uri="{BB962C8B-B14F-4D97-AF65-F5344CB8AC3E}">
        <p14:creationId xmlns:p14="http://schemas.microsoft.com/office/powerpoint/2010/main" val="1617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692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Problem Solving</vt:lpstr>
      <vt:lpstr>Competitive Programming</vt:lpstr>
      <vt:lpstr>Tips to be Competitive</vt:lpstr>
      <vt:lpstr>Type or Category of problem</vt:lpstr>
      <vt:lpstr>Ad Hoc</vt:lpstr>
      <vt:lpstr>Example</vt:lpstr>
      <vt:lpstr>Complete Search</vt:lpstr>
      <vt:lpstr>Example</vt:lpstr>
      <vt:lpstr>Divide and Conquer (D&amp;C)</vt:lpstr>
      <vt:lpstr>Example</vt:lpstr>
      <vt:lpstr>Greedy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Chirawat Wattanapanich</dc:creator>
  <cp:lastModifiedBy>DTC-Meeting2</cp:lastModifiedBy>
  <cp:revision>11</cp:revision>
  <dcterms:created xsi:type="dcterms:W3CDTF">2019-03-04T23:05:44Z</dcterms:created>
  <dcterms:modified xsi:type="dcterms:W3CDTF">2019-03-05T04:21:07Z</dcterms:modified>
</cp:coreProperties>
</file>