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ibre Franklin"/>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LibreFrankl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Arial"/>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1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Autofit/>
          </a:bodyPr>
          <a:lstStyle>
            <a:lvl1pPr lvl="0" marR="0" rtl="0" algn="l">
              <a:lnSpc>
                <a:spcPct val="110000"/>
              </a:lnSpc>
              <a:spcBef>
                <a:spcPts val="1200"/>
              </a:spcBef>
              <a:spcAft>
                <a:spcPts val="0"/>
              </a:spcAft>
              <a:buClr>
                <a:schemeClr val="accent1"/>
              </a:buClr>
              <a:buSzPts val="3200"/>
              <a:buFont typeface="Arial"/>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Arial"/>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Arial"/>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Arial"/>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Arial"/>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Arial"/>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Arial"/>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Arial"/>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Arial"/>
              <a:buNone/>
              <a:defRPr b="0" i="0" sz="2000" u="none" cap="none" strike="noStrike">
                <a:solidFill>
                  <a:srgbClr val="3F3F3F"/>
                </a:solidFill>
                <a:latin typeface="Libre Franklin"/>
                <a:ea typeface="Libre Franklin"/>
                <a:cs typeface="Libre Franklin"/>
                <a:sym typeface="Libre Franklin"/>
              </a:defRPr>
            </a:lvl9pPr>
          </a:lstStyle>
          <a:p/>
        </p:txBody>
      </p:sp>
      <p:sp>
        <p:nvSpPr>
          <p:cNvPr id="88" name="Google Shape;88;p1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Arial"/>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5" name="Shape 35"/>
        <p:cNvGrpSpPr/>
        <p:nvPr/>
      </p:nvGrpSpPr>
      <p:grpSpPr>
        <a:xfrm>
          <a:off x="0" y="0"/>
          <a:ext cx="0" cy="0"/>
          <a:chOff x="0" y="0"/>
          <a:chExt cx="0" cy="0"/>
        </a:xfrm>
      </p:grpSpPr>
      <p:sp>
        <p:nvSpPr>
          <p:cNvPr id="36" name="Google Shape;36;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Arial"/>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9" name="Google Shape;39;p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0" name="Google Shape;40;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3" name="Shape 43"/>
        <p:cNvGrpSpPr/>
        <p:nvPr/>
      </p:nvGrpSpPr>
      <p:grpSpPr>
        <a:xfrm>
          <a:off x="0" y="0"/>
          <a:ext cx="0" cy="0"/>
          <a:chOff x="0" y="0"/>
          <a:chExt cx="0" cy="0"/>
        </a:xfrm>
      </p:grpSpPr>
      <p:sp>
        <p:nvSpPr>
          <p:cNvPr id="44" name="Google Shape;44;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Arial"/>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47" name="Google Shape;47;p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48" name="Google Shape;48;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7"/>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8"/>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3" name="Google Shape;63;p8"/>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2" name="Shape 72"/>
        <p:cNvGrpSpPr/>
        <p:nvPr/>
      </p:nvGrpSpPr>
      <p:grpSpPr>
        <a:xfrm>
          <a:off x="0" y="0"/>
          <a:ext cx="0" cy="0"/>
          <a:chOff x="0" y="0"/>
          <a:chExt cx="0" cy="0"/>
        </a:xfrm>
      </p:grpSpPr>
      <p:sp>
        <p:nvSpPr>
          <p:cNvPr id="73" name="Google Shape;73;p1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1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Arial"/>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1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Arial"/>
              <a:buNone/>
              <a:defRPr b="0" i="0" sz="47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Arial"/>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Arial"/>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Arial"/>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Arial"/>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Arial"/>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Arial"/>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Arial"/>
              <a:buNone/>
              <a:defRPr b="0" i="0" sz="47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Arial"/>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Arial"/>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Arial"/>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Arial"/>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Arial"/>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Arial"/>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5" name="Google Shape;25;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pcwdld.com/free-wake-on-lan-tools" TargetMode="External"/><Relationship Id="rId4" Type="http://schemas.openxmlformats.org/officeDocument/2006/relationships/hyperlink" Target="http://www.pcwdld.com/best-free-netflow-analyzers-and-collectors-for-window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nfdump.sourceforge.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nfsen.sourceforge.net/Navigating.png"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3"/>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98" name="Google Shape;98;p13"/>
          <p:cNvSpPr txBox="1"/>
          <p:nvPr>
            <p:ph type="ctrTitle"/>
          </p:nvPr>
        </p:nvSpPr>
        <p:spPr>
          <a:xfrm>
            <a:off x="648929" y="639097"/>
            <a:ext cx="6253317" cy="3686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Arial"/>
              <a:buNone/>
            </a:pPr>
            <a:r>
              <a:rPr lang="en-US"/>
              <a:t>NETFLOW</a:t>
            </a:r>
            <a:endParaRPr sz="8000"/>
          </a:p>
        </p:txBody>
      </p:sp>
      <p:sp>
        <p:nvSpPr>
          <p:cNvPr id="99" name="Google Shape;99;p13"/>
          <p:cNvSpPr txBox="1"/>
          <p:nvPr>
            <p:ph idx="1" type="subTitle"/>
          </p:nvPr>
        </p:nvSpPr>
        <p:spPr>
          <a:xfrm>
            <a:off x="632899" y="4672739"/>
            <a:ext cx="6269347" cy="102149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t/>
            </a:r>
            <a:endParaRPr sz="2400">
              <a:solidFill>
                <a:srgbClr val="262626"/>
              </a:solidFill>
            </a:endParaRPr>
          </a:p>
        </p:txBody>
      </p:sp>
      <p:cxnSp>
        <p:nvCxnSpPr>
          <p:cNvPr id="100" name="Google Shape;100;p13"/>
          <p:cNvCxnSpPr/>
          <p:nvPr/>
        </p:nvCxnSpPr>
        <p:spPr>
          <a:xfrm>
            <a:off x="744179" y="4498925"/>
            <a:ext cx="5636107" cy="0"/>
          </a:xfrm>
          <a:prstGeom prst="straightConnector1">
            <a:avLst/>
          </a:prstGeom>
          <a:noFill/>
          <a:ln cap="flat" cmpd="sng" w="12700">
            <a:solidFill>
              <a:srgbClr val="3F3F3F"/>
            </a:solidFill>
            <a:prstDash val="solid"/>
            <a:round/>
            <a:headEnd len="sm" w="sm" type="none"/>
            <a:tailEnd len="sm" w="sm" type="none"/>
          </a:ln>
        </p:spPr>
      </p:cxnSp>
      <p:pic>
        <p:nvPicPr>
          <p:cNvPr id="101" name="Google Shape;101;p13"/>
          <p:cNvPicPr preferRelativeResize="0"/>
          <p:nvPr/>
        </p:nvPicPr>
        <p:blipFill rotWithShape="1">
          <a:blip r:embed="rId3">
            <a:alphaModFix/>
          </a:blip>
          <a:srcRect b="0" l="0" r="0" t="0"/>
          <a:stretch/>
        </p:blipFill>
        <p:spPr>
          <a:xfrm>
            <a:off x="7556686" y="1"/>
            <a:ext cx="4635315" cy="6857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1097279" y="286603"/>
            <a:ext cx="10967473" cy="145075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7F7F7F"/>
              </a:buClr>
              <a:buSzPts val="4000"/>
              <a:buFont typeface="Arial"/>
              <a:buNone/>
            </a:pPr>
            <a:r>
              <a:rPr b="1" lang="en-US" sz="4000">
                <a:solidFill>
                  <a:srgbClr val="7F7F7F"/>
                </a:solidFill>
                <a:latin typeface="Arial"/>
                <a:ea typeface="Arial"/>
                <a:cs typeface="Arial"/>
                <a:sym typeface="Arial"/>
              </a:rPr>
              <a:t>NetFlow gives you deep network visibility</a:t>
            </a:r>
            <a:br>
              <a:rPr b="1" lang="en-US" sz="4000">
                <a:solidFill>
                  <a:srgbClr val="7F7F7F"/>
                </a:solidFill>
                <a:latin typeface="Arial"/>
                <a:ea typeface="Arial"/>
                <a:cs typeface="Arial"/>
                <a:sym typeface="Arial"/>
              </a:rPr>
            </a:br>
            <a:endParaRPr sz="4000"/>
          </a:p>
        </p:txBody>
      </p:sp>
      <p:sp>
        <p:nvSpPr>
          <p:cNvPr id="156" name="Google Shape;156;p2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
            </a:pPr>
            <a:r>
              <a:rPr lang="en-US" sz="1800">
                <a:solidFill>
                  <a:srgbClr val="000000"/>
                </a:solidFill>
                <a:latin typeface="Arial"/>
                <a:ea typeface="Arial"/>
                <a:cs typeface="Arial"/>
                <a:sym typeface="Arial"/>
              </a:rPr>
              <a:t>In the example below, configuring NetFlow on the main router connected to the internet (R1) lets you monitor all the traffic in and out of the company, and to watch for any attacks on the servers in the DMZ. This is typically referred to as north-south traffic.</a:t>
            </a:r>
            <a:endParaRPr sz="1800">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900"/>
              <a:buNone/>
            </a:pPr>
            <a:r>
              <a:t/>
            </a:r>
            <a:endParaRPr/>
          </a:p>
        </p:txBody>
      </p:sp>
      <p:pic>
        <p:nvPicPr>
          <p:cNvPr descr="NetFlow basics monitoring network traffic flows" id="157" name="Google Shape;157;p22"/>
          <p:cNvPicPr preferRelativeResize="0"/>
          <p:nvPr/>
        </p:nvPicPr>
        <p:blipFill rotWithShape="1">
          <a:blip r:embed="rId3">
            <a:alphaModFix/>
          </a:blip>
          <a:srcRect b="0" l="0" r="0" t="0"/>
          <a:stretch/>
        </p:blipFill>
        <p:spPr>
          <a:xfrm>
            <a:off x="3604260" y="2771173"/>
            <a:ext cx="5044440" cy="355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097279" y="286603"/>
            <a:ext cx="10594611"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000"/>
              <a:buFont typeface="Arial"/>
              <a:buNone/>
            </a:pPr>
            <a:r>
              <a:rPr b="1" lang="en-US" sz="4000">
                <a:solidFill>
                  <a:srgbClr val="7F7F7F"/>
                </a:solidFill>
                <a:latin typeface="Arial"/>
                <a:ea typeface="Arial"/>
                <a:cs typeface="Arial"/>
                <a:sym typeface="Arial"/>
              </a:rPr>
              <a:t>NetFlow gives you deep network visibility</a:t>
            </a:r>
            <a:endParaRPr sz="4000"/>
          </a:p>
        </p:txBody>
      </p:sp>
      <p:sp>
        <p:nvSpPr>
          <p:cNvPr id="163" name="Google Shape;163;p2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92500" lnSpcReduction="20000"/>
          </a:bodyPr>
          <a:lstStyle/>
          <a:p>
            <a:pPr indent="-105727" lvl="0" marL="0" marR="0" rtl="0" algn="l">
              <a:lnSpc>
                <a:spcPct val="110000"/>
              </a:lnSpc>
              <a:spcBef>
                <a:spcPts val="0"/>
              </a:spcBef>
              <a:spcAft>
                <a:spcPts val="0"/>
              </a:spcAft>
              <a:buSzPct val="100000"/>
              <a:buChar char=" "/>
            </a:pPr>
            <a:r>
              <a:rPr lang="en-US" sz="1800">
                <a:solidFill>
                  <a:srgbClr val="000000"/>
                </a:solidFill>
                <a:latin typeface="Arial"/>
                <a:ea typeface="Arial"/>
                <a:cs typeface="Arial"/>
                <a:sym typeface="Arial"/>
              </a:rPr>
              <a:t>If you enable NetFlow on the main switch connecting the different departments (S1), you also gain instant visibility into all internal network traffic as well, typically referred to as east-west traffic.</a:t>
            </a:r>
            <a:endParaRPr sz="1800">
              <a:latin typeface="Times New Roman"/>
              <a:ea typeface="Times New Roman"/>
              <a:cs typeface="Times New Roman"/>
              <a:sym typeface="Times New Roman"/>
            </a:endParaRPr>
          </a:p>
          <a:p>
            <a:pPr indent="-105727" lvl="0" marL="0" marR="0" rtl="0" algn="l">
              <a:lnSpc>
                <a:spcPct val="110000"/>
              </a:lnSpc>
              <a:spcBef>
                <a:spcPts val="1125"/>
              </a:spcBef>
              <a:spcAft>
                <a:spcPts val="0"/>
              </a:spcAft>
              <a:buSzPct val="100000"/>
              <a:buChar char=" "/>
            </a:pPr>
            <a:r>
              <a:rPr lang="en-US" sz="1800">
                <a:solidFill>
                  <a:srgbClr val="000000"/>
                </a:solidFill>
                <a:latin typeface="Arial"/>
                <a:ea typeface="Arial"/>
                <a:cs typeface="Arial"/>
                <a:sym typeface="Arial"/>
              </a:rPr>
              <a:t>In sum, NetFlow is a powerful tool for monitoring any network. With its simplicity and ability to inexpensively collect a wide array of detailed metrics, you can use NetFlow to inspect, assess, plan, troubleshoot and secure all your client networks.</a:t>
            </a:r>
            <a:endParaRPr sz="1800">
              <a:latin typeface="Times New Roman"/>
              <a:ea typeface="Times New Roman"/>
              <a:cs typeface="Times New Roman"/>
              <a:sym typeface="Times New Roman"/>
            </a:endParaRPr>
          </a:p>
          <a:p>
            <a:pPr indent="-105727" lvl="0" marL="0" marR="0" rtl="0" algn="just">
              <a:lnSpc>
                <a:spcPct val="108333"/>
              </a:lnSpc>
              <a:spcBef>
                <a:spcPts val="1125"/>
              </a:spcBef>
              <a:spcAft>
                <a:spcPts val="0"/>
              </a:spcAft>
              <a:buSzPct val="100000"/>
              <a:buChar char=" "/>
            </a:pPr>
            <a:r>
              <a:rPr lang="en-US" sz="1800">
                <a:solidFill>
                  <a:srgbClr val="000000"/>
                </a:solidFill>
                <a:latin typeface="Verdana"/>
                <a:ea typeface="Verdana"/>
                <a:cs typeface="Verdana"/>
                <a:sym typeface="Verdana"/>
              </a:rPr>
              <a:t>The protocol allows you to really drill down into your network traffic to see where the traffic source is coming from and to where it is destined too when troubleshooting slow </a:t>
            </a:r>
            <a:r>
              <a:rPr lang="en-US" sz="1800" u="sng">
                <a:solidFill>
                  <a:schemeClr val="hlink"/>
                </a:solidFill>
                <a:latin typeface="Verdana"/>
                <a:ea typeface="Verdana"/>
                <a:cs typeface="Verdana"/>
                <a:sym typeface="Verdana"/>
                <a:hlinkClick r:id="rId3"/>
              </a:rPr>
              <a:t>LAN or WAN network connections</a:t>
            </a:r>
            <a:r>
              <a:rPr lang="en-US" sz="1800">
                <a:solidFill>
                  <a:srgbClr val="000000"/>
                </a:solidFill>
                <a:latin typeface="Verdana"/>
                <a:ea typeface="Verdana"/>
                <a:cs typeface="Verdana"/>
                <a:sym typeface="Verdana"/>
              </a:rPr>
              <a:t>. The protocol itself does not analyze the traffic, but as mentioned previous, when configured properly it sends traffic to a </a:t>
            </a:r>
            <a:r>
              <a:rPr lang="en-US" sz="1800" u="sng">
                <a:solidFill>
                  <a:schemeClr val="hlink"/>
                </a:solidFill>
                <a:latin typeface="Verdana"/>
                <a:ea typeface="Verdana"/>
                <a:cs typeface="Verdana"/>
                <a:sym typeface="Verdana"/>
                <a:hlinkClick r:id="rId4"/>
              </a:rPr>
              <a:t>Collector or Analyzer</a:t>
            </a:r>
            <a:r>
              <a:rPr lang="en-US" sz="1800">
                <a:solidFill>
                  <a:srgbClr val="000000"/>
                </a:solidFill>
                <a:latin typeface="Verdana"/>
                <a:ea typeface="Verdana"/>
                <a:cs typeface="Verdana"/>
                <a:sym typeface="Verdana"/>
              </a:rPr>
              <a:t>, which is either a hardware device or more often than not, a software program.</a:t>
            </a:r>
            <a:endParaRPr sz="1800">
              <a:latin typeface="Times New Roman"/>
              <a:ea typeface="Times New Roman"/>
              <a:cs typeface="Times New Roman"/>
              <a:sym typeface="Times New Roman"/>
            </a:endParaRPr>
          </a:p>
          <a:p>
            <a:pPr indent="-105727" lvl="0" marL="0" marR="0" rtl="0" algn="l">
              <a:lnSpc>
                <a:spcPct val="107000"/>
              </a:lnSpc>
              <a:spcBef>
                <a:spcPts val="1950"/>
              </a:spcBef>
              <a:spcAft>
                <a:spcPts val="0"/>
              </a:spcAft>
              <a:buSzPct val="100000"/>
              <a:buChar char=" "/>
            </a:pPr>
            <a:r>
              <a:rPr lang="en-US" sz="1800">
                <a:solidFill>
                  <a:srgbClr val="000000"/>
                </a:solidFill>
                <a:latin typeface="Verdana"/>
                <a:ea typeface="Verdana"/>
                <a:cs typeface="Verdana"/>
                <a:sym typeface="Verdana"/>
              </a:rPr>
              <a:t>By analyzing the data provided by NetFlow, a network administrator can determine things such as the source and destination of traffic, class of service, and the causes of congestion. </a:t>
            </a:r>
            <a:endParaRPr sz="1800">
              <a:latin typeface="Arial"/>
              <a:ea typeface="Arial"/>
              <a:cs typeface="Arial"/>
              <a:sym typeface="Arial"/>
            </a:endParaRPr>
          </a:p>
          <a:p>
            <a:pPr indent="0" lvl="0" marL="91440" rtl="0" algn="l">
              <a:lnSpc>
                <a:spcPct val="110000"/>
              </a:lnSpc>
              <a:spcBef>
                <a:spcPts val="2000"/>
              </a:spcBef>
              <a:spcAft>
                <a:spcPts val="0"/>
              </a:spcAft>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7F7F7F"/>
              </a:buClr>
              <a:buSzPts val="4800"/>
              <a:buFont typeface="Arial"/>
              <a:buNone/>
            </a:pPr>
            <a:r>
              <a:rPr b="1" lang="en-US" sz="4800">
                <a:solidFill>
                  <a:srgbClr val="7F7F7F"/>
                </a:solidFill>
                <a:latin typeface="Arial"/>
                <a:ea typeface="Arial"/>
                <a:cs typeface="Arial"/>
                <a:sym typeface="Arial"/>
              </a:rPr>
              <a:t>Nfsen (Netflow Sensor)</a:t>
            </a:r>
            <a:endParaRPr/>
          </a:p>
        </p:txBody>
      </p:sp>
      <p:sp>
        <p:nvSpPr>
          <p:cNvPr id="169" name="Google Shape;169;p2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0" marR="0" rtl="0" algn="l">
              <a:lnSpc>
                <a:spcPct val="107000"/>
              </a:lnSpc>
              <a:spcBef>
                <a:spcPts val="0"/>
              </a:spcBef>
              <a:spcAft>
                <a:spcPts val="0"/>
              </a:spcAft>
              <a:buSzPts val="1800"/>
              <a:buChar char=" "/>
            </a:pPr>
            <a:r>
              <a:rPr lang="en-US" sz="1800">
                <a:solidFill>
                  <a:srgbClr val="000000"/>
                </a:solidFill>
                <a:latin typeface="Times New Roman"/>
                <a:ea typeface="Times New Roman"/>
                <a:cs typeface="Times New Roman"/>
                <a:sym typeface="Times New Roman"/>
              </a:rPr>
              <a:t>NfSen is a graphical web based front end for the </a:t>
            </a:r>
            <a:r>
              <a:rPr lang="en-US" sz="1800" u="sng">
                <a:solidFill>
                  <a:schemeClr val="hlink"/>
                </a:solidFill>
                <a:latin typeface="Times New Roman"/>
                <a:ea typeface="Times New Roman"/>
                <a:cs typeface="Times New Roman"/>
                <a:sym typeface="Times New Roman"/>
                <a:hlinkClick r:id="rId3"/>
              </a:rPr>
              <a:t>nfdump</a:t>
            </a:r>
            <a:r>
              <a:rPr lang="en-US" sz="1800">
                <a:solidFill>
                  <a:srgbClr val="000000"/>
                </a:solidFill>
                <a:latin typeface="Times New Roman"/>
                <a:ea typeface="Times New Roman"/>
                <a:cs typeface="Times New Roman"/>
                <a:sym typeface="Times New Roman"/>
              </a:rPr>
              <a:t> netflow tools.</a:t>
            </a:r>
            <a:br>
              <a:rPr lang="en-US" sz="1800">
                <a:solidFill>
                  <a:srgbClr val="000000"/>
                </a:solidFill>
                <a:latin typeface="Times New Roman"/>
                <a:ea typeface="Times New Roman"/>
                <a:cs typeface="Times New Roman"/>
                <a:sym typeface="Times New Roman"/>
              </a:rPr>
            </a:br>
            <a:br>
              <a:rPr lang="en-US" sz="1800">
                <a:solidFill>
                  <a:srgbClr val="000000"/>
                </a:solidFill>
                <a:latin typeface="Times New Roman"/>
                <a:ea typeface="Times New Roman"/>
                <a:cs typeface="Times New Roman"/>
                <a:sym typeface="Times New Roman"/>
              </a:rPr>
            </a:br>
            <a:r>
              <a:rPr lang="en-US" sz="1800">
                <a:solidFill>
                  <a:srgbClr val="000000"/>
                </a:solidFill>
                <a:latin typeface="Times New Roman"/>
                <a:ea typeface="Times New Roman"/>
                <a:cs typeface="Times New Roman"/>
                <a:sym typeface="Times New Roman"/>
              </a:rPr>
              <a:t>NfSen allows you to:</a:t>
            </a:r>
            <a:endParaRPr sz="1800">
              <a:latin typeface="Arial"/>
              <a:ea typeface="Arial"/>
              <a:cs typeface="Arial"/>
              <a:sym typeface="Arial"/>
            </a:endParaRPr>
          </a:p>
          <a:p>
            <a:pPr indent="-342900" lvl="0" marL="342900" marR="0" rtl="0" algn="l">
              <a:lnSpc>
                <a:spcPct val="107000"/>
              </a:lnSpc>
              <a:spcBef>
                <a:spcPts val="800"/>
              </a:spcBef>
              <a:spcAft>
                <a:spcPts val="0"/>
              </a:spcAft>
              <a:buSzPts val="1000"/>
              <a:buFont typeface="Noto Sans Symbols"/>
              <a:buChar char="∙"/>
            </a:pPr>
            <a:r>
              <a:rPr lang="en-US" sz="1800">
                <a:solidFill>
                  <a:srgbClr val="000000"/>
                </a:solidFill>
                <a:latin typeface="Times New Roman"/>
                <a:ea typeface="Times New Roman"/>
                <a:cs typeface="Times New Roman"/>
                <a:sym typeface="Times New Roman"/>
              </a:rPr>
              <a:t>Display your netflow data: Flows, Packets and Bytes using RRD (Round Robin Database).</a:t>
            </a:r>
            <a:endParaRPr sz="1800">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SzPts val="1000"/>
              <a:buFont typeface="Noto Sans Symbols"/>
              <a:buChar char="∙"/>
            </a:pPr>
            <a:r>
              <a:rPr lang="en-US" sz="1800">
                <a:solidFill>
                  <a:srgbClr val="000000"/>
                </a:solidFill>
                <a:latin typeface="Times New Roman"/>
                <a:ea typeface="Times New Roman"/>
                <a:cs typeface="Times New Roman"/>
                <a:sym typeface="Times New Roman"/>
              </a:rPr>
              <a:t>Easily navigate through the netflow data.</a:t>
            </a:r>
            <a:endParaRPr sz="1800">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SzPts val="1000"/>
              <a:buFont typeface="Noto Sans Symbols"/>
              <a:buChar char="∙"/>
            </a:pPr>
            <a:r>
              <a:rPr lang="en-US" sz="1800">
                <a:solidFill>
                  <a:srgbClr val="000000"/>
                </a:solidFill>
                <a:latin typeface="Times New Roman"/>
                <a:ea typeface="Times New Roman"/>
                <a:cs typeface="Times New Roman"/>
                <a:sym typeface="Times New Roman"/>
              </a:rPr>
              <a:t>Process the netflow data within the specified time span.</a:t>
            </a:r>
            <a:endParaRPr sz="1800">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SzPts val="1000"/>
              <a:buFont typeface="Noto Sans Symbols"/>
              <a:buChar char="∙"/>
            </a:pPr>
            <a:r>
              <a:rPr lang="en-US" sz="1800">
                <a:solidFill>
                  <a:srgbClr val="000000"/>
                </a:solidFill>
                <a:latin typeface="Times New Roman"/>
                <a:ea typeface="Times New Roman"/>
                <a:cs typeface="Times New Roman"/>
                <a:sym typeface="Times New Roman"/>
              </a:rPr>
              <a:t>Create history as well as continuous profiles.</a:t>
            </a:r>
            <a:endParaRPr sz="1800">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SzPts val="1000"/>
              <a:buFont typeface="Noto Sans Symbols"/>
              <a:buChar char="∙"/>
            </a:pPr>
            <a:r>
              <a:rPr lang="en-US" sz="1800">
                <a:solidFill>
                  <a:srgbClr val="000000"/>
                </a:solidFill>
                <a:latin typeface="Times New Roman"/>
                <a:ea typeface="Times New Roman"/>
                <a:cs typeface="Times New Roman"/>
                <a:sym typeface="Times New Roman"/>
              </a:rPr>
              <a:t>Set alerts, based on various conditions.</a:t>
            </a:r>
            <a:endParaRPr sz="1800">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SzPts val="1000"/>
              <a:buFont typeface="Noto Sans Symbols"/>
              <a:buChar char="∙"/>
            </a:pPr>
            <a:r>
              <a:rPr lang="en-US" sz="1800">
                <a:solidFill>
                  <a:srgbClr val="000000"/>
                </a:solidFill>
                <a:latin typeface="Times New Roman"/>
                <a:ea typeface="Times New Roman"/>
                <a:cs typeface="Times New Roman"/>
                <a:sym typeface="Times New Roman"/>
              </a:rPr>
              <a:t>Write your own plugins to process netflow data on a regular interval.</a:t>
            </a:r>
            <a:endParaRPr sz="1800">
              <a:solidFill>
                <a:srgbClr val="000000"/>
              </a:solidFill>
              <a:latin typeface="Arial"/>
              <a:ea typeface="Arial"/>
              <a:cs typeface="Arial"/>
              <a:sym typeface="Arial"/>
            </a:endParaRPr>
          </a:p>
          <a:p>
            <a:pPr indent="-114300" lvl="0" marL="0" marR="0" rtl="0" algn="l">
              <a:lnSpc>
                <a:spcPct val="107000"/>
              </a:lnSpc>
              <a:spcBef>
                <a:spcPts val="0"/>
              </a:spcBef>
              <a:spcAft>
                <a:spcPts val="0"/>
              </a:spcAft>
              <a:buSzPts val="1800"/>
              <a:buChar char=" "/>
            </a:pPr>
            <a:r>
              <a:rPr lang="en-US" sz="1800">
                <a:solidFill>
                  <a:srgbClr val="000000"/>
                </a:solidFill>
                <a:latin typeface="Times New Roman"/>
                <a:ea typeface="Times New Roman"/>
                <a:cs typeface="Times New Roman"/>
                <a:sym typeface="Times New Roman"/>
              </a:rPr>
              <a:t>Different tasks need different interfaces to your netflow data. NfSen allows you to keep all the convenient advantages of the command line using nfdump directly and gives you also a graphical overview over your netflow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700"/>
              <a:buFont typeface="Arial"/>
              <a:buNone/>
            </a:pPr>
            <a:r>
              <a:rPr lang="en-US"/>
              <a:t>Nfsen Architecture</a:t>
            </a:r>
            <a:endParaRPr/>
          </a:p>
        </p:txBody>
      </p:sp>
      <p:pic>
        <p:nvPicPr>
          <p:cNvPr id="175" name="Google Shape;175;p25"/>
          <p:cNvPicPr preferRelativeResize="0"/>
          <p:nvPr>
            <p:ph idx="1" type="body"/>
          </p:nvPr>
        </p:nvPicPr>
        <p:blipFill rotWithShape="1">
          <a:blip r:embed="rId3">
            <a:alphaModFix/>
          </a:blip>
          <a:srcRect b="0" l="0" r="0" t="0"/>
          <a:stretch/>
        </p:blipFill>
        <p:spPr>
          <a:xfrm>
            <a:off x="1338644" y="1932813"/>
            <a:ext cx="9817036" cy="44235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1310344" y="248575"/>
            <a:ext cx="10058400" cy="100051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700"/>
              <a:buFont typeface="Arial"/>
              <a:buNone/>
            </a:pPr>
            <a:r>
              <a:rPr lang="en-US"/>
              <a:t>NFSEN HOME SCREEN</a:t>
            </a:r>
            <a:endParaRPr/>
          </a:p>
        </p:txBody>
      </p:sp>
      <p:pic>
        <p:nvPicPr>
          <p:cNvPr id="181" name="Google Shape;181;p26"/>
          <p:cNvPicPr preferRelativeResize="0"/>
          <p:nvPr/>
        </p:nvPicPr>
        <p:blipFill rotWithShape="1">
          <a:blip r:embed="rId3">
            <a:alphaModFix/>
          </a:blip>
          <a:srcRect b="0" l="0" r="0" t="0"/>
          <a:stretch/>
        </p:blipFill>
        <p:spPr>
          <a:xfrm>
            <a:off x="452761" y="1249088"/>
            <a:ext cx="11588318" cy="5116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700"/>
              <a:buFont typeface="Arial"/>
              <a:buNone/>
            </a:pPr>
            <a:r>
              <a:rPr lang="en-US"/>
              <a:t>Tab Navigation</a:t>
            </a:r>
            <a:endParaRPr/>
          </a:p>
        </p:txBody>
      </p:sp>
      <p:pic>
        <p:nvPicPr>
          <p:cNvPr descr="NfSen views" id="187" name="Google Shape;187;p27"/>
          <p:cNvPicPr preferRelativeResize="0"/>
          <p:nvPr>
            <p:ph idx="1" type="body"/>
          </p:nvPr>
        </p:nvPicPr>
        <p:blipFill rotWithShape="1">
          <a:blip r:embed="rId3">
            <a:alphaModFix/>
          </a:blip>
          <a:srcRect b="0" l="0" r="0" t="0"/>
          <a:stretch/>
        </p:blipFill>
        <p:spPr>
          <a:xfrm>
            <a:off x="337352" y="1736186"/>
            <a:ext cx="11327906" cy="45048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700"/>
              <a:buFont typeface="Arial"/>
              <a:buNone/>
            </a:pPr>
            <a:r>
              <a:rPr lang="en-US"/>
              <a:t>Flow Navigation</a:t>
            </a:r>
            <a:endParaRPr/>
          </a:p>
        </p:txBody>
      </p:sp>
      <p:pic>
        <p:nvPicPr>
          <p:cNvPr descr="Netflow Navigation" id="193" name="Google Shape;193;p28">
            <a:hlinkClick r:id="rId3"/>
          </p:cNvPr>
          <p:cNvPicPr preferRelativeResize="0"/>
          <p:nvPr/>
        </p:nvPicPr>
        <p:blipFill rotWithShape="1">
          <a:blip r:embed="rId4">
            <a:alphaModFix/>
          </a:blip>
          <a:srcRect b="0" l="0" r="0" t="0"/>
          <a:stretch/>
        </p:blipFill>
        <p:spPr>
          <a:xfrm>
            <a:off x="257452" y="2017712"/>
            <a:ext cx="11523216" cy="3921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rial"/>
              <a:buNone/>
            </a:pPr>
            <a:r>
              <a:rPr lang="en-US"/>
              <a:t>FLOW</a:t>
            </a:r>
            <a:endParaRPr/>
          </a:p>
        </p:txBody>
      </p:sp>
      <p:sp>
        <p:nvSpPr>
          <p:cNvPr id="107" name="Google Shape;107;p1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10000"/>
          </a:bodyPr>
          <a:lstStyle/>
          <a:p>
            <a:pPr indent="-114300" lvl="0" marL="0" marR="0" rtl="0" algn="just">
              <a:lnSpc>
                <a:spcPct val="110000"/>
              </a:lnSpc>
              <a:spcBef>
                <a:spcPts val="0"/>
              </a:spcBef>
              <a:spcAft>
                <a:spcPts val="0"/>
              </a:spcAft>
              <a:buSzPts val="1800"/>
              <a:buChar char=" "/>
            </a:pPr>
            <a:r>
              <a:rPr lang="en-US" sz="1800">
                <a:solidFill>
                  <a:srgbClr val="000000"/>
                </a:solidFill>
                <a:latin typeface="Verdana"/>
                <a:ea typeface="Verdana"/>
                <a:cs typeface="Verdana"/>
                <a:sym typeface="Verdana"/>
              </a:rPr>
              <a:t>To fully understand what NetFlow is and why it’s used for network monitoring, we first need to know what a </a:t>
            </a:r>
            <a:r>
              <a:rPr b="1" lang="en-US" sz="1800">
                <a:solidFill>
                  <a:srgbClr val="000000"/>
                </a:solidFill>
                <a:latin typeface="Verdana"/>
                <a:ea typeface="Verdana"/>
                <a:cs typeface="Verdana"/>
                <a:sym typeface="Verdana"/>
              </a:rPr>
              <a:t>flow</a:t>
            </a:r>
            <a:r>
              <a:rPr lang="en-US" sz="1800">
                <a:solidFill>
                  <a:srgbClr val="000000"/>
                </a:solidFill>
                <a:latin typeface="Verdana"/>
                <a:ea typeface="Verdana"/>
                <a:cs typeface="Verdana"/>
                <a:sym typeface="Verdana"/>
              </a:rPr>
              <a:t> is.</a:t>
            </a:r>
            <a:endParaRPr sz="1800">
              <a:latin typeface="Times New Roman"/>
              <a:ea typeface="Times New Roman"/>
              <a:cs typeface="Times New Roman"/>
              <a:sym typeface="Times New Roman"/>
            </a:endParaRPr>
          </a:p>
          <a:p>
            <a:pPr indent="-114300" lvl="0" marL="91440" rtl="0" algn="l">
              <a:lnSpc>
                <a:spcPct val="110000"/>
              </a:lnSpc>
              <a:spcBef>
                <a:spcPts val="2325"/>
              </a:spcBef>
              <a:spcAft>
                <a:spcPts val="0"/>
              </a:spcAft>
              <a:buSzPts val="1800"/>
              <a:buChar char=" "/>
            </a:pPr>
            <a:r>
              <a:rPr lang="en-US" sz="1800">
                <a:solidFill>
                  <a:srgbClr val="000000"/>
                </a:solidFill>
                <a:latin typeface="Verdana"/>
                <a:ea typeface="Verdana"/>
                <a:cs typeface="Verdana"/>
                <a:sym typeface="Verdana"/>
              </a:rPr>
              <a:t>When computers need to talk to one another they establish communication channels, commonly referred to as </a:t>
            </a:r>
            <a:r>
              <a:rPr b="1" lang="en-US" sz="1800">
                <a:solidFill>
                  <a:srgbClr val="000000"/>
                </a:solidFill>
                <a:latin typeface="Verdana"/>
                <a:ea typeface="Verdana"/>
                <a:cs typeface="Verdana"/>
                <a:sym typeface="Verdana"/>
              </a:rPr>
              <a:t>connections</a:t>
            </a:r>
            <a:r>
              <a:rPr lang="en-US" sz="1800">
                <a:solidFill>
                  <a:srgbClr val="000000"/>
                </a:solidFill>
                <a:latin typeface="Verdana"/>
                <a:ea typeface="Verdana"/>
                <a:cs typeface="Verdana"/>
                <a:sym typeface="Verdana"/>
              </a:rPr>
              <a:t>. A flow refers to any connection or connection-like communication channel.</a:t>
            </a:r>
            <a:endParaRPr/>
          </a:p>
          <a:p>
            <a:pPr indent="0" lvl="0" marL="91440" rtl="0" algn="l">
              <a:lnSpc>
                <a:spcPct val="110000"/>
              </a:lnSpc>
              <a:spcBef>
                <a:spcPts val="1400"/>
              </a:spcBef>
              <a:spcAft>
                <a:spcPts val="0"/>
              </a:spcAft>
              <a:buSzPts val="1800"/>
              <a:buNone/>
            </a:pPr>
            <a:r>
              <a:t/>
            </a:r>
            <a:endParaRPr sz="1800">
              <a:latin typeface="Times New Roman"/>
              <a:ea typeface="Times New Roman"/>
              <a:cs typeface="Times New Roman"/>
              <a:sym typeface="Times New Roman"/>
            </a:endParaRPr>
          </a:p>
          <a:p>
            <a:pPr indent="-114300" lvl="0" marL="0" marR="0" rtl="0" algn="just">
              <a:lnSpc>
                <a:spcPct val="110000"/>
              </a:lnSpc>
              <a:spcBef>
                <a:spcPts val="200"/>
              </a:spcBef>
              <a:spcAft>
                <a:spcPts val="0"/>
              </a:spcAft>
              <a:buSzPts val="1800"/>
              <a:buChar char=" "/>
            </a:pPr>
            <a:r>
              <a:rPr lang="en-US" sz="1800">
                <a:solidFill>
                  <a:srgbClr val="000000"/>
                </a:solidFill>
                <a:latin typeface="Verdana"/>
                <a:ea typeface="Verdana"/>
                <a:cs typeface="Verdana"/>
                <a:sym typeface="Verdana"/>
              </a:rPr>
              <a:t>In more technical terms, a flow is defined by its </a:t>
            </a:r>
            <a:r>
              <a:rPr b="1" lang="en-US" sz="1800">
                <a:solidFill>
                  <a:srgbClr val="000000"/>
                </a:solidFill>
                <a:latin typeface="Verdana"/>
                <a:ea typeface="Verdana"/>
                <a:cs typeface="Verdana"/>
                <a:sym typeface="Verdana"/>
              </a:rPr>
              <a:t>5-tuple</a:t>
            </a:r>
            <a:r>
              <a:rPr lang="en-US" sz="1800">
                <a:solidFill>
                  <a:srgbClr val="000000"/>
                </a:solidFill>
                <a:latin typeface="Verdana"/>
                <a:ea typeface="Verdana"/>
                <a:cs typeface="Verdana"/>
                <a:sym typeface="Verdana"/>
              </a:rPr>
              <a:t>, a collection of five data points:</a:t>
            </a:r>
            <a:endParaRPr sz="1800">
              <a:latin typeface="Times New Roman"/>
              <a:ea typeface="Times New Roman"/>
              <a:cs typeface="Times New Roman"/>
              <a:sym typeface="Times New Roman"/>
            </a:endParaRPr>
          </a:p>
          <a:p>
            <a:pPr indent="-342900" lvl="0" marL="342900" marR="0" rtl="0" algn="just">
              <a:lnSpc>
                <a:spcPct val="107000"/>
              </a:lnSpc>
              <a:spcBef>
                <a:spcPts val="1125"/>
              </a:spcBef>
              <a:spcAft>
                <a:spcPts val="0"/>
              </a:spcAft>
              <a:buSzPts val="1000"/>
              <a:buFont typeface="Noto Sans Symbols"/>
              <a:buChar char="∙"/>
            </a:pPr>
            <a:r>
              <a:rPr lang="en-US" sz="1800">
                <a:solidFill>
                  <a:srgbClr val="000000"/>
                </a:solidFill>
                <a:latin typeface="Verdana"/>
                <a:ea typeface="Verdana"/>
                <a:cs typeface="Verdana"/>
                <a:sym typeface="Verdana"/>
              </a:rPr>
              <a:t>Source and destination IP addresses exchanging information</a:t>
            </a:r>
            <a:endParaRPr sz="1800">
              <a:solidFill>
                <a:srgbClr val="000000"/>
              </a:solidFill>
              <a:latin typeface="Arial"/>
              <a:ea typeface="Arial"/>
              <a:cs typeface="Arial"/>
              <a:sym typeface="Arial"/>
            </a:endParaRPr>
          </a:p>
          <a:p>
            <a:pPr indent="-342900" lvl="0" marL="342900" marR="0" rtl="0" algn="just">
              <a:lnSpc>
                <a:spcPct val="107000"/>
              </a:lnSpc>
              <a:spcBef>
                <a:spcPts val="800"/>
              </a:spcBef>
              <a:spcAft>
                <a:spcPts val="0"/>
              </a:spcAft>
              <a:buSzPts val="1000"/>
              <a:buFont typeface="Noto Sans Symbols"/>
              <a:buChar char="∙"/>
            </a:pPr>
            <a:r>
              <a:rPr lang="en-US" sz="1800">
                <a:solidFill>
                  <a:srgbClr val="000000"/>
                </a:solidFill>
                <a:latin typeface="Verdana"/>
                <a:ea typeface="Verdana"/>
                <a:cs typeface="Verdana"/>
                <a:sym typeface="Verdana"/>
              </a:rPr>
              <a:t>Source and destination ports, if any (ICMP, for example, doesn’t use ports)</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rial"/>
              <a:buNone/>
            </a:pPr>
            <a:r>
              <a:rPr lang="en-US"/>
              <a:t>Netflow</a:t>
            </a:r>
            <a:endParaRPr/>
          </a:p>
        </p:txBody>
      </p:sp>
      <p:sp>
        <p:nvSpPr>
          <p:cNvPr id="113" name="Google Shape;113;p1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0" marR="0" rtl="0" algn="just">
              <a:lnSpc>
                <a:spcPct val="110000"/>
              </a:lnSpc>
              <a:spcBef>
                <a:spcPts val="0"/>
              </a:spcBef>
              <a:spcAft>
                <a:spcPts val="0"/>
              </a:spcAft>
              <a:buSzPts val="1800"/>
              <a:buChar char=" "/>
            </a:pPr>
            <a:r>
              <a:rPr lang="en-US" sz="1800">
                <a:solidFill>
                  <a:srgbClr val="000000"/>
                </a:solidFill>
                <a:latin typeface="Verdana"/>
                <a:ea typeface="Verdana"/>
                <a:cs typeface="Verdana"/>
                <a:sym typeface="Verdana"/>
              </a:rPr>
              <a:t>NetFlow is functionality built into network devices that collects measurements for each flow and exports them to another system for analysis. For example, NetFlow captures the timestamp of a flow’s first and last packets (and hence its duration), the total number of bytes and packets exchanged, a summary of the flags used in TCP connections, and other details.</a:t>
            </a:r>
            <a:endParaRPr sz="1800">
              <a:latin typeface="Times New Roman"/>
              <a:ea typeface="Times New Roman"/>
              <a:cs typeface="Times New Roman"/>
              <a:sym typeface="Times New Roman"/>
            </a:endParaRPr>
          </a:p>
          <a:p>
            <a:pPr indent="-114300" lvl="0" marL="0" marR="0" rtl="0" algn="just">
              <a:lnSpc>
                <a:spcPct val="110000"/>
              </a:lnSpc>
              <a:spcBef>
                <a:spcPts val="1125"/>
              </a:spcBef>
              <a:spcAft>
                <a:spcPts val="0"/>
              </a:spcAft>
              <a:buSzPts val="1800"/>
              <a:buChar char=" "/>
            </a:pPr>
            <a:r>
              <a:rPr lang="en-US" sz="1800">
                <a:solidFill>
                  <a:srgbClr val="000000"/>
                </a:solidFill>
                <a:latin typeface="Verdana"/>
                <a:ea typeface="Verdana"/>
                <a:cs typeface="Verdana"/>
                <a:sym typeface="Verdana"/>
              </a:rPr>
              <a:t>By collecting and analyzing this flow data, we can learn details about how the network is being used. For example, flow analysis is helpful in troubleshooting network issues, identifying bandwidth hogs, and tracking which external IPs or countries you’re exchanging data with.</a:t>
            </a:r>
            <a:endParaRPr sz="1800">
              <a:latin typeface="Times New Roman"/>
              <a:ea typeface="Times New Roman"/>
              <a:cs typeface="Times New Roman"/>
              <a:sym typeface="Times New Roman"/>
            </a:endParaRPr>
          </a:p>
          <a:p>
            <a:pPr indent="0" lvl="0" marL="91440" rtl="0" algn="l">
              <a:lnSpc>
                <a:spcPct val="110000"/>
              </a:lnSpc>
              <a:spcBef>
                <a:spcPts val="2325"/>
              </a:spcBef>
              <a:spcAft>
                <a:spcPts val="0"/>
              </a:spcAft>
              <a:buSzPts val="19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rial"/>
              <a:buNone/>
            </a:pPr>
            <a:r>
              <a:rPr lang="en-US"/>
              <a:t>The Evolution f Netflow</a:t>
            </a:r>
            <a:endParaRPr/>
          </a:p>
        </p:txBody>
      </p:sp>
      <p:sp>
        <p:nvSpPr>
          <p:cNvPr id="119" name="Google Shape;119;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10000"/>
          </a:bodyPr>
          <a:lstStyle/>
          <a:p>
            <a:pPr indent="-114300" lvl="0" marL="0" marR="0" rtl="0" algn="just">
              <a:lnSpc>
                <a:spcPct val="110000"/>
              </a:lnSpc>
              <a:spcBef>
                <a:spcPts val="0"/>
              </a:spcBef>
              <a:spcAft>
                <a:spcPts val="0"/>
              </a:spcAft>
              <a:buSzPts val="1800"/>
              <a:buChar char=" "/>
            </a:pPr>
            <a:r>
              <a:rPr lang="en-US" sz="1800">
                <a:solidFill>
                  <a:srgbClr val="000000"/>
                </a:solidFill>
                <a:latin typeface="Verdana"/>
                <a:ea typeface="Verdana"/>
                <a:cs typeface="Verdana"/>
                <a:sym typeface="Verdana"/>
              </a:rPr>
              <a:t>NetFlow was originally introduced in Cisco routers as a way to summarize network flow data for packets routed over Cisco equipment. It was first introduced in 1995 as a software-based technique for use on LANs but it didn’t scale well for high-bandwidth connections and was eventually replaced by another technique called express forwarding.</a:t>
            </a:r>
            <a:endParaRPr sz="1800">
              <a:latin typeface="Times New Roman"/>
              <a:ea typeface="Times New Roman"/>
              <a:cs typeface="Times New Roman"/>
              <a:sym typeface="Times New Roman"/>
            </a:endParaRPr>
          </a:p>
          <a:p>
            <a:pPr indent="-114300" lvl="0" marL="0" marR="0" rtl="0" algn="just">
              <a:lnSpc>
                <a:spcPct val="110000"/>
              </a:lnSpc>
              <a:spcBef>
                <a:spcPts val="1125"/>
              </a:spcBef>
              <a:spcAft>
                <a:spcPts val="0"/>
              </a:spcAft>
              <a:buSzPts val="1800"/>
              <a:buChar char=" "/>
            </a:pPr>
            <a:r>
              <a:rPr lang="en-US" sz="1800">
                <a:solidFill>
                  <a:srgbClr val="000000"/>
                </a:solidFill>
                <a:latin typeface="Verdana"/>
                <a:ea typeface="Verdana"/>
                <a:cs typeface="Verdana"/>
                <a:sym typeface="Verdana"/>
              </a:rPr>
              <a:t>Cisco realized, however, that having network flow data was very useful and implemented NetFlow in hardware instead.</a:t>
            </a:r>
            <a:endParaRPr sz="1800">
              <a:latin typeface="Times New Roman"/>
              <a:ea typeface="Times New Roman"/>
              <a:cs typeface="Times New Roman"/>
              <a:sym typeface="Times New Roman"/>
            </a:endParaRPr>
          </a:p>
          <a:p>
            <a:pPr indent="-114300" lvl="0" marL="91440" rtl="0" algn="l">
              <a:lnSpc>
                <a:spcPct val="110000"/>
              </a:lnSpc>
              <a:spcBef>
                <a:spcPts val="2325"/>
              </a:spcBef>
              <a:spcAft>
                <a:spcPts val="0"/>
              </a:spcAft>
              <a:buSzPts val="1800"/>
              <a:buChar char=" "/>
            </a:pPr>
            <a:r>
              <a:rPr lang="en-US" sz="1800">
                <a:solidFill>
                  <a:srgbClr val="000000"/>
                </a:solidFill>
                <a:latin typeface="Verdana"/>
                <a:ea typeface="Verdana"/>
                <a:cs typeface="Verdana"/>
                <a:sym typeface="Verdana"/>
              </a:rPr>
              <a:t>Over the years, NetFlow has become the de facto industry standard that other vendors have imitated. To avoid trademark issues, other vendors have given their flavor of flow analysis different names. For example, Juniper offers J-Flow, Huawei offers NetStream, and sFlow is a multi-vendor offering.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rial"/>
              <a:buNone/>
            </a:pPr>
            <a:r>
              <a:rPr lang="en-US"/>
              <a:t>Netflow is Typically used to:</a:t>
            </a:r>
            <a:endParaRPr/>
          </a:p>
        </p:txBody>
      </p:sp>
      <p:sp>
        <p:nvSpPr>
          <p:cNvPr id="125" name="Google Shape;125;p1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92500" lnSpcReduction="10000"/>
          </a:bodyPr>
          <a:lstStyle/>
          <a:p>
            <a:pPr indent="-342900" lvl="0" marL="342900" marR="0" rtl="0" algn="l">
              <a:lnSpc>
                <a:spcPct val="200000"/>
              </a:lnSpc>
              <a:spcBef>
                <a:spcPts val="0"/>
              </a:spcBef>
              <a:spcAft>
                <a:spcPts val="0"/>
              </a:spcAft>
              <a:buSzPct val="60060"/>
              <a:buFont typeface="Noto Sans Symbols"/>
              <a:buChar char="∙"/>
            </a:pPr>
            <a:r>
              <a:rPr lang="en-US" sz="1800">
                <a:solidFill>
                  <a:srgbClr val="000000"/>
                </a:solidFill>
                <a:latin typeface="Verdana"/>
                <a:ea typeface="Verdana"/>
                <a:cs typeface="Verdana"/>
                <a:sym typeface="Verdana"/>
              </a:rPr>
              <a:t>Know the network at any time and any point</a:t>
            </a:r>
            <a:endParaRPr sz="18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60060"/>
              <a:buFont typeface="Noto Sans Symbols"/>
              <a:buChar char="∙"/>
            </a:pPr>
            <a:r>
              <a:rPr lang="en-US" sz="1800">
                <a:solidFill>
                  <a:srgbClr val="000000"/>
                </a:solidFill>
                <a:latin typeface="Verdana"/>
                <a:ea typeface="Verdana"/>
                <a:cs typeface="Verdana"/>
                <a:sym typeface="Verdana"/>
              </a:rPr>
              <a:t>Monitor network traffic in real-time</a:t>
            </a:r>
            <a:endParaRPr sz="18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60060"/>
              <a:buFont typeface="Noto Sans Symbols"/>
              <a:buChar char="∙"/>
            </a:pPr>
            <a:r>
              <a:rPr lang="en-US" sz="1800">
                <a:solidFill>
                  <a:srgbClr val="000000"/>
                </a:solidFill>
                <a:latin typeface="Verdana"/>
                <a:ea typeface="Verdana"/>
                <a:cs typeface="Verdana"/>
                <a:sym typeface="Verdana"/>
              </a:rPr>
              <a:t>Secure the network against internal and external threats</a:t>
            </a:r>
            <a:endParaRPr sz="18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60060"/>
              <a:buFont typeface="Noto Sans Symbols"/>
              <a:buChar char="∙"/>
            </a:pPr>
            <a:r>
              <a:rPr lang="en-US" sz="1800">
                <a:solidFill>
                  <a:srgbClr val="000000"/>
                </a:solidFill>
                <a:latin typeface="Verdana"/>
                <a:ea typeface="Verdana"/>
                <a:cs typeface="Verdana"/>
                <a:sym typeface="Verdana"/>
              </a:rPr>
              <a:t>Track the historical data and drill-down to any host, application or conversation</a:t>
            </a:r>
            <a:endParaRPr sz="18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60060"/>
              <a:buFont typeface="Noto Sans Symbols"/>
              <a:buChar char="∙"/>
            </a:pPr>
            <a:r>
              <a:rPr lang="en-US" sz="1800">
                <a:solidFill>
                  <a:srgbClr val="000000"/>
                </a:solidFill>
                <a:latin typeface="Verdana"/>
                <a:ea typeface="Verdana"/>
                <a:cs typeface="Verdana"/>
                <a:sym typeface="Verdana"/>
              </a:rPr>
              <a:t>Analyze the network flows for efficient capacity planning and traffic engineering</a:t>
            </a:r>
            <a:endParaRPr sz="18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60060"/>
              <a:buFont typeface="Noto Sans Symbols"/>
              <a:buChar char="∙"/>
            </a:pPr>
            <a:r>
              <a:rPr lang="en-US" sz="1800">
                <a:solidFill>
                  <a:srgbClr val="000000"/>
                </a:solidFill>
                <a:latin typeface="Verdana"/>
                <a:ea typeface="Verdana"/>
                <a:cs typeface="Verdana"/>
                <a:sym typeface="Verdana"/>
              </a:rPr>
              <a:t>Fulfill the data retention law (lawful intercept)</a:t>
            </a:r>
            <a:endParaRPr sz="1800">
              <a:latin typeface="Times New Roman"/>
              <a:ea typeface="Times New Roman"/>
              <a:cs typeface="Times New Roman"/>
              <a:sym typeface="Times New Roman"/>
            </a:endParaRPr>
          </a:p>
          <a:p>
            <a:pPr indent="-279400" lvl="0" marL="342900" marR="0" rtl="0" algn="l">
              <a:lnSpc>
                <a:spcPct val="200000"/>
              </a:lnSpc>
              <a:spcBef>
                <a:spcPts val="750"/>
              </a:spcBef>
              <a:spcAft>
                <a:spcPts val="0"/>
              </a:spcAft>
              <a:buSzPct val="56899"/>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Arial"/>
              <a:buNone/>
            </a:pPr>
            <a:r>
              <a:rPr lang="en-US"/>
              <a:t>Netflow is Typically used to:</a:t>
            </a:r>
            <a:endParaRPr/>
          </a:p>
        </p:txBody>
      </p:sp>
      <p:sp>
        <p:nvSpPr>
          <p:cNvPr id="131" name="Google Shape;131;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92500" lnSpcReduction="20000"/>
          </a:bodyPr>
          <a:lstStyle/>
          <a:p>
            <a:pPr indent="-342900" lvl="0" marL="342900" marR="0" rtl="0" algn="l">
              <a:lnSpc>
                <a:spcPct val="200000"/>
              </a:lnSpc>
              <a:spcBef>
                <a:spcPts val="0"/>
              </a:spcBef>
              <a:spcAft>
                <a:spcPts val="0"/>
              </a:spcAft>
              <a:buSzPct val="54054"/>
              <a:buFont typeface="Noto Sans Symbols"/>
              <a:buChar char="∙"/>
            </a:pPr>
            <a:r>
              <a:rPr lang="en-US" sz="2000">
                <a:solidFill>
                  <a:srgbClr val="000000"/>
                </a:solidFill>
                <a:latin typeface="Verdana"/>
                <a:ea typeface="Verdana"/>
                <a:cs typeface="Verdana"/>
                <a:sym typeface="Verdana"/>
              </a:rPr>
              <a:t>Troubleshoot the network failures fast and precisely</a:t>
            </a:r>
            <a:endParaRPr sz="20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54054"/>
              <a:buFont typeface="Noto Sans Symbols"/>
              <a:buChar char="∙"/>
            </a:pPr>
            <a:r>
              <a:rPr lang="en-US" sz="2000">
                <a:solidFill>
                  <a:srgbClr val="000000"/>
                </a:solidFill>
                <a:latin typeface="Verdana"/>
                <a:ea typeface="Verdana"/>
                <a:cs typeface="Verdana"/>
                <a:sym typeface="Verdana"/>
              </a:rPr>
              <a:t>Introduce intelligent traffic and financial reporting</a:t>
            </a:r>
            <a:endParaRPr sz="20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54054"/>
              <a:buFont typeface="Noto Sans Symbols"/>
              <a:buChar char="∙"/>
            </a:pPr>
            <a:r>
              <a:rPr lang="en-US" sz="2000">
                <a:solidFill>
                  <a:srgbClr val="000000"/>
                </a:solidFill>
                <a:latin typeface="Verdana"/>
                <a:ea typeface="Verdana"/>
                <a:cs typeface="Verdana"/>
                <a:sym typeface="Verdana"/>
              </a:rPr>
              <a:t>Plan and monitor QoS policy in detail</a:t>
            </a:r>
            <a:endParaRPr sz="20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54054"/>
              <a:buFont typeface="Noto Sans Symbols"/>
              <a:buChar char="∙"/>
            </a:pPr>
            <a:r>
              <a:rPr lang="en-US" sz="2000">
                <a:solidFill>
                  <a:srgbClr val="000000"/>
                </a:solidFill>
                <a:latin typeface="Verdana"/>
                <a:ea typeface="Verdana"/>
                <a:cs typeface="Verdana"/>
                <a:sym typeface="Verdana"/>
              </a:rPr>
              <a:t>Check the peering and service level agreements (SLA)</a:t>
            </a:r>
            <a:endParaRPr sz="2000">
              <a:latin typeface="Times New Roman"/>
              <a:ea typeface="Times New Roman"/>
              <a:cs typeface="Times New Roman"/>
              <a:sym typeface="Times New Roman"/>
            </a:endParaRPr>
          </a:p>
          <a:p>
            <a:pPr indent="-342900" lvl="0" marL="342900" marR="0" rtl="0" algn="l">
              <a:lnSpc>
                <a:spcPct val="200000"/>
              </a:lnSpc>
              <a:spcBef>
                <a:spcPts val="750"/>
              </a:spcBef>
              <a:spcAft>
                <a:spcPts val="0"/>
              </a:spcAft>
              <a:buSzPct val="54054"/>
              <a:buFont typeface="Noto Sans Symbols"/>
              <a:buChar char="∙"/>
            </a:pPr>
            <a:r>
              <a:rPr lang="en-US" sz="2000">
                <a:solidFill>
                  <a:srgbClr val="000000"/>
                </a:solidFill>
                <a:latin typeface="Verdana"/>
                <a:ea typeface="Verdana"/>
                <a:cs typeface="Verdana"/>
                <a:sym typeface="Verdana"/>
              </a:rPr>
              <a:t>Introduce IP based billing and accounting</a:t>
            </a:r>
            <a:endParaRPr/>
          </a:p>
          <a:p>
            <a:pPr indent="-342900" lvl="0" marL="342900" marR="0" rtl="0" algn="l">
              <a:lnSpc>
                <a:spcPct val="200000"/>
              </a:lnSpc>
              <a:spcBef>
                <a:spcPts val="750"/>
              </a:spcBef>
              <a:spcAft>
                <a:spcPts val="0"/>
              </a:spcAft>
              <a:buSzPct val="54054"/>
              <a:buFont typeface="Noto Sans Symbols"/>
              <a:buChar char="∙"/>
            </a:pPr>
            <a:r>
              <a:rPr lang="en-US" sz="2000">
                <a:solidFill>
                  <a:srgbClr val="000000"/>
                </a:solidFill>
                <a:latin typeface="Verdana"/>
                <a:ea typeface="Verdana"/>
                <a:cs typeface="Verdana"/>
                <a:sym typeface="Verdana"/>
              </a:rPr>
              <a:t>Find out who are the top users and get their statistics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700"/>
              <a:buFont typeface="Verdana"/>
              <a:buNone/>
            </a:pPr>
            <a:r>
              <a:rPr b="1" lang="en-US">
                <a:solidFill>
                  <a:srgbClr val="7F7F7F"/>
                </a:solidFill>
                <a:latin typeface="Verdana"/>
                <a:ea typeface="Verdana"/>
                <a:cs typeface="Verdana"/>
                <a:sym typeface="Verdana"/>
              </a:rPr>
              <a:t>How does NetFlow work?</a:t>
            </a:r>
            <a:endParaRPr>
              <a:solidFill>
                <a:srgbClr val="7F7F7F"/>
              </a:solidFill>
            </a:endParaRPr>
          </a:p>
        </p:txBody>
      </p:sp>
      <p:sp>
        <p:nvSpPr>
          <p:cNvPr id="137" name="Google Shape;137;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0" marR="0" rtl="0" algn="just">
              <a:lnSpc>
                <a:spcPct val="110000"/>
              </a:lnSpc>
              <a:spcBef>
                <a:spcPts val="0"/>
              </a:spcBef>
              <a:spcAft>
                <a:spcPts val="0"/>
              </a:spcAft>
              <a:buSzPts val="1800"/>
              <a:buChar char=" "/>
            </a:pPr>
            <a:r>
              <a:rPr lang="en-US" sz="1800">
                <a:solidFill>
                  <a:srgbClr val="000000"/>
                </a:solidFill>
                <a:latin typeface="Arial"/>
                <a:ea typeface="Arial"/>
                <a:cs typeface="Arial"/>
                <a:sym typeface="Arial"/>
              </a:rPr>
              <a:t>Using NetFlow requires three pieces:</a:t>
            </a:r>
            <a:endParaRPr sz="1800">
              <a:latin typeface="Times New Roman"/>
              <a:ea typeface="Times New Roman"/>
              <a:cs typeface="Times New Roman"/>
              <a:sym typeface="Times New Roman"/>
            </a:endParaRPr>
          </a:p>
          <a:p>
            <a:pPr indent="-342900" lvl="0" marL="342900" marR="0" rtl="0" algn="just">
              <a:lnSpc>
                <a:spcPct val="107000"/>
              </a:lnSpc>
              <a:spcBef>
                <a:spcPts val="1125"/>
              </a:spcBef>
              <a:spcAft>
                <a:spcPts val="0"/>
              </a:spcAft>
              <a:buSzPts val="1800"/>
              <a:buFont typeface="Arial"/>
              <a:buAutoNum type="arabicPeriod"/>
            </a:pPr>
            <a:r>
              <a:rPr b="1" lang="en-US" sz="1800">
                <a:solidFill>
                  <a:srgbClr val="000000"/>
                </a:solidFill>
                <a:latin typeface="Arial"/>
                <a:ea typeface="Arial"/>
                <a:cs typeface="Arial"/>
                <a:sym typeface="Arial"/>
              </a:rPr>
              <a:t>Flow exporter:</a:t>
            </a:r>
            <a:r>
              <a:rPr lang="en-US" sz="1800">
                <a:solidFill>
                  <a:srgbClr val="000000"/>
                </a:solidFill>
                <a:latin typeface="Arial"/>
                <a:ea typeface="Arial"/>
                <a:cs typeface="Arial"/>
                <a:sym typeface="Arial"/>
              </a:rPr>
              <a:t> an appliance or network device (usually a router or firewall) in charge of collecting flow information and exporting it to a flow collector.</a:t>
            </a:r>
            <a:endParaRPr sz="1800">
              <a:solidFill>
                <a:srgbClr val="000000"/>
              </a:solidFill>
              <a:latin typeface="Arial"/>
              <a:ea typeface="Arial"/>
              <a:cs typeface="Arial"/>
              <a:sym typeface="Arial"/>
            </a:endParaRPr>
          </a:p>
          <a:p>
            <a:pPr indent="-342900" lvl="0" marL="342900" marR="0" rtl="0" algn="just">
              <a:lnSpc>
                <a:spcPct val="107000"/>
              </a:lnSpc>
              <a:spcBef>
                <a:spcPts val="800"/>
              </a:spcBef>
              <a:spcAft>
                <a:spcPts val="0"/>
              </a:spcAft>
              <a:buSzPts val="1800"/>
              <a:buFont typeface="Arial"/>
              <a:buAutoNum type="arabicPeriod"/>
            </a:pPr>
            <a:r>
              <a:rPr b="1" lang="en-US" sz="1800">
                <a:solidFill>
                  <a:srgbClr val="000000"/>
                </a:solidFill>
                <a:latin typeface="Arial"/>
                <a:ea typeface="Arial"/>
                <a:cs typeface="Arial"/>
                <a:sym typeface="Arial"/>
              </a:rPr>
              <a:t>Flow collector:</a:t>
            </a:r>
            <a:r>
              <a:rPr lang="en-US" sz="1800">
                <a:solidFill>
                  <a:srgbClr val="000000"/>
                </a:solidFill>
                <a:latin typeface="Arial"/>
                <a:ea typeface="Arial"/>
                <a:cs typeface="Arial"/>
                <a:sym typeface="Arial"/>
              </a:rPr>
              <a:t> an appliance or server that receives exported flow information.</a:t>
            </a:r>
            <a:endParaRPr sz="1800">
              <a:solidFill>
                <a:srgbClr val="000000"/>
              </a:solidFill>
              <a:latin typeface="Arial"/>
              <a:ea typeface="Arial"/>
              <a:cs typeface="Arial"/>
              <a:sym typeface="Arial"/>
            </a:endParaRPr>
          </a:p>
          <a:p>
            <a:pPr indent="-342900" lvl="0" marL="342900" marR="0" rtl="0" algn="just">
              <a:lnSpc>
                <a:spcPct val="107000"/>
              </a:lnSpc>
              <a:spcBef>
                <a:spcPts val="800"/>
              </a:spcBef>
              <a:spcAft>
                <a:spcPts val="0"/>
              </a:spcAft>
              <a:buSzPts val="1800"/>
              <a:buFont typeface="Arial"/>
              <a:buAutoNum type="arabicPeriod"/>
            </a:pPr>
            <a:r>
              <a:rPr b="1" lang="en-US" sz="1800">
                <a:solidFill>
                  <a:srgbClr val="000000"/>
                </a:solidFill>
                <a:latin typeface="Arial"/>
                <a:ea typeface="Arial"/>
                <a:cs typeface="Arial"/>
                <a:sym typeface="Arial"/>
              </a:rPr>
              <a:t>Flow analyzer:</a:t>
            </a:r>
            <a:r>
              <a:rPr lang="en-US" sz="1800">
                <a:solidFill>
                  <a:srgbClr val="000000"/>
                </a:solidFill>
                <a:latin typeface="Arial"/>
                <a:ea typeface="Arial"/>
                <a:cs typeface="Arial"/>
                <a:sym typeface="Arial"/>
              </a:rPr>
              <a:t> an application that analyzes flow information collected by the flow collector.</a:t>
            </a:r>
            <a:endParaRPr sz="1800">
              <a:solidFill>
                <a:srgbClr val="000000"/>
              </a:solidFill>
              <a:latin typeface="Arial"/>
              <a:ea typeface="Arial"/>
              <a:cs typeface="Arial"/>
              <a:sym typeface="Arial"/>
            </a:endParaRPr>
          </a:p>
          <a:p>
            <a:pPr indent="0" lvl="0" marL="91440" rtl="0" algn="l">
              <a:lnSpc>
                <a:spcPct val="110000"/>
              </a:lnSpc>
              <a:spcBef>
                <a:spcPts val="2000"/>
              </a:spcBef>
              <a:spcAft>
                <a:spcPts val="0"/>
              </a:spcAft>
              <a:buSzPts val="1900"/>
              <a:buNone/>
            </a:pPr>
            <a:r>
              <a:t/>
            </a:r>
            <a:endParaRPr/>
          </a:p>
        </p:txBody>
      </p:sp>
      <p:pic>
        <p:nvPicPr>
          <p:cNvPr descr="NetFlow basics collector analyzer monitoring network traffic" id="138" name="Google Shape;138;p19"/>
          <p:cNvPicPr preferRelativeResize="0"/>
          <p:nvPr/>
        </p:nvPicPr>
        <p:blipFill rotWithShape="1">
          <a:blip r:embed="rId3">
            <a:alphaModFix/>
          </a:blip>
          <a:srcRect b="0" l="0" r="0" t="0"/>
          <a:stretch/>
        </p:blipFill>
        <p:spPr>
          <a:xfrm>
            <a:off x="3533140" y="4168793"/>
            <a:ext cx="5125720" cy="1236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700"/>
              <a:buFont typeface="Verdana"/>
              <a:buNone/>
            </a:pPr>
            <a:r>
              <a:rPr b="1" lang="en-US">
                <a:solidFill>
                  <a:srgbClr val="7F7F7F"/>
                </a:solidFill>
                <a:latin typeface="Verdana"/>
                <a:ea typeface="Verdana"/>
                <a:cs typeface="Verdana"/>
                <a:sym typeface="Verdana"/>
              </a:rPr>
              <a:t>How does NetFlow work?</a:t>
            </a:r>
            <a:endParaRPr/>
          </a:p>
        </p:txBody>
      </p:sp>
      <p:sp>
        <p:nvSpPr>
          <p:cNvPr id="144" name="Google Shape;144;p2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0" marR="0" rtl="0" algn="just">
              <a:lnSpc>
                <a:spcPct val="110000"/>
              </a:lnSpc>
              <a:spcBef>
                <a:spcPts val="0"/>
              </a:spcBef>
              <a:spcAft>
                <a:spcPts val="0"/>
              </a:spcAft>
              <a:buSzPts val="1800"/>
              <a:buChar char=" "/>
            </a:pPr>
            <a:r>
              <a:rPr lang="en-US" sz="1800">
                <a:solidFill>
                  <a:srgbClr val="000000"/>
                </a:solidFill>
                <a:latin typeface="Arial"/>
                <a:ea typeface="Arial"/>
                <a:cs typeface="Arial"/>
                <a:sym typeface="Arial"/>
              </a:rPr>
              <a:t>Generating NetFlow data starts at the network device when a packet arrives. First, the device checks if the packet’s 5-tuple is present in a table of recently seen flows called the </a:t>
            </a:r>
            <a:r>
              <a:rPr b="1" lang="en-US" sz="1800">
                <a:solidFill>
                  <a:srgbClr val="000000"/>
                </a:solidFill>
                <a:latin typeface="Arial"/>
                <a:ea typeface="Arial"/>
                <a:cs typeface="Arial"/>
                <a:sym typeface="Arial"/>
              </a:rPr>
              <a:t>flow cache</a:t>
            </a:r>
            <a:r>
              <a:rPr lang="en-US" sz="1800">
                <a:solidFill>
                  <a:srgbClr val="000000"/>
                </a:solidFill>
                <a:latin typeface="Arial"/>
                <a:ea typeface="Arial"/>
                <a:cs typeface="Arial"/>
                <a:sym typeface="Arial"/>
              </a:rPr>
              <a:t>.</a:t>
            </a:r>
            <a:endParaRPr sz="1800">
              <a:latin typeface="Times New Roman"/>
              <a:ea typeface="Times New Roman"/>
              <a:cs typeface="Times New Roman"/>
              <a:sym typeface="Times New Roman"/>
            </a:endParaRPr>
          </a:p>
          <a:p>
            <a:pPr indent="-114300" lvl="0" marL="0" marR="0" rtl="0" algn="just">
              <a:lnSpc>
                <a:spcPct val="110000"/>
              </a:lnSpc>
              <a:spcBef>
                <a:spcPts val="1125"/>
              </a:spcBef>
              <a:spcAft>
                <a:spcPts val="0"/>
              </a:spcAft>
              <a:buSzPts val="1800"/>
              <a:buChar char=" "/>
            </a:pPr>
            <a:r>
              <a:rPr lang="en-US" sz="1800">
                <a:solidFill>
                  <a:srgbClr val="000000"/>
                </a:solidFill>
                <a:latin typeface="Arial"/>
                <a:ea typeface="Arial"/>
                <a:cs typeface="Arial"/>
                <a:sym typeface="Arial"/>
              </a:rPr>
              <a:t>If the 5-tuple is in the table, the cache entry is updated: packet count is incremented by one, byte count is increased by packet length, and so on. If the flow isn’t in the cache, it means the packet belongs to a previously unseen flow, so a new entry is added to the table.</a:t>
            </a:r>
            <a:endParaRPr sz="1800">
              <a:latin typeface="Times New Roman"/>
              <a:ea typeface="Times New Roman"/>
              <a:cs typeface="Times New Roman"/>
              <a:sym typeface="Times New Roman"/>
            </a:endParaRPr>
          </a:p>
          <a:p>
            <a:pPr indent="-114300" lvl="0" marL="0" marR="0" rtl="0" algn="just">
              <a:lnSpc>
                <a:spcPct val="110000"/>
              </a:lnSpc>
              <a:spcBef>
                <a:spcPts val="1125"/>
              </a:spcBef>
              <a:spcAft>
                <a:spcPts val="0"/>
              </a:spcAft>
              <a:buSzPts val="1800"/>
              <a:buChar char=" "/>
            </a:pPr>
            <a:r>
              <a:rPr lang="en-US" sz="1800">
                <a:solidFill>
                  <a:srgbClr val="000000"/>
                </a:solidFill>
                <a:latin typeface="Arial"/>
                <a:ea typeface="Arial"/>
                <a:cs typeface="Arial"/>
                <a:sym typeface="Arial"/>
              </a:rPr>
              <a:t>Of course, the whole point of NetFlow is to export information to a collector for storage or analysis. For this reason, the flow information is periodically exported to the flow collector in a process known as </a:t>
            </a:r>
            <a:r>
              <a:rPr b="1" lang="en-US" sz="1800">
                <a:solidFill>
                  <a:srgbClr val="000000"/>
                </a:solidFill>
                <a:latin typeface="Arial"/>
                <a:ea typeface="Arial"/>
                <a:cs typeface="Arial"/>
                <a:sym typeface="Arial"/>
              </a:rPr>
              <a:t>flow expiration</a:t>
            </a:r>
            <a:r>
              <a:rPr lang="en-US" sz="1800">
                <a:solidFill>
                  <a:srgbClr val="000000"/>
                </a:solidFill>
                <a:latin typeface="Arial"/>
                <a:ea typeface="Arial"/>
                <a:cs typeface="Arial"/>
                <a:sym typeface="Arial"/>
              </a:rPr>
              <a:t>.</a:t>
            </a:r>
            <a:endParaRPr sz="1800">
              <a:latin typeface="Times New Roman"/>
              <a:ea typeface="Times New Roman"/>
              <a:cs typeface="Times New Roman"/>
              <a:sym typeface="Times New Roman"/>
            </a:endParaRPr>
          </a:p>
          <a:p>
            <a:pPr indent="0" lvl="0" marL="91440" rtl="0" algn="l">
              <a:lnSpc>
                <a:spcPct val="110000"/>
              </a:lnSpc>
              <a:spcBef>
                <a:spcPts val="2325"/>
              </a:spcBef>
              <a:spcAft>
                <a:spcPts val="0"/>
              </a:spcAft>
              <a:buSzPts val="19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97654" y="286603"/>
            <a:ext cx="11736280" cy="145075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7F7F7F"/>
              </a:buClr>
              <a:buSzPts val="4000"/>
              <a:buFont typeface="Arial"/>
              <a:buNone/>
            </a:pPr>
            <a:r>
              <a:rPr b="1" lang="en-US" sz="4000">
                <a:solidFill>
                  <a:srgbClr val="7F7F7F"/>
                </a:solidFill>
                <a:latin typeface="Arial"/>
                <a:ea typeface="Arial"/>
                <a:cs typeface="Arial"/>
                <a:sym typeface="Arial"/>
              </a:rPr>
              <a:t>NetFlow gives you deep network visibility</a:t>
            </a:r>
            <a:br>
              <a:rPr b="1" lang="en-US" sz="4000">
                <a:solidFill>
                  <a:srgbClr val="7F7F7F"/>
                </a:solidFill>
                <a:latin typeface="Arial"/>
                <a:ea typeface="Arial"/>
                <a:cs typeface="Arial"/>
                <a:sym typeface="Arial"/>
              </a:rPr>
            </a:br>
            <a:endParaRPr sz="4000">
              <a:solidFill>
                <a:srgbClr val="7F7F7F"/>
              </a:solidFill>
            </a:endParaRPr>
          </a:p>
        </p:txBody>
      </p:sp>
      <p:sp>
        <p:nvSpPr>
          <p:cNvPr id="150" name="Google Shape;150;p2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92500"/>
          </a:bodyPr>
          <a:lstStyle/>
          <a:p>
            <a:pPr indent="-105727" lvl="0" marL="0" marR="0" rtl="0" algn="just">
              <a:lnSpc>
                <a:spcPct val="110000"/>
              </a:lnSpc>
              <a:spcBef>
                <a:spcPts val="0"/>
              </a:spcBef>
              <a:spcAft>
                <a:spcPts val="0"/>
              </a:spcAft>
              <a:buSzPct val="100000"/>
              <a:buChar char=" "/>
            </a:pPr>
            <a:r>
              <a:rPr lang="en-US" sz="1800">
                <a:solidFill>
                  <a:srgbClr val="000000"/>
                </a:solidFill>
                <a:latin typeface="Arial"/>
                <a:ea typeface="Arial"/>
                <a:cs typeface="Arial"/>
                <a:sym typeface="Arial"/>
              </a:rPr>
              <a:t>Flow analysis tools are the most commonly deployed network visibility tools in the service provider world. Alternatives include deep packet inspection, which tends to be overkill on most client networks, and active monitoring, which as the name implies introduces an unnecessary load on the network.</a:t>
            </a:r>
            <a:endParaRPr sz="1800">
              <a:latin typeface="Times New Roman"/>
              <a:ea typeface="Times New Roman"/>
              <a:cs typeface="Times New Roman"/>
              <a:sym typeface="Times New Roman"/>
            </a:endParaRPr>
          </a:p>
          <a:p>
            <a:pPr indent="-105727" lvl="0" marL="0" marR="0" rtl="0" algn="just">
              <a:lnSpc>
                <a:spcPct val="110000"/>
              </a:lnSpc>
              <a:spcBef>
                <a:spcPts val="1125"/>
              </a:spcBef>
              <a:spcAft>
                <a:spcPts val="0"/>
              </a:spcAft>
              <a:buSzPct val="100000"/>
              <a:buChar char=" "/>
            </a:pPr>
            <a:r>
              <a:rPr lang="en-US" sz="1800">
                <a:solidFill>
                  <a:srgbClr val="000000"/>
                </a:solidFill>
                <a:latin typeface="Arial"/>
                <a:ea typeface="Arial"/>
                <a:cs typeface="Arial"/>
                <a:sym typeface="Arial"/>
              </a:rPr>
              <a:t>The biggest advantage to using flow analysis is that you almost certainly have NetFlow or IPFIX support on your client devices already— you simply need to activate it and point its output to a collector.</a:t>
            </a:r>
            <a:endParaRPr sz="1800">
              <a:latin typeface="Times New Roman"/>
              <a:ea typeface="Times New Roman"/>
              <a:cs typeface="Times New Roman"/>
              <a:sym typeface="Times New Roman"/>
            </a:endParaRPr>
          </a:p>
          <a:p>
            <a:pPr indent="-105727" lvl="0" marL="0" marR="0" rtl="0" algn="just">
              <a:lnSpc>
                <a:spcPct val="110000"/>
              </a:lnSpc>
              <a:spcBef>
                <a:spcPts val="1125"/>
              </a:spcBef>
              <a:spcAft>
                <a:spcPts val="0"/>
              </a:spcAft>
              <a:buSzPct val="100000"/>
              <a:buChar char=" "/>
            </a:pPr>
            <a:r>
              <a:rPr lang="en-US" sz="1800">
                <a:solidFill>
                  <a:srgbClr val="000000"/>
                </a:solidFill>
                <a:latin typeface="Arial"/>
                <a:ea typeface="Arial"/>
                <a:cs typeface="Arial"/>
                <a:sym typeface="Arial"/>
              </a:rPr>
              <a:t>Installing flow analysis is easy and relatively inexpensive. Extra hardware is almost never needed. Configuration is limited to a few nodes on the network and can be completed in a few minutes with zero downtime.</a:t>
            </a:r>
            <a:endParaRPr sz="1800">
              <a:latin typeface="Times New Roman"/>
              <a:ea typeface="Times New Roman"/>
              <a:cs typeface="Times New Roman"/>
              <a:sym typeface="Times New Roman"/>
            </a:endParaRPr>
          </a:p>
          <a:p>
            <a:pPr indent="-105727" lvl="0" marL="0" marR="0" rtl="0" algn="just">
              <a:lnSpc>
                <a:spcPct val="110000"/>
              </a:lnSpc>
              <a:spcBef>
                <a:spcPts val="1125"/>
              </a:spcBef>
              <a:spcAft>
                <a:spcPts val="0"/>
              </a:spcAft>
              <a:buSzPct val="100000"/>
              <a:buChar char=" "/>
            </a:pPr>
            <a:r>
              <a:rPr lang="en-US" sz="1800">
                <a:solidFill>
                  <a:srgbClr val="000000"/>
                </a:solidFill>
                <a:latin typeface="Arial"/>
                <a:ea typeface="Arial"/>
                <a:cs typeface="Arial"/>
                <a:sym typeface="Arial"/>
              </a:rPr>
              <a:t>This means you can quickly add flow analysis to a client network and instantly gain vital insights into all traffic flows.</a:t>
            </a:r>
            <a:endParaRPr sz="1800">
              <a:latin typeface="Times New Roman"/>
              <a:ea typeface="Times New Roman"/>
              <a:cs typeface="Times New Roman"/>
              <a:sym typeface="Times New Roman"/>
            </a:endParaRPr>
          </a:p>
          <a:p>
            <a:pPr indent="0" lvl="0" marL="91440" rtl="0" algn="just">
              <a:lnSpc>
                <a:spcPct val="110000"/>
              </a:lnSpc>
              <a:spcBef>
                <a:spcPts val="2325"/>
              </a:spcBef>
              <a:spcAft>
                <a:spcPts val="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Custom 41">
      <a:dk1>
        <a:srgbClr val="000000"/>
      </a:dk1>
      <a:lt1>
        <a:srgbClr val="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