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hRhFOAJAMBunLcVTjZPLK1Pi/k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1" name="Google Shape;8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23"/>
          <p:cNvSpPr/>
          <p:nvPr>
            <p:ph idx="2" type="pic"/>
          </p:nvPr>
        </p:nvSpPr>
        <p:spPr>
          <a:xfrm>
            <a:off x="1792288" y="612775"/>
            <a:ext cx="5486400" cy="4114800"/>
          </a:xfrm>
          <a:prstGeom prst="rect">
            <a:avLst/>
          </a:prstGeom>
          <a:noFill/>
          <a:ln>
            <a:noFill/>
          </a:ln>
        </p:spPr>
      </p:sp>
      <p:sp>
        <p:nvSpPr>
          <p:cNvPr id="42" name="Google Shape;42;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3" name="Google Shape;43;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9" name="Google Shape;49;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0" name="Google Shape;5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8" name="Google Shape;6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reviews.org/internet-service/dial-up-vs-satellite/" TargetMode="External"/><Relationship Id="rId4" Type="http://schemas.openxmlformats.org/officeDocument/2006/relationships/hyperlink" Target="https://www.reviews.org/internet-service/best-satellite-internet-providers/" TargetMode="External"/><Relationship Id="rId5" Type="http://schemas.openxmlformats.org/officeDocument/2006/relationships/hyperlink" Target="about:blank" TargetMode="External"/><Relationship Id="rId6" Type="http://schemas.openxmlformats.org/officeDocument/2006/relationships/hyperlink" Target="https://www.4g.co.uk/how-fast-is-4g/" TargetMode="External"/><Relationship Id="rId7"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mediamela.xyz/" TargetMode="External"/><Relationship Id="rId4" Type="http://schemas.openxmlformats.org/officeDocument/2006/relationships/hyperlink" Target="http://circleftp.net/" TargetMode="External"/><Relationship Id="rId5" Type="http://schemas.openxmlformats.org/officeDocument/2006/relationships/hyperlink" Target="http://mediamela.xyz/live-tv" TargetMode="External"/><Relationship Id="rId6" Type="http://schemas.openxmlformats.org/officeDocument/2006/relationships/hyperlink" Target="http://bciptv.net/" TargetMode="External"/><Relationship Id="rId7" Type="http://schemas.openxmlformats.org/officeDocument/2006/relationships/hyperlink" Target="http://bdiptv.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676400" y="1295400"/>
            <a:ext cx="5638800" cy="4267200"/>
          </a:xfrm>
          <a:prstGeom prst="rect">
            <a:avLst/>
          </a:prstGeom>
          <a:noFill/>
          <a:ln>
            <a:noFill/>
          </a:ln>
        </p:spPr>
      </p:pic>
      <p:sp>
        <p:nvSpPr>
          <p:cNvPr id="89" name="Google Shape;89;p1"/>
          <p:cNvSpPr txBox="1"/>
          <p:nvPr>
            <p:ph type="ctrTitle"/>
          </p:nvPr>
        </p:nvSpPr>
        <p:spPr>
          <a:xfrm>
            <a:off x="609600" y="8382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800"/>
              <a:buFont typeface="Tahoma"/>
              <a:buNone/>
            </a:pPr>
            <a:r>
              <a:rPr b="1" lang="en-US" sz="4800">
                <a:latin typeface="Tahoma"/>
                <a:ea typeface="Tahoma"/>
                <a:cs typeface="Tahoma"/>
                <a:sym typeface="Tahoma"/>
              </a:rPr>
              <a:t>D</a:t>
            </a:r>
            <a:r>
              <a:rPr b="1" i="0" lang="en-US" sz="4800" u="none">
                <a:solidFill>
                  <a:schemeClr val="dk2"/>
                </a:solidFill>
                <a:latin typeface="Tahoma"/>
                <a:ea typeface="Tahoma"/>
                <a:cs typeface="Tahoma"/>
                <a:sym typeface="Tahoma"/>
              </a:rPr>
              <a:t> Online Ltd.</a:t>
            </a:r>
            <a:br>
              <a:rPr b="0" i="0" lang="en-US" sz="48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Seamless Global Communication</a:t>
            </a:r>
            <a:endParaRPr/>
          </a:p>
        </p:txBody>
      </p:sp>
      <p:sp>
        <p:nvSpPr>
          <p:cNvPr id="90" name="Google Shape;90;p1"/>
          <p:cNvSpPr txBox="1"/>
          <p:nvPr/>
        </p:nvSpPr>
        <p:spPr>
          <a:xfrm>
            <a:off x="2057400" y="4699000"/>
            <a:ext cx="487680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MD. SHORIFUL ISLAM BADSHA</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System Engineer</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Mobile: +880 1915749496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Slow Speed Check List</a:t>
            </a:r>
            <a:endParaRPr/>
          </a:p>
        </p:txBody>
      </p:sp>
      <p:pic>
        <p:nvPicPr>
          <p:cNvPr id="148" name="Google Shape;148;p10"/>
          <p:cNvPicPr preferRelativeResize="0"/>
          <p:nvPr>
            <p:ph idx="1" type="body"/>
          </p:nvPr>
        </p:nvPicPr>
        <p:blipFill rotWithShape="1">
          <a:blip r:embed="rId3">
            <a:alphaModFix/>
          </a:blip>
          <a:srcRect b="0" l="0" r="0" t="0"/>
          <a:stretch/>
        </p:blipFill>
        <p:spPr>
          <a:xfrm>
            <a:off x="457200" y="2362200"/>
            <a:ext cx="8229600" cy="2408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Speed Slow T-Shoot</a:t>
            </a:r>
            <a:endParaRPr/>
          </a:p>
        </p:txBody>
      </p:sp>
      <p:sp>
        <p:nvSpPr>
          <p:cNvPr id="154" name="Google Shape;154;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Check ACR's traceroute status of google dns or domain name to find any trouble from our end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P2P ping response from ACR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3. Bandwidth status from ACR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DNS configuration from router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5. Optical laser power from OLT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6. Device reboot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Speed Slow Tshoot</a:t>
            </a:r>
            <a:endParaRPr/>
          </a:p>
        </p:txBody>
      </p:sp>
      <p:sp>
        <p:nvSpPr>
          <p:cNvPr id="160" name="Google Shape;160;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7. Disconnect/Close session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8. CPU and memory usage from client device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9. Wireless or Ethernet Connection Speed Status from client device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10. Gateway Ping Response from client device OR targeted device ping response from router diagnostic option or another device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Speed Slow T-Shoot</a:t>
            </a:r>
            <a:endParaRPr/>
          </a:p>
        </p:txBody>
      </p:sp>
      <p:sp>
        <p:nvSpPr>
          <p:cNvPr id="166" name="Google Shape;166;p13"/>
          <p:cNvSpPr txBox="1"/>
          <p:nvPr>
            <p:ph idx="1" type="body"/>
          </p:nvPr>
        </p:nvSpPr>
        <p:spPr>
          <a:xfrm>
            <a:off x="457200" y="14176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11. Fix the master channel of Wireless (1, 6, 11) for reducing overlapsing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12. Check bandwidth limitation in router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13. Swithch to dual wireless 2.4 Ghz &amp; 5Ghz (If available)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14. Check Directly through LAN port from router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15. Check directly from ONU</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16. Check speed limit Ques &amp; Que Types from ACR</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Web Site Access Issue</a:t>
            </a:r>
            <a:endParaRPr/>
          </a:p>
        </p:txBody>
      </p:sp>
      <p:pic>
        <p:nvPicPr>
          <p:cNvPr id="172" name="Google Shape;172;p14"/>
          <p:cNvPicPr preferRelativeResize="0"/>
          <p:nvPr>
            <p:ph idx="1" type="body"/>
          </p:nvPr>
        </p:nvPicPr>
        <p:blipFill rotWithShape="1">
          <a:blip r:embed="rId3">
            <a:alphaModFix/>
          </a:blip>
          <a:srcRect b="0" l="0" r="0" t="0"/>
          <a:stretch/>
        </p:blipFill>
        <p:spPr>
          <a:xfrm>
            <a:off x="457200" y="2362200"/>
            <a:ext cx="8229600" cy="2209800"/>
          </a:xfrm>
          <a:prstGeom prst="rect">
            <a:avLst/>
          </a:prstGeom>
          <a:noFill/>
          <a:ln>
            <a:noFill/>
          </a:ln>
        </p:spPr>
      </p:pic>
      <p:sp>
        <p:nvSpPr>
          <p:cNvPr id="173" name="Google Shape;173;p14"/>
          <p:cNvSpPr txBox="1"/>
          <p:nvPr/>
        </p:nvSpPr>
        <p:spPr>
          <a:xfrm>
            <a:off x="533400" y="52578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https://www.isitdownrightnow.com/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Mail Issue Check List</a:t>
            </a:r>
            <a:endParaRPr/>
          </a:p>
        </p:txBody>
      </p:sp>
      <p:pic>
        <p:nvPicPr>
          <p:cNvPr id="179" name="Google Shape;179;p15"/>
          <p:cNvPicPr preferRelativeResize="0"/>
          <p:nvPr>
            <p:ph idx="1" type="body"/>
          </p:nvPr>
        </p:nvPicPr>
        <p:blipFill rotWithShape="1">
          <a:blip r:embed="rId3">
            <a:alphaModFix/>
          </a:blip>
          <a:srcRect b="0" l="0" r="0" t="0"/>
          <a:stretch/>
        </p:blipFill>
        <p:spPr>
          <a:xfrm>
            <a:off x="457200" y="2209800"/>
            <a:ext cx="8229600" cy="28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Gaming Issue Check List</a:t>
            </a:r>
            <a:endParaRPr/>
          </a:p>
        </p:txBody>
      </p:sp>
      <p:pic>
        <p:nvPicPr>
          <p:cNvPr id="185" name="Google Shape;185;p16"/>
          <p:cNvPicPr preferRelativeResize="0"/>
          <p:nvPr>
            <p:ph idx="1" type="body"/>
          </p:nvPr>
        </p:nvPicPr>
        <p:blipFill rotWithShape="1">
          <a:blip r:embed="rId3">
            <a:alphaModFix/>
          </a:blip>
          <a:srcRect b="0" l="0" r="0" t="0"/>
          <a:stretch/>
        </p:blipFill>
        <p:spPr>
          <a:xfrm>
            <a:off x="457200" y="2438400"/>
            <a:ext cx="8229600" cy="2362200"/>
          </a:xfrm>
          <a:prstGeom prst="rect">
            <a:avLst/>
          </a:prstGeom>
          <a:noFill/>
          <a:ln>
            <a:noFill/>
          </a:ln>
        </p:spPr>
      </p:pic>
      <p:sp>
        <p:nvSpPr>
          <p:cNvPr id="186" name="Google Shape;186;p16"/>
          <p:cNvSpPr txBox="1"/>
          <p:nvPr/>
        </p:nvSpPr>
        <p:spPr>
          <a:xfrm>
            <a:off x="476250" y="51816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http://ping.xpress.ltd/smokeping/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Arial"/>
              <a:ea typeface="Arial"/>
              <a:cs typeface="Arial"/>
              <a:sym typeface="Arial"/>
            </a:endParaRPr>
          </a:p>
        </p:txBody>
      </p:sp>
      <p:sp>
        <p:nvSpPr>
          <p:cNvPr id="192" name="Google Shape;192;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800"/>
              <a:buFont typeface="Arial"/>
              <a:buNone/>
            </a:pPr>
            <a:r>
              <a:t/>
            </a:r>
            <a:endParaRPr b="1" i="0" sz="4800" u="none">
              <a:solidFill>
                <a:schemeClr val="dk1"/>
              </a:solidFill>
              <a:latin typeface="Arial"/>
              <a:ea typeface="Arial"/>
              <a:cs typeface="Arial"/>
              <a:sym typeface="Arial"/>
            </a:endParaRPr>
          </a:p>
          <a:p>
            <a:pPr indent="0" lvl="0" marL="0" marR="0" rtl="0" algn="ctr">
              <a:lnSpc>
                <a:spcPct val="100000"/>
              </a:lnSpc>
              <a:spcBef>
                <a:spcPts val="960"/>
              </a:spcBef>
              <a:spcAft>
                <a:spcPts val="0"/>
              </a:spcAft>
              <a:buClr>
                <a:schemeClr val="dk1"/>
              </a:buClr>
              <a:buSzPts val="4800"/>
              <a:buFont typeface="Arial"/>
              <a:buNone/>
            </a:pPr>
            <a:r>
              <a:rPr b="1" i="0" lang="en-US" sz="4800" u="none">
                <a:solidFill>
                  <a:schemeClr val="dk1"/>
                </a:solidFill>
                <a:latin typeface="Arial"/>
                <a:ea typeface="Arial"/>
                <a:cs typeface="Arial"/>
                <a:sym typeface="Arial"/>
              </a:rPr>
              <a:t>Good Bye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What is Internet?</a:t>
            </a:r>
            <a:endParaRPr/>
          </a:p>
        </p:txBody>
      </p:sp>
      <p:sp>
        <p:nvSpPr>
          <p:cNvPr id="97" name="Google Shape;97;p2"/>
          <p:cNvSpPr txBox="1"/>
          <p:nvPr>
            <p:ph idx="1" type="body"/>
          </p:nvPr>
        </p:nvSpPr>
        <p:spPr>
          <a:xfrm>
            <a:off x="457200" y="1371600"/>
            <a:ext cx="8305800"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82829"/>
              </a:buClr>
              <a:buSzPts val="2300"/>
              <a:buFont typeface="Arial"/>
              <a:buChar char="•"/>
            </a:pPr>
            <a:r>
              <a:rPr b="1" i="0" lang="en-US" sz="2300" u="none" cap="none" strike="noStrike">
                <a:solidFill>
                  <a:srgbClr val="282829"/>
                </a:solidFill>
                <a:latin typeface="Arial"/>
                <a:ea typeface="Arial"/>
                <a:cs typeface="Arial"/>
                <a:sym typeface="Arial"/>
              </a:rPr>
              <a:t>The internet </a:t>
            </a:r>
            <a:r>
              <a:rPr b="0" i="0" lang="en-US" sz="2300" u="none" cap="none" strike="noStrike">
                <a:solidFill>
                  <a:srgbClr val="282829"/>
                </a:solidFill>
                <a:latin typeface="Arial"/>
                <a:ea typeface="Arial"/>
                <a:cs typeface="Arial"/>
                <a:sym typeface="Arial"/>
              </a:rPr>
              <a:t>is the wider network that allows computer networks around the world run by companies, governments, universities and other organizations to talk to one another. </a:t>
            </a:r>
            <a:endParaRPr/>
          </a:p>
          <a:p>
            <a:pPr indent="-342900" lvl="0" marL="342900" marR="0" rtl="0" algn="just">
              <a:lnSpc>
                <a:spcPct val="100000"/>
              </a:lnSpc>
              <a:spcBef>
                <a:spcPts val="460"/>
              </a:spcBef>
              <a:spcAft>
                <a:spcPts val="0"/>
              </a:spcAft>
              <a:buClr>
                <a:srgbClr val="282829"/>
              </a:buClr>
              <a:buSzPts val="2300"/>
              <a:buFont typeface="Arial"/>
              <a:buChar char="•"/>
            </a:pPr>
            <a:r>
              <a:rPr b="0" i="0" lang="en-US" sz="2300" u="none" cap="none" strike="noStrike">
                <a:solidFill>
                  <a:srgbClr val="282829"/>
                </a:solidFill>
                <a:latin typeface="Arial"/>
                <a:ea typeface="Arial"/>
                <a:cs typeface="Arial"/>
                <a:sym typeface="Arial"/>
              </a:rPr>
              <a:t>The result is a mass of cables, computers, data centers, routers, servers, repeaters, satellites and Wi-Fi towers that allows digital information to travel around the world.</a:t>
            </a:r>
            <a:endParaRPr/>
          </a:p>
          <a:p>
            <a:pPr indent="-342900" lvl="0" marL="342900" marR="0" rtl="0" algn="just">
              <a:lnSpc>
                <a:spcPct val="100000"/>
              </a:lnSpc>
              <a:spcBef>
                <a:spcPts val="460"/>
              </a:spcBef>
              <a:spcAft>
                <a:spcPts val="0"/>
              </a:spcAft>
              <a:buClr>
                <a:srgbClr val="282829"/>
              </a:buClr>
              <a:buSzPts val="2300"/>
              <a:buFont typeface="Arial"/>
              <a:buChar char="•"/>
            </a:pPr>
            <a:r>
              <a:rPr b="0" i="0" lang="en-US" sz="2300" u="none" cap="none" strike="noStrike">
                <a:solidFill>
                  <a:srgbClr val="282829"/>
                </a:solidFill>
                <a:latin typeface="Arial"/>
                <a:ea typeface="Arial"/>
                <a:cs typeface="Arial"/>
                <a:sym typeface="Arial"/>
              </a:rPr>
              <a:t>It is that infrastructure that lets you order the weekly shop, share your life on Facebook, stream Outcast on Netflix, email your aunt in Wollongong and search the web for the world’s tiniest cat.</a:t>
            </a:r>
            <a:endParaRPr/>
          </a:p>
          <a:p>
            <a:pPr indent="-342900" lvl="0" marL="342900" marR="0" rtl="0" algn="just">
              <a:lnSpc>
                <a:spcPct val="100000"/>
              </a:lnSpc>
              <a:spcBef>
                <a:spcPts val="460"/>
              </a:spcBef>
              <a:spcAft>
                <a:spcPts val="0"/>
              </a:spcAft>
              <a:buClr>
                <a:schemeClr val="dk1"/>
              </a:buClr>
              <a:buSzPts val="2300"/>
              <a:buFont typeface="Arial"/>
              <a:buChar char="•"/>
            </a:pPr>
            <a:r>
              <a:rPr b="1" i="0" lang="en-US" sz="2300" u="none" cap="none" strike="noStrike">
                <a:solidFill>
                  <a:schemeClr val="dk1"/>
                </a:solidFill>
                <a:latin typeface="Arial"/>
                <a:ea typeface="Arial"/>
                <a:cs typeface="Arial"/>
                <a:sym typeface="Arial"/>
              </a:rPr>
              <a:t>A network </a:t>
            </a:r>
            <a:r>
              <a:rPr b="0" i="0" lang="en-US" sz="2300" u="none" cap="none" strike="noStrike">
                <a:solidFill>
                  <a:schemeClr val="dk1"/>
                </a:solidFill>
                <a:latin typeface="Arial"/>
                <a:ea typeface="Arial"/>
                <a:cs typeface="Arial"/>
                <a:sym typeface="Arial"/>
              </a:rPr>
              <a:t>consists of two or more computers that are linked in order to share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Types of Network</a:t>
            </a:r>
            <a:endParaRPr/>
          </a:p>
        </p:txBody>
      </p:sp>
      <p:sp>
        <p:nvSpPr>
          <p:cNvPr id="104" name="Google Shape;104;p3"/>
          <p:cNvSpPr txBox="1"/>
          <p:nvPr>
            <p:ph idx="1" type="body"/>
          </p:nvPr>
        </p:nvSpPr>
        <p:spPr>
          <a:xfrm>
            <a:off x="457200" y="1371600"/>
            <a:ext cx="8153400" cy="5029200"/>
          </a:xfrm>
          <a:prstGeom prst="rect">
            <a:avLst/>
          </a:prstGeom>
          <a:noFill/>
          <a:ln>
            <a:noFill/>
          </a:ln>
        </p:spPr>
        <p:txBody>
          <a:bodyPr anchorCtr="0" anchor="t" bIns="45700" lIns="91425" spcFirstLastPara="1" rIns="91425" wrap="square" tIns="45700">
            <a:noAutofit/>
          </a:bodyPr>
          <a:lstStyle/>
          <a:p>
            <a:pPr indent="-342900" lvl="1" marL="342900" marR="0" rtl="0" algn="just">
              <a:lnSpc>
                <a:spcPct val="100000"/>
              </a:lnSpc>
              <a:spcBef>
                <a:spcPts val="0"/>
              </a:spcBef>
              <a:spcAft>
                <a:spcPts val="0"/>
              </a:spcAft>
              <a:buClr>
                <a:schemeClr val="dk1"/>
              </a:buClr>
              <a:buSzPts val="2300"/>
              <a:buFont typeface="Noto Sans Symbols"/>
              <a:buChar char="❑"/>
            </a:pPr>
            <a:r>
              <a:rPr b="1" i="0" lang="en-US" sz="2300" u="none" cap="none" strike="noStrike">
                <a:solidFill>
                  <a:schemeClr val="dk1"/>
                </a:solidFill>
                <a:latin typeface="Arial"/>
                <a:ea typeface="Arial"/>
                <a:cs typeface="Arial"/>
                <a:sym typeface="Arial"/>
              </a:rPr>
              <a:t>11 Types of Networks in Use Today</a:t>
            </a:r>
            <a:endParaRPr/>
          </a:p>
          <a:p>
            <a:pPr indent="-196850" lvl="1" marL="342900" marR="0" rtl="0" algn="just">
              <a:lnSpc>
                <a:spcPct val="100000"/>
              </a:lnSpc>
              <a:spcBef>
                <a:spcPts val="460"/>
              </a:spcBef>
              <a:spcAft>
                <a:spcPts val="0"/>
              </a:spcAft>
              <a:buClr>
                <a:schemeClr val="dk1"/>
              </a:buClr>
              <a:buSzPts val="2300"/>
              <a:buFont typeface="Noto Sans Symbols"/>
              <a:buNone/>
            </a:pPr>
            <a:r>
              <a:t/>
            </a:r>
            <a:endParaRPr b="1" i="0" sz="2300" u="none" cap="none" strike="noStrike">
              <a:solidFill>
                <a:schemeClr val="dk1"/>
              </a:solidFill>
              <a:latin typeface="Arial"/>
              <a:ea typeface="Arial"/>
              <a:cs typeface="Arial"/>
              <a:sym typeface="Arial"/>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1. Personal Area Network (PAN)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2. Local Area Network (LAN)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3. Wireless Local Area Network (WLAN)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4. Campus Area Network (CAN)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6. Wide Area Network (WAN)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7. Storage-Area Network (SAN)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8. System-Area Network (also known as SAN)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9. Passive Optical Local Area Network (POLAN)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10. Enterprise Private Network (EPN)</a:t>
            </a:r>
            <a:endParaRPr/>
          </a:p>
          <a:p>
            <a:pPr indent="-342900" lvl="0" marL="342900" marR="0" rtl="0" algn="l">
              <a:lnSpc>
                <a:spcPct val="100000"/>
              </a:lnSpc>
              <a:spcBef>
                <a:spcPts val="460"/>
              </a:spcBef>
              <a:spcAft>
                <a:spcPts val="0"/>
              </a:spcAft>
              <a:buClr>
                <a:srgbClr val="222222"/>
              </a:buClr>
              <a:buSzPts val="2300"/>
              <a:buFont typeface="Arial"/>
              <a:buChar char="•"/>
            </a:pPr>
            <a:r>
              <a:rPr b="0" i="0" lang="en-US" sz="2300" u="none" cap="none" strike="noStrike">
                <a:solidFill>
                  <a:srgbClr val="222222"/>
                </a:solidFill>
                <a:latin typeface="Arial"/>
                <a:ea typeface="Arial"/>
                <a:cs typeface="Arial"/>
                <a:sym typeface="Arial"/>
              </a:rPr>
              <a:t>11. Virtual Private Network (VPN)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rgbClr val="222222"/>
              </a:solidFill>
              <a:latin typeface="Arial"/>
              <a:ea typeface="Arial"/>
              <a:cs typeface="Arial"/>
              <a:sym typeface="Arial"/>
            </a:endParaRPr>
          </a:p>
          <a:p>
            <a:pPr indent="-342900" lvl="1" marL="342900" marR="0" rtl="0" algn="just">
              <a:lnSpc>
                <a:spcPct val="100000"/>
              </a:lnSpc>
              <a:spcBef>
                <a:spcPts val="500"/>
              </a:spcBef>
              <a:spcAft>
                <a:spcPts val="0"/>
              </a:spcAft>
              <a:buClr>
                <a:schemeClr val="dk1"/>
              </a:buClr>
              <a:buSzPts val="2500"/>
              <a:buFont typeface="Arial"/>
              <a:buNone/>
            </a:pPr>
            <a:r>
              <a:t/>
            </a:r>
            <a:endParaRPr b="1" i="0" sz="2500" u="none" cap="none" strike="noStrike">
              <a:solidFill>
                <a:schemeClr val="dk1"/>
              </a:solidFill>
              <a:latin typeface="Arial"/>
              <a:ea typeface="Arial"/>
              <a:cs typeface="Arial"/>
              <a:sym typeface="Arial"/>
            </a:endParaRPr>
          </a:p>
          <a:p>
            <a:pPr indent="-342900" lvl="1" marL="34290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6 Types of Networks and Where You Get Your Internet</a:t>
            </a:r>
            <a:endParaRPr/>
          </a:p>
        </p:txBody>
      </p:sp>
      <p:sp>
        <p:nvSpPr>
          <p:cNvPr id="111" name="Google Shape;111;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1. Dial-up Internet (</a:t>
            </a:r>
            <a:r>
              <a:rPr b="0" i="0" lang="en-US" sz="2500" u="sng">
                <a:solidFill>
                  <a:schemeClr val="dk1"/>
                </a:solidFill>
                <a:latin typeface="Arial"/>
                <a:ea typeface="Arial"/>
                <a:cs typeface="Arial"/>
                <a:sym typeface="Arial"/>
                <a:hlinkClick r:id="rId3">
                  <a:extLst>
                    <a:ext uri="{A12FA001-AC4F-418D-AE19-62706E023703}">
                      <ahyp:hlinkClr val="tx"/>
                    </a:ext>
                  </a:extLst>
                </a:hlinkClick>
              </a:rPr>
              <a:t>up to 56 kbps</a:t>
            </a:r>
            <a:r>
              <a:rPr b="0" i="0" lang="en-US" sz="2500" u="none">
                <a:solidFill>
                  <a:schemeClr val="dk1"/>
                </a:solidFill>
                <a:latin typeface="Arial"/>
                <a:ea typeface="Arial"/>
                <a:cs typeface="Arial"/>
                <a:sym typeface="Arial"/>
              </a:rPr>
              <a:t>)</a:t>
            </a:r>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2. Satellite Internet (</a:t>
            </a:r>
            <a:r>
              <a:rPr b="0" i="0" lang="en-US" sz="2500" u="sng">
                <a:solidFill>
                  <a:schemeClr val="dk1"/>
                </a:solidFill>
                <a:latin typeface="Arial"/>
                <a:ea typeface="Arial"/>
                <a:cs typeface="Arial"/>
                <a:sym typeface="Arial"/>
                <a:hlinkClick r:id="rId4">
                  <a:extLst>
                    <a:ext uri="{A12FA001-AC4F-418D-AE19-62706E023703}">
                      <ahyp:hlinkClr val="tx"/>
                    </a:ext>
                  </a:extLst>
                </a:hlinkClick>
              </a:rPr>
              <a:t>12-100 Mbps</a:t>
            </a:r>
            <a:r>
              <a:rPr b="0" i="0" lang="en-US" sz="2500" u="none">
                <a:solidFill>
                  <a:schemeClr val="dk1"/>
                </a:solidFill>
                <a:latin typeface="Arial"/>
                <a:ea typeface="Arial"/>
                <a:cs typeface="Arial"/>
                <a:sym typeface="Arial"/>
              </a:rPr>
              <a:t>)</a:t>
            </a:r>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3. DSL (Digital Subscriber Line) Internet (</a:t>
            </a:r>
            <a:r>
              <a:rPr b="0" i="0" lang="en-US" sz="2500" u="sng">
                <a:solidFill>
                  <a:schemeClr val="dk1"/>
                </a:solidFill>
                <a:latin typeface="Arial"/>
                <a:ea typeface="Arial"/>
                <a:cs typeface="Arial"/>
                <a:sym typeface="Arial"/>
                <a:hlinkClick r:id="rId5">
                  <a:extLst>
                    <a:ext uri="{A12FA001-AC4F-418D-AE19-62706E023703}">
                      <ahyp:hlinkClr val="tx"/>
                    </a:ext>
                  </a:extLst>
                </a:hlinkClick>
              </a:rPr>
              <a:t>3-115 Mbps</a:t>
            </a:r>
            <a:r>
              <a:rPr b="0" i="0" lang="en-US" sz="2500" u="none">
                <a:solidFill>
                  <a:schemeClr val="dk1"/>
                </a:solidFill>
                <a:latin typeface="Arial"/>
                <a:ea typeface="Arial"/>
                <a:cs typeface="Arial"/>
                <a:sym typeface="Arial"/>
              </a:rPr>
              <a:t>)</a:t>
            </a:r>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4. Cellular Network Internet (</a:t>
            </a:r>
            <a:r>
              <a:rPr b="0" i="0" lang="en-US" sz="2500" u="sng">
                <a:solidFill>
                  <a:schemeClr val="dk1"/>
                </a:solidFill>
                <a:latin typeface="Arial"/>
                <a:ea typeface="Arial"/>
                <a:cs typeface="Arial"/>
                <a:sym typeface="Arial"/>
                <a:hlinkClick r:id="rId6">
                  <a:extLst>
                    <a:ext uri="{A12FA001-AC4F-418D-AE19-62706E023703}">
                      <ahyp:hlinkClr val="tx"/>
                    </a:ext>
                  </a:extLst>
                </a:hlinkClick>
              </a:rPr>
              <a:t>Up to 300 Mbps</a:t>
            </a:r>
            <a:r>
              <a:rPr b="0" i="0" lang="en-US" sz="2500" u="none">
                <a:solidFill>
                  <a:schemeClr val="dk1"/>
                </a:solidFill>
                <a:latin typeface="Arial"/>
                <a:ea typeface="Arial"/>
                <a:cs typeface="Arial"/>
                <a:sym typeface="Arial"/>
              </a:rPr>
              <a:t>)</a:t>
            </a:r>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5. Cable Internet (10-1000 Mbps)</a:t>
            </a:r>
            <a:endParaRPr/>
          </a:p>
          <a:p>
            <a:pPr indent="-342900" lvl="0" marL="342900" marR="0" rtl="0" algn="l">
              <a:lnSpc>
                <a:spcPct val="100000"/>
              </a:lnSpc>
              <a:spcBef>
                <a:spcPts val="50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6. </a:t>
            </a:r>
            <a:r>
              <a:rPr b="1" i="0" lang="en-US" sz="2500" u="none">
                <a:solidFill>
                  <a:schemeClr val="dk1"/>
                </a:solidFill>
                <a:latin typeface="Arial"/>
                <a:ea typeface="Arial"/>
                <a:cs typeface="Arial"/>
                <a:sym typeface="Arial"/>
              </a:rPr>
              <a:t>FTTH Internet </a:t>
            </a:r>
            <a:r>
              <a:rPr b="0" i="0" lang="en-US" sz="2500" u="none">
                <a:solidFill>
                  <a:schemeClr val="dk1"/>
                </a:solidFill>
                <a:latin typeface="Arial"/>
                <a:ea typeface="Arial"/>
                <a:cs typeface="Arial"/>
                <a:sym typeface="Arial"/>
              </a:rPr>
              <a:t>(</a:t>
            </a:r>
            <a:r>
              <a:rPr b="0" i="0" lang="en-US" sz="2500" u="sng">
                <a:solidFill>
                  <a:schemeClr val="dk1"/>
                </a:solidFill>
                <a:latin typeface="Arial"/>
                <a:ea typeface="Arial"/>
                <a:cs typeface="Arial"/>
                <a:sym typeface="Arial"/>
                <a:hlinkClick r:id="rId7">
                  <a:extLst>
                    <a:ext uri="{A12FA001-AC4F-418D-AE19-62706E023703}">
                      <ahyp:hlinkClr val="tx"/>
                    </a:ext>
                  </a:extLst>
                </a:hlinkClick>
              </a:rPr>
              <a:t>Up to 10,000 Mbps</a:t>
            </a:r>
            <a:r>
              <a:rPr b="0" i="0" lang="en-US" sz="2500" u="none">
                <a:solidFill>
                  <a:schemeClr val="dk1"/>
                </a:solidFill>
                <a:latin typeface="Arial"/>
                <a:ea typeface="Arial"/>
                <a:cs typeface="Arial"/>
                <a:sym typeface="Arial"/>
              </a:rPr>
              <a:t>)</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Arial"/>
              <a:ea typeface="Arial"/>
              <a:cs typeface="Arial"/>
              <a:sym typeface="Arial"/>
            </a:endParaRPr>
          </a:p>
        </p:txBody>
      </p:sp>
      <p:sp>
        <p:nvSpPr>
          <p:cNvPr id="112" name="Google Shape;112;p4"/>
          <p:cNvSpPr txBox="1"/>
          <p:nvPr/>
        </p:nvSpPr>
        <p:spPr>
          <a:xfrm>
            <a:off x="1447800" y="4343400"/>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Services that we provide</a:t>
            </a:r>
            <a:endParaRPr/>
          </a:p>
        </p:txBody>
      </p:sp>
      <p:sp>
        <p:nvSpPr>
          <p:cNvPr id="118" name="Google Shape;118;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Internet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FNA (</a:t>
            </a:r>
            <a:r>
              <a:rPr b="1" i="0" lang="en-US" sz="3200" u="none">
                <a:solidFill>
                  <a:srgbClr val="0070C0"/>
                </a:solidFill>
                <a:latin typeface="Arial"/>
                <a:ea typeface="Arial"/>
                <a:cs typeface="Arial"/>
                <a:sym typeface="Arial"/>
              </a:rPr>
              <a:t>Facebook</a:t>
            </a:r>
            <a:r>
              <a:rPr b="0" i="0" lang="en-US" sz="3200" u="none">
                <a:solidFill>
                  <a:srgbClr val="4D5156"/>
                </a:solidFill>
                <a:latin typeface="Arial"/>
                <a:ea typeface="Arial"/>
                <a:cs typeface="Arial"/>
                <a:sym typeface="Arial"/>
              </a:rPr>
              <a:t> Network Appliance)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GGC (</a:t>
            </a:r>
            <a:r>
              <a:rPr b="1" i="0" lang="en-US" sz="3200" u="none">
                <a:solidFill>
                  <a:srgbClr val="C00000"/>
                </a:solidFill>
                <a:latin typeface="Arial"/>
                <a:ea typeface="Arial"/>
                <a:cs typeface="Arial"/>
                <a:sym typeface="Arial"/>
              </a:rPr>
              <a:t>Google</a:t>
            </a:r>
            <a:r>
              <a:rPr b="0" i="0" lang="en-US" sz="3200" u="none">
                <a:solidFill>
                  <a:srgbClr val="4D5156"/>
                </a:solidFill>
                <a:latin typeface="Arial"/>
                <a:ea typeface="Arial"/>
                <a:cs typeface="Arial"/>
                <a:sym typeface="Arial"/>
              </a:rPr>
              <a:t> Global Cache)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BDIX (</a:t>
            </a:r>
            <a:r>
              <a:rPr b="0" i="0" lang="en-US" sz="3200" u="none">
                <a:solidFill>
                  <a:srgbClr val="00B050"/>
                </a:solidFill>
                <a:latin typeface="Arial"/>
                <a:ea typeface="Arial"/>
                <a:cs typeface="Arial"/>
                <a:sym typeface="Arial"/>
              </a:rPr>
              <a:t>Bangladesh</a:t>
            </a:r>
            <a:r>
              <a:rPr b="0" i="0" lang="en-US" sz="3200" u="none">
                <a:solidFill>
                  <a:srgbClr val="202124"/>
                </a:solidFill>
                <a:latin typeface="Arial"/>
                <a:ea typeface="Arial"/>
                <a:cs typeface="Arial"/>
                <a:sym typeface="Arial"/>
              </a:rPr>
              <a:t> Internet Exchange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Akamai/CDN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Value Added Services</a:t>
            </a:r>
            <a:endParaRPr/>
          </a:p>
        </p:txBody>
      </p:sp>
      <p:sp>
        <p:nvSpPr>
          <p:cNvPr id="124" name="Google Shape;124;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FTP:</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a:t>
            </a:r>
            <a:r>
              <a:rPr b="0" i="0" lang="en-US" sz="2400" u="sng">
                <a:solidFill>
                  <a:schemeClr val="dk1"/>
                </a:solidFill>
                <a:latin typeface="Arial"/>
                <a:ea typeface="Arial"/>
                <a:cs typeface="Arial"/>
                <a:sym typeface="Arial"/>
                <a:hlinkClick r:id="rId3">
                  <a:extLst>
                    <a:ext uri="{A12FA001-AC4F-418D-AE19-62706E023703}">
                      <ahyp:hlinkClr val="tx"/>
                    </a:ext>
                  </a:extLst>
                </a:hlinkClick>
              </a:rPr>
              <a:t>http://mediamela.xyz/</a:t>
            </a:r>
            <a:r>
              <a:rPr b="0" i="0" lang="en-US" sz="2400" u="none">
                <a:solidFill>
                  <a:schemeClr val="dk1"/>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dk1"/>
              </a:buClr>
              <a:buSzPts val="2400"/>
              <a:buFont typeface="Arial"/>
              <a:buAutoNum type="arabicPeriod" startAt="2"/>
            </a:pPr>
            <a:r>
              <a:rPr b="0" i="0" lang="en-US" sz="2400" u="sng">
                <a:solidFill>
                  <a:schemeClr val="dk1"/>
                </a:solidFill>
                <a:latin typeface="Arial"/>
                <a:ea typeface="Arial"/>
                <a:cs typeface="Arial"/>
                <a:sym typeface="Arial"/>
                <a:hlinkClick r:id="rId4">
                  <a:extLst>
                    <a:ext uri="{A12FA001-AC4F-418D-AE19-62706E023703}">
                      <ahyp:hlinkClr val="tx"/>
                    </a:ext>
                  </a:extLst>
                </a:hlinkClick>
              </a:rPr>
              <a:t>http://circleftp.net/</a:t>
            </a:r>
            <a:endParaRPr b="0" i="0" sz="20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IP-TV:</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sng">
                <a:solidFill>
                  <a:schemeClr val="dk1"/>
                </a:solidFill>
                <a:latin typeface="Arial"/>
                <a:ea typeface="Arial"/>
                <a:cs typeface="Arial"/>
                <a:sym typeface="Arial"/>
                <a:hlinkClick r:id="rId5">
                  <a:extLst>
                    <a:ext uri="{A12FA001-AC4F-418D-AE19-62706E023703}">
                      <ahyp:hlinkClr val="tx"/>
                    </a:ext>
                  </a:extLst>
                </a:hlinkClick>
              </a:rPr>
              <a:t>http://mediamela.xyz/live-tv</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sng">
                <a:solidFill>
                  <a:schemeClr val="dk1"/>
                </a:solidFill>
                <a:latin typeface="Arial"/>
                <a:ea typeface="Arial"/>
                <a:cs typeface="Arial"/>
                <a:sym typeface="Arial"/>
                <a:hlinkClick r:id="rId6">
                  <a:extLst>
                    <a:ext uri="{A12FA001-AC4F-418D-AE19-62706E023703}">
                      <ahyp:hlinkClr val="tx"/>
                    </a:ext>
                  </a:extLst>
                </a:hlinkClick>
              </a:rPr>
              <a:t>http://bciptv.net/</a:t>
            </a:r>
            <a:endParaRPr/>
          </a:p>
          <a:p>
            <a:pPr indent="-342900" lvl="0" marL="342900" marR="0" rtl="0" algn="l">
              <a:lnSpc>
                <a:spcPct val="100000"/>
              </a:lnSpc>
              <a:spcBef>
                <a:spcPts val="400"/>
              </a:spcBef>
              <a:spcAft>
                <a:spcPts val="0"/>
              </a:spcAft>
              <a:buClr>
                <a:schemeClr val="dk1"/>
              </a:buClr>
              <a:buSzPts val="2000"/>
              <a:buFont typeface="Arial"/>
              <a:buAutoNum type="arabicPeriod"/>
            </a:pPr>
            <a:r>
              <a:rPr b="0" i="0" lang="en-US" sz="2000" u="sng">
                <a:solidFill>
                  <a:schemeClr val="dk1"/>
                </a:solidFill>
                <a:latin typeface="Arial"/>
                <a:ea typeface="Arial"/>
                <a:cs typeface="Arial"/>
                <a:sym typeface="Arial"/>
                <a:hlinkClick r:id="rId7">
                  <a:extLst>
                    <a:ext uri="{A12FA001-AC4F-418D-AE19-62706E023703}">
                      <ahyp:hlinkClr val="tx"/>
                    </a:ext>
                  </a:extLst>
                </a:hlinkClick>
              </a:rPr>
              <a:t>http://bdiptv.net/</a:t>
            </a:r>
            <a:endParaRPr b="0" i="0" sz="18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LAN Cache: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 Apps &amp; Content for pc &amp; PlayStation games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Why we are the best</a:t>
            </a:r>
            <a:endParaRPr/>
          </a:p>
        </p:txBody>
      </p:sp>
      <p:sp>
        <p:nvSpPr>
          <p:cNvPr id="130" name="Google Shape;130;p7"/>
          <p:cNvSpPr txBox="1"/>
          <p:nvPr>
            <p:ph idx="1" type="body"/>
          </p:nvPr>
        </p:nvSpPr>
        <p:spPr>
          <a:xfrm>
            <a:off x="381000" y="11652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provide internet BW from number one IIG provider Summit Communication Limited (SCL) of Bangladesh</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have two IIG BW providers such as SCL &amp; WSCL with failover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provide the lowest latency for the destination networks so that all of our gaming &amp; others users get the optimum &amp; lowest latency.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provide the committed BW to the home &amp; corporate users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provide the support with lowest ETR</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provide the Buffer less unlimited video streaming such as Facebook, Google, FTP, IP-TV &amp; other services.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Some technical points to know</a:t>
            </a:r>
            <a:endParaRPr/>
          </a:p>
        </p:txBody>
      </p:sp>
      <p:sp>
        <p:nvSpPr>
          <p:cNvPr id="136" name="Google Shape;136;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 Public &amp; Private IP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2. Dedicated IP &amp; Sharing IP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3. Dedicated &amp; sharing BW</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Comprison of Mbps &amp; MBps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4. Connected media &amp; devices priority for the clients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5. Router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No Internet Check List</a:t>
            </a:r>
            <a:endParaRPr/>
          </a:p>
        </p:txBody>
      </p:sp>
      <p:pic>
        <p:nvPicPr>
          <p:cNvPr id="142" name="Google Shape;142;p9"/>
          <p:cNvPicPr preferRelativeResize="0"/>
          <p:nvPr>
            <p:ph idx="1" type="body"/>
          </p:nvPr>
        </p:nvPicPr>
        <p:blipFill rotWithShape="1">
          <a:blip r:embed="rId3">
            <a:alphaModFix/>
          </a:blip>
          <a:srcRect b="0" l="0" r="0" t="0"/>
          <a:stretch/>
        </p:blipFill>
        <p:spPr>
          <a:xfrm>
            <a:off x="381000" y="1981200"/>
            <a:ext cx="8458200" cy="335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2008-02-06T05:41:10Z</dcterms:created>
  <dc:creator>TR</dc:creator>
</cp:coreProperties>
</file>

<file path=docProps/custom.xml><?xml version="1.0" encoding="utf-8"?>
<Properties xmlns="http://schemas.openxmlformats.org/officeDocument/2006/custom-properties" xmlns:vt="http://schemas.openxmlformats.org/officeDocument/2006/docPropsVTypes"/>
</file>