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Unsupervised Language Learning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Tran Cong Nguyen, Lautaro Quiroz,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Roger Wechsler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Extension</a:t>
            </a:r>
            <a:r>
              <a:rPr lang="en" sz="2400"/>
              <a:t>: instead of using the probability of the best derivation of a string, use the </a:t>
            </a:r>
            <a:r>
              <a:rPr b="1" lang="en" sz="2400"/>
              <a:t>actual likelihood</a:t>
            </a:r>
            <a:r>
              <a:rPr lang="en" sz="2400"/>
              <a:t> of a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p(derivation):                           p(string):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p(best derivation):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2929225"/>
            <a:ext cx="3676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825" y="2991137"/>
            <a:ext cx="40767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200" y="4139225"/>
            <a:ext cx="27051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Expectation</a:t>
            </a:r>
            <a:r>
              <a:rPr lang="en" sz="2400"/>
              <a:t>: Using the exact data likelihood while sampling leads to a better TSG than using an approximated data likelihood.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rtl="0">
              <a:spcBef>
                <a:spcPts val="0"/>
              </a:spcBef>
              <a:buNone/>
            </a:pPr>
            <a:r>
              <a:rPr lang="en" sz="2400" u="sng"/>
              <a:t>Problems: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Fast implementation is indispensable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How to measure differences between two approaches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CDEC Decoder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Cdec is a decoder and aligner used in Machine Translation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translates sentences while deriving syntax trees for both the target and source language.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CFG for source and target required.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C++ and Python-wrapper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provides inside probability of root symbol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PCFG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  ||| [D,1]         ||| [D,1]         ||| LogProb=-0.69314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  ||| [S1,1] [S2,2] ||| [S1,1] [S2,2] ||| LogProb=-0.69314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[S1] ||| [NZ,1] [S2,2] ||| [NZ,1] [S2,2] ||| LogProb=-0.69314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[S1] ||| [NZ,1]        ||| [NZ,1]        ||| LogProb=-0.69314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 ||| [D,1] [S2,2]  ||| [D,1] [S2,2]  ||| LogProb=-0.69314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 ||| [D,1]         ||| [D,1]         ||| LogProb=-0.6931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  ||| 1             ||| 1             ||| LogProb=-2.3025850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-5400000">
            <a:off x="746849" y="1614475"/>
            <a:ext cx="82799" cy="527699"/>
          </a:xfrm>
          <a:prstGeom prst="rightBracket">
            <a:avLst>
              <a:gd fmla="val 8333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5400000">
            <a:off x="2374575" y="1086174"/>
            <a:ext cx="82799" cy="1584300"/>
          </a:xfrm>
          <a:prstGeom prst="rightBracket">
            <a:avLst>
              <a:gd fmla="val 8333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-5400000">
            <a:off x="4530600" y="1086174"/>
            <a:ext cx="82799" cy="1584300"/>
          </a:xfrm>
          <a:prstGeom prst="rightBracket">
            <a:avLst>
              <a:gd fmla="val 8333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6985474" y="708625"/>
            <a:ext cx="82799" cy="2339399"/>
          </a:xfrm>
          <a:prstGeom prst="rightBracket">
            <a:avLst>
              <a:gd fmla="val 8333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66350" y="1464325"/>
            <a:ext cx="643799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root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23825" y="1464325"/>
            <a:ext cx="1558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Source language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779850" y="1464325"/>
            <a:ext cx="1558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Target language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247625" y="1464325"/>
            <a:ext cx="1558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Probability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Metropolis-Hastings Sampling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/>
              <a:t>Repeat</a:t>
            </a:r>
            <a:r>
              <a:rPr lang="en" sz="2400"/>
              <a:t>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Generate a random candidate change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400"/>
              <a:t>Remove or add substitution site marker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Compute new likelihood L</a:t>
            </a:r>
            <a:r>
              <a:rPr baseline="-25000" lang="en"/>
              <a:t>new</a:t>
            </a:r>
            <a:r>
              <a:rPr lang="en"/>
              <a:t> of the data with change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Accept candidate change in two cases: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400"/>
              <a:t>if L</a:t>
            </a:r>
            <a:r>
              <a:rPr baseline="-25000" lang="en" sz="2400"/>
              <a:t>new </a:t>
            </a:r>
            <a:r>
              <a:rPr lang="en" sz="2400"/>
              <a:t>&gt; L</a:t>
            </a:r>
            <a:r>
              <a:rPr baseline="-25000" lang="en" sz="2400"/>
              <a:t>old </a:t>
            </a:r>
            <a:r>
              <a:rPr lang="en" sz="2400"/>
              <a:t>always accept</a:t>
            </a:r>
          </a:p>
          <a:p>
            <a:pPr indent="-381000" lvl="2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400"/>
              <a:t>otherwise accept with probability L</a:t>
            </a:r>
            <a:r>
              <a:rPr baseline="-25000" lang="en" sz="2400"/>
              <a:t>new </a:t>
            </a:r>
            <a:r>
              <a:rPr lang="en" sz="2400"/>
              <a:t>/ L</a:t>
            </a:r>
            <a:r>
              <a:rPr baseline="-25000" lang="en" sz="2400"/>
              <a:t>old</a:t>
            </a:r>
            <a:r>
              <a:rPr lang="en" sz="2400"/>
              <a:t>  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Grammars for Numerals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Deterministic</a:t>
            </a:r>
            <a:r>
              <a:rPr lang="en" sz="24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</a:t>
            </a:r>
            <a:r>
              <a:rPr lang="en" sz="2400"/>
              <a:t> 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2400"/>
              <a:t> 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[1] 		| [2]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</a:t>
            </a:r>
            <a:r>
              <a:rPr lang="en" sz="2400"/>
              <a:t> 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 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 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 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 [P]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999999"/>
                </a:solidFill>
              </a:rPr>
              <a:t>Only one derivation is possible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Grammars for Numerals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Half ambiguous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	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[S1]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[S1]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	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	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[D]</a:t>
            </a:r>
            <a:r>
              <a:rPr lang="en" sz="2400"/>
              <a:t>	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2400"/>
              <a:t>	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[9]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Not deterministic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Grammars for Numerals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732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Highly ambiguous</a:t>
            </a:r>
            <a:r>
              <a:rPr lang="en" sz="2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[S]	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[NZ]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[S1]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[S1]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 [S2]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[S1]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[S2]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 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[NZ]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2400"/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2400"/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	…	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| [9]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[Z]</a:t>
            </a:r>
            <a:r>
              <a:rPr lang="en" sz="2400"/>
              <a:t>	</a:t>
            </a:r>
            <a:r>
              <a:rPr lang="en" sz="2400">
                <a:solidFill>
                  <a:srgbClr val="B7B7B7"/>
                </a:solidFill>
              </a:rPr>
              <a:t>→</a:t>
            </a:r>
            <a:r>
              <a:rPr lang="en" sz="2400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Many parses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 between grammars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Likelihood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87900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Highly ambiguous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770562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Half ambiguous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690812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Deterministic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756100"/>
            <a:ext cx="3167571" cy="23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205" y="2756100"/>
            <a:ext cx="3167571" cy="23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416" y="2756100"/>
            <a:ext cx="3167571" cy="23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2" type="sldNum"/>
          </p:nvPr>
        </p:nvSpPr>
        <p:spPr>
          <a:xfrm>
            <a:off x="86329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between grammars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Count of used rules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87900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Highly ambiguous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770562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Half ambiguous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672062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Deterministic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7856"/>
            <a:ext cx="3205067" cy="241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464" y="2727852"/>
            <a:ext cx="3205067" cy="241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932" y="2727855"/>
            <a:ext cx="3205067" cy="241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6329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Overview and goals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Results</a:t>
            </a:r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between grammars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Grammar size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87900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Highly ambiguous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702587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Half ambiguous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647875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Deterministic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0125"/>
            <a:ext cx="3188813" cy="240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587" y="2740125"/>
            <a:ext cx="3188813" cy="240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185" y="2740129"/>
            <a:ext cx="3188813" cy="2403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6329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between grammars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Acceptance rate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87900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Highly ambiguous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770562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Half ambiguous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582750" y="2134950"/>
            <a:ext cx="17387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Deterministic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93" y="2593225"/>
            <a:ext cx="3383707" cy="255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3225"/>
            <a:ext cx="3383707" cy="255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123" y="2593225"/>
            <a:ext cx="3383707" cy="25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Comparison: viterbi vs inside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Experiment: use same data set and sample</a:t>
            </a:r>
          </a:p>
          <a:p>
            <a:pPr indent="-4191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inside probability</a:t>
            </a:r>
          </a:p>
          <a:p>
            <a:pPr indent="-4191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viterbi probability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are the differences?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viterbi vs inside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5" y="1644000"/>
            <a:ext cx="4706250" cy="35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939" y="1691562"/>
            <a:ext cx="4643160" cy="34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viterbi											inside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675"/>
            <a:ext cx="9143998" cy="39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12" type="sldNum"/>
          </p:nvPr>
        </p:nvSpPr>
        <p:spPr>
          <a:xfrm>
            <a:off x="84805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000"/>
            <a:ext cx="9144000" cy="39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12" type="sldNum"/>
          </p:nvPr>
        </p:nvSpPr>
        <p:spPr>
          <a:xfrm>
            <a:off x="84805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675"/>
            <a:ext cx="9144000" cy="39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2" type="sldNum"/>
          </p:nvPr>
        </p:nvSpPr>
        <p:spPr>
          <a:xfrm>
            <a:off x="84805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025"/>
            <a:ext cx="9143999" cy="39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12" type="sldNum"/>
          </p:nvPr>
        </p:nvSpPr>
        <p:spPr>
          <a:xfrm>
            <a:off x="84805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175"/>
            <a:ext cx="9144001" cy="39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idx="12" type="sldNum"/>
          </p:nvPr>
        </p:nvSpPr>
        <p:spPr>
          <a:xfrm>
            <a:off x="84043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000"/>
            <a:ext cx="9143999" cy="39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043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u="sng"/>
              <a:t>Goal</a:t>
            </a:r>
            <a:r>
              <a:rPr lang="en" sz="2400"/>
              <a:t>: Find the best Tree Substitution Grammar (TSG) for the “numerical”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u="sng"/>
              <a:t>Procedure</a:t>
            </a:r>
            <a:r>
              <a:rPr lang="en" sz="2400"/>
              <a:t>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Define a simple </a:t>
            </a:r>
            <a:r>
              <a:rPr b="1" lang="en" sz="2400"/>
              <a:t>CFG</a:t>
            </a:r>
            <a:r>
              <a:rPr lang="en" sz="2400"/>
              <a:t> that generates numbers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Parse the corpus, randomly extract elementary trees and create an initial </a:t>
            </a:r>
            <a:r>
              <a:rPr b="1" lang="en" sz="2400"/>
              <a:t>TSG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Make small changes to the data and check if data likelihood improves in order to find </a:t>
            </a:r>
            <a:r>
              <a:rPr b="1" lang="en" sz="2400"/>
              <a:t>best TSG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175"/>
            <a:ext cx="9143999" cy="38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4043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Comparison: Sampled distributions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525"/>
            <a:ext cx="9143999" cy="38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idx="12" type="sldNum"/>
          </p:nvPr>
        </p:nvSpPr>
        <p:spPr>
          <a:xfrm>
            <a:off x="84043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2625900" y="2557925"/>
            <a:ext cx="3892199" cy="60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&amp; Answers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2099250" y="2798025"/>
            <a:ext cx="4945499" cy="60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your attention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/>
              <a:t>Extract numeral data from the Penn WSJ Treebank.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u="sng"/>
              <a:t>Procedure</a:t>
            </a:r>
            <a:r>
              <a:rPr lang="en" sz="2400"/>
              <a:t>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Look for tags “CD”.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Extract the values inside this tag.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If in alphabetic form, translate to number form.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u="sng"/>
              <a:t>Examples</a:t>
            </a:r>
            <a:r>
              <a:rPr lang="en" sz="24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“12” → 12.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“two hundred” → 200.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“1.45 million” → 1,450,000.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“early-1980s” → 1980.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etc.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" y="1208200"/>
            <a:ext cx="8963725" cy="3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9" y="1242725"/>
            <a:ext cx="9009750" cy="38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0" y="1174725"/>
            <a:ext cx="8986749" cy="39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8260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/ Goals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u="sng"/>
              <a:t>Total number of numbers</a:t>
            </a:r>
            <a:r>
              <a:rPr lang="en" sz="24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 u="sng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Number form:	9.392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Alphabetic form: 3.728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Both forms:		13.120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