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431" r:id="rId2"/>
    <p:sldId id="432" r:id="rId3"/>
    <p:sldId id="433" r:id="rId4"/>
    <p:sldId id="434" r:id="rId5"/>
    <p:sldId id="435" r:id="rId6"/>
    <p:sldId id="43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Indie Flower" panose="020B0604020202020204" charset="0"/>
      <p:regular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B01296-3A64-4C10-A2E4-6836FA97B680}">
  <a:tblStyle styleId="{7CB01296-3A64-4C10-A2E4-6836FA97B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2260" autoAdjust="0"/>
  </p:normalViewPr>
  <p:slideViewPr>
    <p:cSldViewPr snapToGrid="0">
      <p:cViewPr varScale="1">
        <p:scale>
          <a:sx n="139" d="100"/>
          <a:sy n="139" d="100"/>
        </p:scale>
        <p:origin x="7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-11075" y="-3375"/>
            <a:ext cx="9155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BOD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878675" y="2034538"/>
            <a:ext cx="234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33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body" idx="1"/>
          </p:nvPr>
        </p:nvSpPr>
        <p:spPr>
          <a:xfrm>
            <a:off x="1000300" y="2531038"/>
            <a:ext cx="21021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body" idx="2"/>
          </p:nvPr>
        </p:nvSpPr>
        <p:spPr>
          <a:xfrm>
            <a:off x="6051975" y="2531038"/>
            <a:ext cx="21021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 idx="3"/>
          </p:nvPr>
        </p:nvSpPr>
        <p:spPr>
          <a:xfrm>
            <a:off x="5919775" y="2034538"/>
            <a:ext cx="234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33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title" idx="4"/>
          </p:nvPr>
        </p:nvSpPr>
        <p:spPr>
          <a:xfrm>
            <a:off x="606525" y="555300"/>
            <a:ext cx="794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607209" y="750096"/>
            <a:ext cx="8055616" cy="905248"/>
            <a:chOff x="65226200" y="2028488"/>
            <a:chExt cx="6293450" cy="707225"/>
          </a:xfrm>
        </p:grpSpPr>
        <p:sp>
          <p:nvSpPr>
            <p:cNvPr id="179" name="Google Shape;179;p14"/>
            <p:cNvSpPr/>
            <p:nvPr/>
          </p:nvSpPr>
          <p:spPr>
            <a:xfrm>
              <a:off x="71139750" y="2388638"/>
              <a:ext cx="140025" cy="116150"/>
            </a:xfrm>
            <a:custGeom>
              <a:avLst/>
              <a:gdLst/>
              <a:ahLst/>
              <a:cxnLst/>
              <a:rect l="l" t="t" r="r" b="b"/>
              <a:pathLst>
                <a:path w="5601" h="4646" extrusionOk="0">
                  <a:moveTo>
                    <a:pt x="3047" y="0"/>
                  </a:moveTo>
                  <a:cubicBezTo>
                    <a:pt x="1467" y="0"/>
                    <a:pt x="0" y="1332"/>
                    <a:pt x="913" y="3180"/>
                  </a:cubicBezTo>
                  <a:cubicBezTo>
                    <a:pt x="1340" y="4011"/>
                    <a:pt x="2176" y="4646"/>
                    <a:pt x="3075" y="4646"/>
                  </a:cubicBezTo>
                  <a:cubicBezTo>
                    <a:pt x="3375" y="4646"/>
                    <a:pt x="3683" y="4574"/>
                    <a:pt x="3985" y="4415"/>
                  </a:cubicBezTo>
                  <a:cubicBezTo>
                    <a:pt x="5284" y="3719"/>
                    <a:pt x="5600" y="2199"/>
                    <a:pt x="5157" y="869"/>
                  </a:cubicBezTo>
                  <a:lnTo>
                    <a:pt x="5157" y="837"/>
                  </a:lnTo>
                  <a:cubicBezTo>
                    <a:pt x="5094" y="837"/>
                    <a:pt x="4999" y="837"/>
                    <a:pt x="4935" y="774"/>
                  </a:cubicBezTo>
                  <a:cubicBezTo>
                    <a:pt x="4400" y="238"/>
                    <a:pt x="3713" y="0"/>
                    <a:pt x="3047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1133275" y="2372088"/>
              <a:ext cx="158375" cy="146425"/>
            </a:xfrm>
            <a:custGeom>
              <a:avLst/>
              <a:gdLst/>
              <a:ahLst/>
              <a:cxnLst/>
              <a:rect l="l" t="t" r="r" b="b"/>
              <a:pathLst>
                <a:path w="6335" h="5857" extrusionOk="0">
                  <a:moveTo>
                    <a:pt x="3394" y="737"/>
                  </a:moveTo>
                  <a:cubicBezTo>
                    <a:pt x="4036" y="737"/>
                    <a:pt x="4707" y="963"/>
                    <a:pt x="5226" y="1499"/>
                  </a:cubicBezTo>
                  <a:cubicBezTo>
                    <a:pt x="5258" y="1531"/>
                    <a:pt x="5353" y="1594"/>
                    <a:pt x="5416" y="1594"/>
                  </a:cubicBezTo>
                  <a:cubicBezTo>
                    <a:pt x="5764" y="2734"/>
                    <a:pt x="5574" y="4317"/>
                    <a:pt x="4244" y="5046"/>
                  </a:cubicBezTo>
                  <a:cubicBezTo>
                    <a:pt x="3967" y="5175"/>
                    <a:pt x="3668" y="5240"/>
                    <a:pt x="3373" y="5240"/>
                  </a:cubicBezTo>
                  <a:cubicBezTo>
                    <a:pt x="3163" y="5240"/>
                    <a:pt x="2954" y="5207"/>
                    <a:pt x="2756" y="5141"/>
                  </a:cubicBezTo>
                  <a:cubicBezTo>
                    <a:pt x="2122" y="4951"/>
                    <a:pt x="1584" y="4444"/>
                    <a:pt x="1299" y="3842"/>
                  </a:cubicBezTo>
                  <a:cubicBezTo>
                    <a:pt x="792" y="2797"/>
                    <a:pt x="1014" y="1816"/>
                    <a:pt x="1869" y="1214"/>
                  </a:cubicBezTo>
                  <a:cubicBezTo>
                    <a:pt x="2272" y="916"/>
                    <a:pt x="2822" y="737"/>
                    <a:pt x="3394" y="737"/>
                  </a:cubicBezTo>
                  <a:close/>
                  <a:moveTo>
                    <a:pt x="3342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6" y="1119"/>
                    <a:pt x="1" y="2734"/>
                    <a:pt x="697" y="4127"/>
                  </a:cubicBezTo>
                  <a:cubicBezTo>
                    <a:pt x="824" y="4317"/>
                    <a:pt x="951" y="4539"/>
                    <a:pt x="1109" y="4697"/>
                  </a:cubicBezTo>
                  <a:cubicBezTo>
                    <a:pt x="1666" y="5370"/>
                    <a:pt x="2495" y="5856"/>
                    <a:pt x="3371" y="5856"/>
                  </a:cubicBezTo>
                  <a:cubicBezTo>
                    <a:pt x="3691" y="5856"/>
                    <a:pt x="4017" y="5791"/>
                    <a:pt x="4339" y="5648"/>
                  </a:cubicBezTo>
                  <a:cubicBezTo>
                    <a:pt x="5131" y="5331"/>
                    <a:pt x="5859" y="4507"/>
                    <a:pt x="6144" y="3557"/>
                  </a:cubicBezTo>
                  <a:cubicBezTo>
                    <a:pt x="6334" y="2766"/>
                    <a:pt x="6208" y="2006"/>
                    <a:pt x="5764" y="1436"/>
                  </a:cubicBezTo>
                  <a:cubicBezTo>
                    <a:pt x="5764" y="1372"/>
                    <a:pt x="5733" y="1372"/>
                    <a:pt x="5733" y="1372"/>
                  </a:cubicBezTo>
                  <a:cubicBezTo>
                    <a:pt x="5764" y="1309"/>
                    <a:pt x="5764" y="1182"/>
                    <a:pt x="5701" y="1119"/>
                  </a:cubicBezTo>
                  <a:cubicBezTo>
                    <a:pt x="5638" y="1056"/>
                    <a:pt x="5606" y="1024"/>
                    <a:pt x="5606" y="992"/>
                  </a:cubicBezTo>
                  <a:cubicBezTo>
                    <a:pt x="5036" y="308"/>
                    <a:pt x="4181" y="0"/>
                    <a:pt x="334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1202150" y="2411888"/>
              <a:ext cx="51500" cy="31725"/>
            </a:xfrm>
            <a:custGeom>
              <a:avLst/>
              <a:gdLst/>
              <a:ahLst/>
              <a:cxnLst/>
              <a:rect l="l" t="t" r="r" b="b"/>
              <a:pathLst>
                <a:path w="2060" h="1269" extrusionOk="0">
                  <a:moveTo>
                    <a:pt x="784" y="1"/>
                  </a:moveTo>
                  <a:cubicBezTo>
                    <a:pt x="539" y="1"/>
                    <a:pt x="304" y="78"/>
                    <a:pt x="96" y="224"/>
                  </a:cubicBezTo>
                  <a:cubicBezTo>
                    <a:pt x="1" y="319"/>
                    <a:pt x="1" y="382"/>
                    <a:pt x="64" y="477"/>
                  </a:cubicBezTo>
                  <a:lnTo>
                    <a:pt x="64" y="509"/>
                  </a:lnTo>
                  <a:cubicBezTo>
                    <a:pt x="86" y="530"/>
                    <a:pt x="123" y="567"/>
                    <a:pt x="175" y="567"/>
                  </a:cubicBezTo>
                  <a:cubicBezTo>
                    <a:pt x="198" y="567"/>
                    <a:pt x="225" y="560"/>
                    <a:pt x="254" y="540"/>
                  </a:cubicBezTo>
                  <a:cubicBezTo>
                    <a:pt x="397" y="493"/>
                    <a:pt x="547" y="469"/>
                    <a:pt x="690" y="469"/>
                  </a:cubicBezTo>
                  <a:cubicBezTo>
                    <a:pt x="832" y="469"/>
                    <a:pt x="967" y="493"/>
                    <a:pt x="1078" y="540"/>
                  </a:cubicBezTo>
                  <a:cubicBezTo>
                    <a:pt x="1331" y="667"/>
                    <a:pt x="1521" y="857"/>
                    <a:pt x="1584" y="1110"/>
                  </a:cubicBezTo>
                  <a:cubicBezTo>
                    <a:pt x="1648" y="1237"/>
                    <a:pt x="1806" y="1269"/>
                    <a:pt x="1869" y="1269"/>
                  </a:cubicBezTo>
                  <a:cubicBezTo>
                    <a:pt x="1901" y="1269"/>
                    <a:pt x="1901" y="1269"/>
                    <a:pt x="1964" y="1205"/>
                  </a:cubicBezTo>
                  <a:cubicBezTo>
                    <a:pt x="2028" y="1110"/>
                    <a:pt x="2059" y="1015"/>
                    <a:pt x="2028" y="952"/>
                  </a:cubicBezTo>
                  <a:cubicBezTo>
                    <a:pt x="1901" y="540"/>
                    <a:pt x="1553" y="224"/>
                    <a:pt x="1173" y="65"/>
                  </a:cubicBezTo>
                  <a:cubicBezTo>
                    <a:pt x="1042" y="22"/>
                    <a:pt x="912" y="1"/>
                    <a:pt x="78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5483800" y="2045513"/>
              <a:ext cx="139875" cy="115675"/>
            </a:xfrm>
            <a:custGeom>
              <a:avLst/>
              <a:gdLst/>
              <a:ahLst/>
              <a:cxnLst/>
              <a:rect l="l" t="t" r="r" b="b"/>
              <a:pathLst>
                <a:path w="5595" h="4627" extrusionOk="0">
                  <a:moveTo>
                    <a:pt x="3072" y="1"/>
                  </a:moveTo>
                  <a:cubicBezTo>
                    <a:pt x="1490" y="1"/>
                    <a:pt x="1" y="1329"/>
                    <a:pt x="939" y="3161"/>
                  </a:cubicBezTo>
                  <a:cubicBezTo>
                    <a:pt x="1342" y="3991"/>
                    <a:pt x="2172" y="4626"/>
                    <a:pt x="3069" y="4626"/>
                  </a:cubicBezTo>
                  <a:cubicBezTo>
                    <a:pt x="3370" y="4626"/>
                    <a:pt x="3678" y="4555"/>
                    <a:pt x="3979" y="4396"/>
                  </a:cubicBezTo>
                  <a:cubicBezTo>
                    <a:pt x="5278" y="3731"/>
                    <a:pt x="5595" y="2179"/>
                    <a:pt x="5151" y="881"/>
                  </a:cubicBezTo>
                  <a:lnTo>
                    <a:pt x="5151" y="818"/>
                  </a:lnTo>
                  <a:cubicBezTo>
                    <a:pt x="5088" y="818"/>
                    <a:pt x="4993" y="818"/>
                    <a:pt x="4929" y="754"/>
                  </a:cubicBezTo>
                  <a:cubicBezTo>
                    <a:pt x="4407" y="232"/>
                    <a:pt x="3732" y="1"/>
                    <a:pt x="3072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5476400" y="2028488"/>
              <a:ext cx="158350" cy="146750"/>
            </a:xfrm>
            <a:custGeom>
              <a:avLst/>
              <a:gdLst/>
              <a:ahLst/>
              <a:cxnLst/>
              <a:rect l="l" t="t" r="r" b="b"/>
              <a:pathLst>
                <a:path w="6334" h="5870" extrusionOk="0">
                  <a:moveTo>
                    <a:pt x="3429" y="753"/>
                  </a:moveTo>
                  <a:cubicBezTo>
                    <a:pt x="4060" y="753"/>
                    <a:pt x="4716" y="972"/>
                    <a:pt x="5225" y="1499"/>
                  </a:cubicBezTo>
                  <a:cubicBezTo>
                    <a:pt x="5257" y="1562"/>
                    <a:pt x="5352" y="1594"/>
                    <a:pt x="5416" y="1594"/>
                  </a:cubicBezTo>
                  <a:cubicBezTo>
                    <a:pt x="5764" y="2734"/>
                    <a:pt x="5574" y="4317"/>
                    <a:pt x="4244" y="5046"/>
                  </a:cubicBezTo>
                  <a:cubicBezTo>
                    <a:pt x="3967" y="5175"/>
                    <a:pt x="3668" y="5239"/>
                    <a:pt x="3373" y="5239"/>
                  </a:cubicBezTo>
                  <a:cubicBezTo>
                    <a:pt x="3162" y="5239"/>
                    <a:pt x="2953" y="5206"/>
                    <a:pt x="2755" y="5141"/>
                  </a:cubicBezTo>
                  <a:cubicBezTo>
                    <a:pt x="2122" y="4950"/>
                    <a:pt x="1584" y="4444"/>
                    <a:pt x="1299" y="3842"/>
                  </a:cubicBezTo>
                  <a:cubicBezTo>
                    <a:pt x="792" y="2829"/>
                    <a:pt x="1014" y="1815"/>
                    <a:pt x="1869" y="1245"/>
                  </a:cubicBezTo>
                  <a:cubicBezTo>
                    <a:pt x="2280" y="941"/>
                    <a:pt x="2844" y="753"/>
                    <a:pt x="3429" y="753"/>
                  </a:cubicBezTo>
                  <a:close/>
                  <a:moveTo>
                    <a:pt x="3341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5" y="1119"/>
                    <a:pt x="0" y="2734"/>
                    <a:pt x="697" y="4127"/>
                  </a:cubicBezTo>
                  <a:cubicBezTo>
                    <a:pt x="823" y="4317"/>
                    <a:pt x="950" y="4570"/>
                    <a:pt x="1109" y="4729"/>
                  </a:cubicBezTo>
                  <a:cubicBezTo>
                    <a:pt x="1672" y="5386"/>
                    <a:pt x="2513" y="5869"/>
                    <a:pt x="3401" y="5869"/>
                  </a:cubicBezTo>
                  <a:cubicBezTo>
                    <a:pt x="3711" y="5869"/>
                    <a:pt x="4027" y="5810"/>
                    <a:pt x="4339" y="5679"/>
                  </a:cubicBezTo>
                  <a:cubicBezTo>
                    <a:pt x="5194" y="5362"/>
                    <a:pt x="5891" y="4507"/>
                    <a:pt x="6144" y="3557"/>
                  </a:cubicBezTo>
                  <a:cubicBezTo>
                    <a:pt x="6334" y="2765"/>
                    <a:pt x="6207" y="2037"/>
                    <a:pt x="5764" y="1435"/>
                  </a:cubicBezTo>
                  <a:cubicBezTo>
                    <a:pt x="5764" y="1404"/>
                    <a:pt x="5732" y="1404"/>
                    <a:pt x="5732" y="1404"/>
                  </a:cubicBezTo>
                  <a:cubicBezTo>
                    <a:pt x="5764" y="1309"/>
                    <a:pt x="5764" y="1182"/>
                    <a:pt x="5701" y="1119"/>
                  </a:cubicBezTo>
                  <a:cubicBezTo>
                    <a:pt x="5669" y="1087"/>
                    <a:pt x="5606" y="1024"/>
                    <a:pt x="5606" y="992"/>
                  </a:cubicBezTo>
                  <a:cubicBezTo>
                    <a:pt x="5035" y="308"/>
                    <a:pt x="4180" y="0"/>
                    <a:pt x="3341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5546850" y="2068638"/>
              <a:ext cx="49900" cy="31375"/>
            </a:xfrm>
            <a:custGeom>
              <a:avLst/>
              <a:gdLst/>
              <a:ahLst/>
              <a:cxnLst/>
              <a:rect l="l" t="t" r="r" b="b"/>
              <a:pathLst>
                <a:path w="1996" h="1255" extrusionOk="0">
                  <a:moveTo>
                    <a:pt x="764" y="0"/>
                  </a:moveTo>
                  <a:cubicBezTo>
                    <a:pt x="519" y="0"/>
                    <a:pt x="271" y="64"/>
                    <a:pt x="64" y="209"/>
                  </a:cubicBezTo>
                  <a:cubicBezTo>
                    <a:pt x="1" y="304"/>
                    <a:pt x="1" y="368"/>
                    <a:pt x="32" y="463"/>
                  </a:cubicBezTo>
                  <a:lnTo>
                    <a:pt x="32" y="494"/>
                  </a:lnTo>
                  <a:cubicBezTo>
                    <a:pt x="55" y="541"/>
                    <a:pt x="113" y="570"/>
                    <a:pt x="166" y="570"/>
                  </a:cubicBezTo>
                  <a:cubicBezTo>
                    <a:pt x="186" y="570"/>
                    <a:pt x="205" y="566"/>
                    <a:pt x="222" y="558"/>
                  </a:cubicBezTo>
                  <a:cubicBezTo>
                    <a:pt x="365" y="494"/>
                    <a:pt x="515" y="463"/>
                    <a:pt x="658" y="463"/>
                  </a:cubicBezTo>
                  <a:cubicBezTo>
                    <a:pt x="800" y="463"/>
                    <a:pt x="935" y="494"/>
                    <a:pt x="1046" y="558"/>
                  </a:cubicBezTo>
                  <a:cubicBezTo>
                    <a:pt x="1299" y="653"/>
                    <a:pt x="1489" y="874"/>
                    <a:pt x="1584" y="1096"/>
                  </a:cubicBezTo>
                  <a:cubicBezTo>
                    <a:pt x="1616" y="1223"/>
                    <a:pt x="1774" y="1254"/>
                    <a:pt x="1837" y="1254"/>
                  </a:cubicBezTo>
                  <a:cubicBezTo>
                    <a:pt x="1901" y="1254"/>
                    <a:pt x="1901" y="1254"/>
                    <a:pt x="1932" y="1223"/>
                  </a:cubicBezTo>
                  <a:cubicBezTo>
                    <a:pt x="1964" y="1096"/>
                    <a:pt x="1996" y="1001"/>
                    <a:pt x="1996" y="938"/>
                  </a:cubicBezTo>
                  <a:cubicBezTo>
                    <a:pt x="1901" y="526"/>
                    <a:pt x="1521" y="209"/>
                    <a:pt x="1141" y="51"/>
                  </a:cubicBezTo>
                  <a:cubicBezTo>
                    <a:pt x="1020" y="18"/>
                    <a:pt x="893" y="0"/>
                    <a:pt x="76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5513650" y="2279088"/>
              <a:ext cx="140100" cy="115650"/>
            </a:xfrm>
            <a:custGeom>
              <a:avLst/>
              <a:gdLst/>
              <a:ahLst/>
              <a:cxnLst/>
              <a:rect l="l" t="t" r="r" b="b"/>
              <a:pathLst>
                <a:path w="5604" h="4626" extrusionOk="0">
                  <a:moveTo>
                    <a:pt x="3055" y="0"/>
                  </a:moveTo>
                  <a:cubicBezTo>
                    <a:pt x="1481" y="0"/>
                    <a:pt x="1" y="1328"/>
                    <a:pt x="917" y="3160"/>
                  </a:cubicBezTo>
                  <a:cubicBezTo>
                    <a:pt x="1344" y="3991"/>
                    <a:pt x="2180" y="4626"/>
                    <a:pt x="3065" y="4626"/>
                  </a:cubicBezTo>
                  <a:cubicBezTo>
                    <a:pt x="3361" y="4626"/>
                    <a:pt x="3663" y="4554"/>
                    <a:pt x="3957" y="4395"/>
                  </a:cubicBezTo>
                  <a:cubicBezTo>
                    <a:pt x="5287" y="3730"/>
                    <a:pt x="5604" y="2179"/>
                    <a:pt x="5161" y="880"/>
                  </a:cubicBezTo>
                  <a:lnTo>
                    <a:pt x="5161" y="817"/>
                  </a:lnTo>
                  <a:cubicBezTo>
                    <a:pt x="5066" y="817"/>
                    <a:pt x="5002" y="817"/>
                    <a:pt x="4907" y="754"/>
                  </a:cubicBezTo>
                  <a:cubicBezTo>
                    <a:pt x="4385" y="231"/>
                    <a:pt x="3712" y="0"/>
                    <a:pt x="3055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507275" y="2262038"/>
              <a:ext cx="158350" cy="146750"/>
            </a:xfrm>
            <a:custGeom>
              <a:avLst/>
              <a:gdLst/>
              <a:ahLst/>
              <a:cxnLst/>
              <a:rect l="l" t="t" r="r" b="b"/>
              <a:pathLst>
                <a:path w="6334" h="5870" extrusionOk="0">
                  <a:moveTo>
                    <a:pt x="3413" y="754"/>
                  </a:moveTo>
                  <a:cubicBezTo>
                    <a:pt x="4045" y="754"/>
                    <a:pt x="4699" y="973"/>
                    <a:pt x="5226" y="1499"/>
                  </a:cubicBezTo>
                  <a:cubicBezTo>
                    <a:pt x="5257" y="1562"/>
                    <a:pt x="5321" y="1594"/>
                    <a:pt x="5416" y="1594"/>
                  </a:cubicBezTo>
                  <a:cubicBezTo>
                    <a:pt x="5764" y="2734"/>
                    <a:pt x="5574" y="4317"/>
                    <a:pt x="4212" y="5046"/>
                  </a:cubicBezTo>
                  <a:cubicBezTo>
                    <a:pt x="3935" y="5175"/>
                    <a:pt x="3647" y="5240"/>
                    <a:pt x="3361" y="5240"/>
                  </a:cubicBezTo>
                  <a:cubicBezTo>
                    <a:pt x="3157" y="5240"/>
                    <a:pt x="2953" y="5207"/>
                    <a:pt x="2755" y="5141"/>
                  </a:cubicBezTo>
                  <a:cubicBezTo>
                    <a:pt x="2122" y="4951"/>
                    <a:pt x="1584" y="4444"/>
                    <a:pt x="1299" y="3842"/>
                  </a:cubicBezTo>
                  <a:cubicBezTo>
                    <a:pt x="792" y="2829"/>
                    <a:pt x="1014" y="1816"/>
                    <a:pt x="1837" y="1246"/>
                  </a:cubicBezTo>
                  <a:cubicBezTo>
                    <a:pt x="2263" y="941"/>
                    <a:pt x="2828" y="754"/>
                    <a:pt x="3413" y="754"/>
                  </a:cubicBezTo>
                  <a:close/>
                  <a:moveTo>
                    <a:pt x="3341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5" y="1119"/>
                    <a:pt x="0" y="2734"/>
                    <a:pt x="697" y="4127"/>
                  </a:cubicBezTo>
                  <a:cubicBezTo>
                    <a:pt x="824" y="4317"/>
                    <a:pt x="950" y="4571"/>
                    <a:pt x="1109" y="4729"/>
                  </a:cubicBezTo>
                  <a:cubicBezTo>
                    <a:pt x="1648" y="5386"/>
                    <a:pt x="2484" y="5869"/>
                    <a:pt x="3383" y="5869"/>
                  </a:cubicBezTo>
                  <a:cubicBezTo>
                    <a:pt x="3697" y="5869"/>
                    <a:pt x="4019" y="5810"/>
                    <a:pt x="4339" y="5679"/>
                  </a:cubicBezTo>
                  <a:cubicBezTo>
                    <a:pt x="5131" y="5363"/>
                    <a:pt x="5859" y="4507"/>
                    <a:pt x="6112" y="3557"/>
                  </a:cubicBezTo>
                  <a:cubicBezTo>
                    <a:pt x="6334" y="2766"/>
                    <a:pt x="6207" y="2037"/>
                    <a:pt x="5764" y="1436"/>
                  </a:cubicBezTo>
                  <a:cubicBezTo>
                    <a:pt x="5764" y="1404"/>
                    <a:pt x="5732" y="1404"/>
                    <a:pt x="5732" y="1404"/>
                  </a:cubicBezTo>
                  <a:cubicBezTo>
                    <a:pt x="5764" y="1309"/>
                    <a:pt x="5764" y="1182"/>
                    <a:pt x="5669" y="1119"/>
                  </a:cubicBezTo>
                  <a:cubicBezTo>
                    <a:pt x="5637" y="1087"/>
                    <a:pt x="5606" y="1024"/>
                    <a:pt x="5606" y="992"/>
                  </a:cubicBezTo>
                  <a:cubicBezTo>
                    <a:pt x="5036" y="308"/>
                    <a:pt x="4181" y="0"/>
                    <a:pt x="3341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5576150" y="2302188"/>
              <a:ext cx="51475" cy="31375"/>
            </a:xfrm>
            <a:custGeom>
              <a:avLst/>
              <a:gdLst/>
              <a:ahLst/>
              <a:cxnLst/>
              <a:rect l="l" t="t" r="r" b="b"/>
              <a:pathLst>
                <a:path w="2059" h="1255" extrusionOk="0">
                  <a:moveTo>
                    <a:pt x="772" y="1"/>
                  </a:moveTo>
                  <a:cubicBezTo>
                    <a:pt x="537" y="1"/>
                    <a:pt x="303" y="64"/>
                    <a:pt x="95" y="210"/>
                  </a:cubicBezTo>
                  <a:cubicBezTo>
                    <a:pt x="0" y="305"/>
                    <a:pt x="0" y="368"/>
                    <a:pt x="32" y="463"/>
                  </a:cubicBezTo>
                  <a:lnTo>
                    <a:pt x="32" y="495"/>
                  </a:lnTo>
                  <a:cubicBezTo>
                    <a:pt x="78" y="541"/>
                    <a:pt x="125" y="570"/>
                    <a:pt x="184" y="570"/>
                  </a:cubicBezTo>
                  <a:cubicBezTo>
                    <a:pt x="205" y="570"/>
                    <a:pt x="228" y="566"/>
                    <a:pt x="254" y="558"/>
                  </a:cubicBezTo>
                  <a:cubicBezTo>
                    <a:pt x="380" y="495"/>
                    <a:pt x="523" y="463"/>
                    <a:pt x="665" y="463"/>
                  </a:cubicBezTo>
                  <a:cubicBezTo>
                    <a:pt x="808" y="463"/>
                    <a:pt x="950" y="495"/>
                    <a:pt x="1077" y="558"/>
                  </a:cubicBezTo>
                  <a:cubicBezTo>
                    <a:pt x="1299" y="653"/>
                    <a:pt x="1521" y="875"/>
                    <a:pt x="1584" y="1096"/>
                  </a:cubicBezTo>
                  <a:cubicBezTo>
                    <a:pt x="1616" y="1223"/>
                    <a:pt x="1774" y="1255"/>
                    <a:pt x="1869" y="1255"/>
                  </a:cubicBezTo>
                  <a:cubicBezTo>
                    <a:pt x="1901" y="1255"/>
                    <a:pt x="1901" y="1255"/>
                    <a:pt x="1932" y="1223"/>
                  </a:cubicBezTo>
                  <a:cubicBezTo>
                    <a:pt x="2027" y="1096"/>
                    <a:pt x="2059" y="1001"/>
                    <a:pt x="2027" y="938"/>
                  </a:cubicBezTo>
                  <a:cubicBezTo>
                    <a:pt x="1901" y="526"/>
                    <a:pt x="1552" y="210"/>
                    <a:pt x="1140" y="51"/>
                  </a:cubicBezTo>
                  <a:cubicBezTo>
                    <a:pt x="1020" y="18"/>
                    <a:pt x="896" y="1"/>
                    <a:pt x="77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5226200" y="2102288"/>
              <a:ext cx="213800" cy="194800"/>
            </a:xfrm>
            <a:custGeom>
              <a:avLst/>
              <a:gdLst/>
              <a:ahLst/>
              <a:cxnLst/>
              <a:rect l="l" t="t" r="r" b="b"/>
              <a:pathLst>
                <a:path w="8552" h="7792" extrusionOk="0">
                  <a:moveTo>
                    <a:pt x="3956" y="688"/>
                  </a:moveTo>
                  <a:cubicBezTo>
                    <a:pt x="5189" y="688"/>
                    <a:pt x="6389" y="1188"/>
                    <a:pt x="7126" y="2347"/>
                  </a:cubicBezTo>
                  <a:cubicBezTo>
                    <a:pt x="8013" y="3899"/>
                    <a:pt x="7158" y="5799"/>
                    <a:pt x="5701" y="6685"/>
                  </a:cubicBezTo>
                  <a:cubicBezTo>
                    <a:pt x="5106" y="7037"/>
                    <a:pt x="4536" y="7191"/>
                    <a:pt x="4013" y="7191"/>
                  </a:cubicBezTo>
                  <a:cubicBezTo>
                    <a:pt x="1474" y="7191"/>
                    <a:pt x="21" y="3571"/>
                    <a:pt x="1964" y="1365"/>
                  </a:cubicBezTo>
                  <a:cubicBezTo>
                    <a:pt x="2059" y="1302"/>
                    <a:pt x="2059" y="1175"/>
                    <a:pt x="2059" y="1048"/>
                  </a:cubicBezTo>
                  <a:lnTo>
                    <a:pt x="2122" y="1048"/>
                  </a:lnTo>
                  <a:cubicBezTo>
                    <a:pt x="2706" y="815"/>
                    <a:pt x="3335" y="688"/>
                    <a:pt x="3956" y="688"/>
                  </a:cubicBezTo>
                  <a:close/>
                  <a:moveTo>
                    <a:pt x="4023" y="1"/>
                  </a:moveTo>
                  <a:cubicBezTo>
                    <a:pt x="3235" y="1"/>
                    <a:pt x="2524" y="245"/>
                    <a:pt x="1964" y="732"/>
                  </a:cubicBezTo>
                  <a:cubicBezTo>
                    <a:pt x="1932" y="763"/>
                    <a:pt x="1932" y="763"/>
                    <a:pt x="1932" y="827"/>
                  </a:cubicBezTo>
                  <a:cubicBezTo>
                    <a:pt x="1880" y="801"/>
                    <a:pt x="1828" y="785"/>
                    <a:pt x="1777" y="785"/>
                  </a:cubicBezTo>
                  <a:cubicBezTo>
                    <a:pt x="1706" y="785"/>
                    <a:pt x="1640" y="816"/>
                    <a:pt x="1584" y="890"/>
                  </a:cubicBezTo>
                  <a:cubicBezTo>
                    <a:pt x="1521" y="922"/>
                    <a:pt x="1489" y="985"/>
                    <a:pt x="1426" y="1017"/>
                  </a:cubicBezTo>
                  <a:cubicBezTo>
                    <a:pt x="1" y="2410"/>
                    <a:pt x="64" y="4659"/>
                    <a:pt x="1014" y="6147"/>
                  </a:cubicBezTo>
                  <a:cubicBezTo>
                    <a:pt x="1697" y="7211"/>
                    <a:pt x="2825" y="7792"/>
                    <a:pt x="4011" y="7792"/>
                  </a:cubicBezTo>
                  <a:cubicBezTo>
                    <a:pt x="4696" y="7792"/>
                    <a:pt x="5400" y="7598"/>
                    <a:pt x="6049" y="7192"/>
                  </a:cubicBezTo>
                  <a:cubicBezTo>
                    <a:pt x="6334" y="7034"/>
                    <a:pt x="6556" y="6844"/>
                    <a:pt x="6810" y="6590"/>
                  </a:cubicBezTo>
                  <a:cubicBezTo>
                    <a:pt x="7950" y="5514"/>
                    <a:pt x="8551" y="3772"/>
                    <a:pt x="7760" y="2252"/>
                  </a:cubicBezTo>
                  <a:cubicBezTo>
                    <a:pt x="7190" y="1175"/>
                    <a:pt x="6018" y="288"/>
                    <a:pt x="4751" y="67"/>
                  </a:cubicBezTo>
                  <a:cubicBezTo>
                    <a:pt x="4503" y="23"/>
                    <a:pt x="4259" y="1"/>
                    <a:pt x="4023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5274500" y="2140563"/>
              <a:ext cx="44350" cy="78200"/>
            </a:xfrm>
            <a:custGeom>
              <a:avLst/>
              <a:gdLst/>
              <a:ahLst/>
              <a:cxnLst/>
              <a:rect l="l" t="t" r="r" b="b"/>
              <a:pathLst>
                <a:path w="1774" h="3128" extrusionOk="0">
                  <a:moveTo>
                    <a:pt x="1517" y="0"/>
                  </a:moveTo>
                  <a:cubicBezTo>
                    <a:pt x="1473" y="0"/>
                    <a:pt x="1426" y="8"/>
                    <a:pt x="1394" y="24"/>
                  </a:cubicBezTo>
                  <a:cubicBezTo>
                    <a:pt x="792" y="277"/>
                    <a:pt x="317" y="816"/>
                    <a:pt x="159" y="1481"/>
                  </a:cubicBezTo>
                  <a:cubicBezTo>
                    <a:pt x="0" y="2051"/>
                    <a:pt x="95" y="2621"/>
                    <a:pt x="507" y="3064"/>
                  </a:cubicBezTo>
                  <a:cubicBezTo>
                    <a:pt x="539" y="3096"/>
                    <a:pt x="571" y="3128"/>
                    <a:pt x="634" y="3128"/>
                  </a:cubicBezTo>
                  <a:cubicBezTo>
                    <a:pt x="792" y="3128"/>
                    <a:pt x="951" y="2969"/>
                    <a:pt x="824" y="2811"/>
                  </a:cubicBezTo>
                  <a:cubicBezTo>
                    <a:pt x="381" y="2019"/>
                    <a:pt x="666" y="879"/>
                    <a:pt x="1521" y="499"/>
                  </a:cubicBezTo>
                  <a:cubicBezTo>
                    <a:pt x="1774" y="436"/>
                    <a:pt x="1742" y="151"/>
                    <a:pt x="1616" y="24"/>
                  </a:cubicBezTo>
                  <a:cubicBezTo>
                    <a:pt x="1600" y="8"/>
                    <a:pt x="1560" y="0"/>
                    <a:pt x="151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226575" y="2118788"/>
              <a:ext cx="199950" cy="163300"/>
            </a:xfrm>
            <a:custGeom>
              <a:avLst/>
              <a:gdLst/>
              <a:ahLst/>
              <a:cxnLst/>
              <a:rect l="l" t="t" r="r" b="b"/>
              <a:pathLst>
                <a:path w="7998" h="6532" extrusionOk="0">
                  <a:moveTo>
                    <a:pt x="3394" y="850"/>
                  </a:moveTo>
                  <a:cubicBezTo>
                    <a:pt x="3459" y="850"/>
                    <a:pt x="3519" y="873"/>
                    <a:pt x="3564" y="895"/>
                  </a:cubicBezTo>
                  <a:cubicBezTo>
                    <a:pt x="3691" y="1022"/>
                    <a:pt x="3691" y="1307"/>
                    <a:pt x="3501" y="1370"/>
                  </a:cubicBezTo>
                  <a:cubicBezTo>
                    <a:pt x="2583" y="1750"/>
                    <a:pt x="2298" y="2890"/>
                    <a:pt x="2773" y="3682"/>
                  </a:cubicBezTo>
                  <a:cubicBezTo>
                    <a:pt x="2859" y="3856"/>
                    <a:pt x="2761" y="4003"/>
                    <a:pt x="2623" y="4003"/>
                  </a:cubicBezTo>
                  <a:cubicBezTo>
                    <a:pt x="2610" y="4003"/>
                    <a:pt x="2596" y="4001"/>
                    <a:pt x="2583" y="3999"/>
                  </a:cubicBezTo>
                  <a:cubicBezTo>
                    <a:pt x="2551" y="3999"/>
                    <a:pt x="2456" y="3967"/>
                    <a:pt x="2424" y="3935"/>
                  </a:cubicBezTo>
                  <a:cubicBezTo>
                    <a:pt x="1506" y="2922"/>
                    <a:pt x="2107" y="1338"/>
                    <a:pt x="3311" y="863"/>
                  </a:cubicBezTo>
                  <a:cubicBezTo>
                    <a:pt x="3339" y="854"/>
                    <a:pt x="3367" y="850"/>
                    <a:pt x="3394" y="850"/>
                  </a:cubicBezTo>
                  <a:close/>
                  <a:moveTo>
                    <a:pt x="3900" y="0"/>
                  </a:moveTo>
                  <a:cubicBezTo>
                    <a:pt x="3285" y="0"/>
                    <a:pt x="2659" y="134"/>
                    <a:pt x="2076" y="388"/>
                  </a:cubicBezTo>
                  <a:lnTo>
                    <a:pt x="1981" y="388"/>
                  </a:lnTo>
                  <a:cubicBezTo>
                    <a:pt x="2044" y="515"/>
                    <a:pt x="1981" y="642"/>
                    <a:pt x="1917" y="705"/>
                  </a:cubicBezTo>
                  <a:cubicBezTo>
                    <a:pt x="1" y="2911"/>
                    <a:pt x="1415" y="6531"/>
                    <a:pt x="3939" y="6531"/>
                  </a:cubicBezTo>
                  <a:cubicBezTo>
                    <a:pt x="4460" y="6531"/>
                    <a:pt x="5027" y="6377"/>
                    <a:pt x="5623" y="6025"/>
                  </a:cubicBezTo>
                  <a:cubicBezTo>
                    <a:pt x="7111" y="5139"/>
                    <a:pt x="7998" y="3239"/>
                    <a:pt x="7016" y="1687"/>
                  </a:cubicBezTo>
                  <a:cubicBezTo>
                    <a:pt x="6300" y="528"/>
                    <a:pt x="5121" y="0"/>
                    <a:pt x="3900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1306675" y="2540913"/>
              <a:ext cx="212975" cy="194800"/>
            </a:xfrm>
            <a:custGeom>
              <a:avLst/>
              <a:gdLst/>
              <a:ahLst/>
              <a:cxnLst/>
              <a:rect l="l" t="t" r="r" b="b"/>
              <a:pathLst>
                <a:path w="8519" h="7792" extrusionOk="0">
                  <a:moveTo>
                    <a:pt x="3955" y="674"/>
                  </a:moveTo>
                  <a:cubicBezTo>
                    <a:pt x="5189" y="674"/>
                    <a:pt x="6388" y="1188"/>
                    <a:pt x="7126" y="2346"/>
                  </a:cubicBezTo>
                  <a:cubicBezTo>
                    <a:pt x="8012" y="3898"/>
                    <a:pt x="7157" y="5798"/>
                    <a:pt x="5701" y="6653"/>
                  </a:cubicBezTo>
                  <a:cubicBezTo>
                    <a:pt x="5102" y="7007"/>
                    <a:pt x="4530" y="7162"/>
                    <a:pt x="4004" y="7162"/>
                  </a:cubicBezTo>
                  <a:cubicBezTo>
                    <a:pt x="1471" y="7162"/>
                    <a:pt x="23" y="3568"/>
                    <a:pt x="1964" y="1365"/>
                  </a:cubicBezTo>
                  <a:cubicBezTo>
                    <a:pt x="2059" y="1301"/>
                    <a:pt x="2059" y="1175"/>
                    <a:pt x="2059" y="1048"/>
                  </a:cubicBezTo>
                  <a:lnTo>
                    <a:pt x="2122" y="1048"/>
                  </a:lnTo>
                  <a:cubicBezTo>
                    <a:pt x="2705" y="804"/>
                    <a:pt x="3335" y="674"/>
                    <a:pt x="3955" y="674"/>
                  </a:cubicBezTo>
                  <a:close/>
                  <a:moveTo>
                    <a:pt x="4022" y="0"/>
                  </a:moveTo>
                  <a:cubicBezTo>
                    <a:pt x="3234" y="0"/>
                    <a:pt x="2524" y="244"/>
                    <a:pt x="1964" y="731"/>
                  </a:cubicBezTo>
                  <a:cubicBezTo>
                    <a:pt x="1932" y="763"/>
                    <a:pt x="1932" y="763"/>
                    <a:pt x="1932" y="795"/>
                  </a:cubicBezTo>
                  <a:cubicBezTo>
                    <a:pt x="1890" y="784"/>
                    <a:pt x="1847" y="777"/>
                    <a:pt x="1806" y="777"/>
                  </a:cubicBezTo>
                  <a:cubicBezTo>
                    <a:pt x="1724" y="777"/>
                    <a:pt x="1647" y="805"/>
                    <a:pt x="1584" y="890"/>
                  </a:cubicBezTo>
                  <a:cubicBezTo>
                    <a:pt x="1520" y="921"/>
                    <a:pt x="1489" y="953"/>
                    <a:pt x="1425" y="1016"/>
                  </a:cubicBezTo>
                  <a:cubicBezTo>
                    <a:pt x="0" y="2378"/>
                    <a:pt x="63" y="4658"/>
                    <a:pt x="1014" y="6147"/>
                  </a:cubicBezTo>
                  <a:cubicBezTo>
                    <a:pt x="1696" y="7211"/>
                    <a:pt x="2824" y="7791"/>
                    <a:pt x="4010" y="7791"/>
                  </a:cubicBezTo>
                  <a:cubicBezTo>
                    <a:pt x="4695" y="7791"/>
                    <a:pt x="5400" y="7598"/>
                    <a:pt x="6049" y="7192"/>
                  </a:cubicBezTo>
                  <a:cubicBezTo>
                    <a:pt x="6334" y="7033"/>
                    <a:pt x="6556" y="6843"/>
                    <a:pt x="6809" y="6590"/>
                  </a:cubicBezTo>
                  <a:cubicBezTo>
                    <a:pt x="7949" y="5513"/>
                    <a:pt x="8519" y="3772"/>
                    <a:pt x="7727" y="2251"/>
                  </a:cubicBezTo>
                  <a:cubicBezTo>
                    <a:pt x="7189" y="1175"/>
                    <a:pt x="6049" y="288"/>
                    <a:pt x="4750" y="66"/>
                  </a:cubicBezTo>
                  <a:cubicBezTo>
                    <a:pt x="4502" y="22"/>
                    <a:pt x="4259" y="0"/>
                    <a:pt x="402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1354950" y="2579413"/>
              <a:ext cx="44375" cy="77975"/>
            </a:xfrm>
            <a:custGeom>
              <a:avLst/>
              <a:gdLst/>
              <a:ahLst/>
              <a:cxnLst/>
              <a:rect l="l" t="t" r="r" b="b"/>
              <a:pathLst>
                <a:path w="1775" h="3119" extrusionOk="0">
                  <a:moveTo>
                    <a:pt x="1487" y="1"/>
                  </a:moveTo>
                  <a:cubicBezTo>
                    <a:pt x="1458" y="1"/>
                    <a:pt x="1426" y="4"/>
                    <a:pt x="1394" y="15"/>
                  </a:cubicBezTo>
                  <a:cubicBezTo>
                    <a:pt x="793" y="268"/>
                    <a:pt x="318" y="806"/>
                    <a:pt x="159" y="1440"/>
                  </a:cubicBezTo>
                  <a:cubicBezTo>
                    <a:pt x="1" y="2042"/>
                    <a:pt x="128" y="2580"/>
                    <a:pt x="508" y="3023"/>
                  </a:cubicBezTo>
                  <a:cubicBezTo>
                    <a:pt x="539" y="3087"/>
                    <a:pt x="571" y="3118"/>
                    <a:pt x="634" y="3118"/>
                  </a:cubicBezTo>
                  <a:cubicBezTo>
                    <a:pt x="793" y="3118"/>
                    <a:pt x="951" y="2960"/>
                    <a:pt x="824" y="2802"/>
                  </a:cubicBezTo>
                  <a:cubicBezTo>
                    <a:pt x="381" y="2010"/>
                    <a:pt x="666" y="838"/>
                    <a:pt x="1553" y="490"/>
                  </a:cubicBezTo>
                  <a:cubicBezTo>
                    <a:pt x="1774" y="426"/>
                    <a:pt x="1743" y="141"/>
                    <a:pt x="1616" y="15"/>
                  </a:cubicBezTo>
                  <a:cubicBezTo>
                    <a:pt x="1595" y="15"/>
                    <a:pt x="1546" y="1"/>
                    <a:pt x="148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1307150" y="2557388"/>
              <a:ext cx="199850" cy="162850"/>
            </a:xfrm>
            <a:custGeom>
              <a:avLst/>
              <a:gdLst/>
              <a:ahLst/>
              <a:cxnLst/>
              <a:rect l="l" t="t" r="r" b="b"/>
              <a:pathLst>
                <a:path w="7994" h="6514" extrusionOk="0">
                  <a:moveTo>
                    <a:pt x="3389" y="851"/>
                  </a:moveTo>
                  <a:cubicBezTo>
                    <a:pt x="3454" y="851"/>
                    <a:pt x="3515" y="873"/>
                    <a:pt x="3560" y="896"/>
                  </a:cubicBezTo>
                  <a:cubicBezTo>
                    <a:pt x="3686" y="1022"/>
                    <a:pt x="3686" y="1307"/>
                    <a:pt x="3496" y="1371"/>
                  </a:cubicBezTo>
                  <a:cubicBezTo>
                    <a:pt x="2578" y="1719"/>
                    <a:pt x="2293" y="2891"/>
                    <a:pt x="2768" y="3683"/>
                  </a:cubicBezTo>
                  <a:cubicBezTo>
                    <a:pt x="2855" y="3856"/>
                    <a:pt x="2757" y="4003"/>
                    <a:pt x="2618" y="4003"/>
                  </a:cubicBezTo>
                  <a:cubicBezTo>
                    <a:pt x="2605" y="4003"/>
                    <a:pt x="2592" y="4002"/>
                    <a:pt x="2578" y="3999"/>
                  </a:cubicBezTo>
                  <a:cubicBezTo>
                    <a:pt x="2546" y="3999"/>
                    <a:pt x="2451" y="3968"/>
                    <a:pt x="2420" y="3904"/>
                  </a:cubicBezTo>
                  <a:cubicBezTo>
                    <a:pt x="1501" y="2923"/>
                    <a:pt x="2103" y="1339"/>
                    <a:pt x="3306" y="864"/>
                  </a:cubicBezTo>
                  <a:cubicBezTo>
                    <a:pt x="3334" y="855"/>
                    <a:pt x="3362" y="851"/>
                    <a:pt x="3389" y="851"/>
                  </a:cubicBezTo>
                  <a:close/>
                  <a:moveTo>
                    <a:pt x="3895" y="1"/>
                  </a:moveTo>
                  <a:cubicBezTo>
                    <a:pt x="3280" y="1"/>
                    <a:pt x="2654" y="135"/>
                    <a:pt x="2071" y="389"/>
                  </a:cubicBezTo>
                  <a:lnTo>
                    <a:pt x="1976" y="389"/>
                  </a:lnTo>
                  <a:cubicBezTo>
                    <a:pt x="2040" y="516"/>
                    <a:pt x="1976" y="642"/>
                    <a:pt x="1913" y="706"/>
                  </a:cubicBezTo>
                  <a:cubicBezTo>
                    <a:pt x="1" y="2906"/>
                    <a:pt x="1403" y="6514"/>
                    <a:pt x="3916" y="6514"/>
                  </a:cubicBezTo>
                  <a:cubicBezTo>
                    <a:pt x="4442" y="6514"/>
                    <a:pt x="5016" y="6356"/>
                    <a:pt x="5618" y="5994"/>
                  </a:cubicBezTo>
                  <a:cubicBezTo>
                    <a:pt x="7107" y="5139"/>
                    <a:pt x="7993" y="3239"/>
                    <a:pt x="7012" y="1687"/>
                  </a:cubicBezTo>
                  <a:cubicBezTo>
                    <a:pt x="6295" y="529"/>
                    <a:pt x="5117" y="1"/>
                    <a:pt x="3895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93"/>
            <a:ext cx="9144003" cy="51369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8575" y="349525"/>
            <a:ext cx="77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die Flower"/>
              <a:buNone/>
              <a:defRPr sz="4200" b="1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8575" y="1202925"/>
            <a:ext cx="771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4A6A6C-804B-42D3-A965-214EC1265B74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01350" y="789056"/>
            <a:ext cx="7941300" cy="572700"/>
          </a:xfrm>
        </p:spPr>
        <p:txBody>
          <a:bodyPr/>
          <a:lstStyle/>
          <a:p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class</a:t>
            </a:r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D48E0F-7F85-4D7A-841D-53D528590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20738"/>
              </p:ext>
            </p:extLst>
          </p:nvPr>
        </p:nvGraphicFramePr>
        <p:xfrm>
          <a:off x="2283619" y="2229231"/>
          <a:ext cx="4581525" cy="1542355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346710">
                  <a:extLst>
                    <a:ext uri="{9D8B030D-6E8A-4147-A177-3AD203B41FA5}">
                      <a16:colId xmlns:a16="http://schemas.microsoft.com/office/drawing/2014/main" val="2526990514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440094001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2268987528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88754269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284716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Nilai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Tepat Waktu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Tidak Tepat Waktu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8053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0447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112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2565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B+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66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9548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0586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35820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532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53</a:t>
                      </a:r>
                      <a:r>
                        <a:rPr lang="en-GB" sz="1100" dirty="0">
                          <a:effectLst/>
                        </a:rPr>
                        <a:t>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91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84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EE943-753C-4ACB-A6D8-E3A8003F7DB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5226" y="1656402"/>
            <a:ext cx="2494223" cy="1451100"/>
          </a:xfrm>
        </p:spPr>
        <p:txBody>
          <a:bodyPr/>
          <a:lstStyle/>
          <a:p>
            <a:pPr marL="368300" indent="-228600" algn="l">
              <a:buFont typeface="+mj-lt"/>
              <a:buAutoNum type="arabicPeriod"/>
            </a:pPr>
            <a:r>
              <a:rPr lang="en-US" sz="1200" dirty="0" err="1"/>
              <a:t>Menghitung</a:t>
            </a:r>
            <a:r>
              <a:rPr lang="en-US" sz="1200" dirty="0"/>
              <a:t> entropy masing-masing </a:t>
            </a:r>
            <a:r>
              <a:rPr lang="en-US" sz="1200" dirty="0" err="1"/>
              <a:t>atribut</a:t>
            </a:r>
            <a:endParaRPr lang="en-ID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09322B-44E5-4CE7-8A3F-FB43CB1B135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information gain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683A1A-50B9-47A3-8059-617B34F78EC0}"/>
                  </a:ext>
                </a:extLst>
              </p:cNvPr>
              <p:cNvSpPr txBox="1"/>
              <p:nvPr/>
            </p:nvSpPr>
            <p:spPr>
              <a:xfrm>
                <a:off x="-546578" y="2204131"/>
                <a:ext cx="4472310" cy="1597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ID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D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p>
                        <m:e>
                          <m:sSup>
                            <m:sSupPr>
                              <m:ctrlPr>
                                <a:rPr lang="en-ID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D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𝑃𝑘</m:t>
                          </m:r>
                        </m:e>
                      </m:nary>
                    </m:oMath>
                  </m:oMathPara>
                </a14:m>
                <a:endParaRPr lang="en-ID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457200">
                  <a:lnSpc>
                    <a:spcPct val="150000"/>
                  </a:lnSpc>
                </a:pPr>
                <a:r>
                  <a:rPr lang="en-ID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Keterangan</a:t>
                </a:r>
                <a:r>
                  <a:rPr lang="en-ID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457200" indent="457200">
                  <a:lnSpc>
                    <a:spcPct val="150000"/>
                  </a:lnSpc>
                </a:pPr>
                <a:r>
                  <a:rPr lang="en-ID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: </a:t>
                </a:r>
                <a:r>
                  <a:rPr lang="en-ID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Himpunan</a:t>
                </a:r>
                <a:r>
                  <a:rPr lang="en-ID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kasus</a:t>
                </a:r>
                <a:endParaRPr lang="en-ID" sz="1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457200">
                  <a:lnSpc>
                    <a:spcPct val="150000"/>
                  </a:lnSpc>
                </a:pPr>
                <a:r>
                  <a:rPr lang="en-ID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: </a:t>
                </a:r>
                <a:r>
                  <a:rPr lang="en-ID" sz="1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Partisi</a:t>
                </a:r>
                <a:r>
                  <a:rPr lang="en-ID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</a:t>
                </a:r>
              </a:p>
              <a:p>
                <a:pPr marL="457200" indent="457200">
                  <a:lnSpc>
                    <a:spcPct val="150000"/>
                  </a:lnSpc>
                </a:pPr>
                <a:r>
                  <a:rPr lang="en-ID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 : </a:t>
                </a:r>
                <a:r>
                  <a:rPr lang="en-ID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Proporsi</a:t>
                </a:r>
                <a:r>
                  <a:rPr lang="en-ID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</a:t>
                </a:r>
                <a:endParaRPr lang="en-ID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683A1A-50B9-47A3-8059-617B34F78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6578" y="2204131"/>
                <a:ext cx="4472310" cy="1597360"/>
              </a:xfrm>
              <a:prstGeom prst="rect">
                <a:avLst/>
              </a:prstGeom>
              <a:blipFill>
                <a:blip r:embed="rId2"/>
                <a:stretch>
                  <a:fillRect b="-19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5A7061-09A8-4FFB-BE9D-F24ACB5ABA8B}"/>
                  </a:ext>
                </a:extLst>
              </p:cNvPr>
              <p:cNvSpPr txBox="1"/>
              <p:nvPr/>
            </p:nvSpPr>
            <p:spPr>
              <a:xfrm>
                <a:off x="3442501" y="1799221"/>
                <a:ext cx="4812630" cy="695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05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ID" sz="10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050" i="1">
                              <a:latin typeface="Cambria Math" panose="02040503050406030204" pitchFamily="18" charset="0"/>
                            </a:rPr>
                            <m:t>𝑛𝑖𝑙𝑎𝑖</m:t>
                          </m:r>
                          <m:r>
                            <m:rPr>
                              <m:lit/>
                            </m:rPr>
                            <a:rPr lang="en-ID" sz="105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D" sz="1050" i="1">
                              <a:latin typeface="Cambria Math" panose="02040503050406030204" pitchFamily="18" charset="0"/>
                            </a:rPr>
                            <m:t>𝑝𝑡𝑖𝑘</m:t>
                          </m:r>
                          <m:r>
                            <a:rPr lang="en-ID" sz="1050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D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05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ID" sz="105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ID" sz="1050" i="0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ID" sz="10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D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05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05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D" sz="1050" i="0">
                                      <a:latin typeface="Cambria Math" panose="02040503050406030204" pitchFamily="18" charset="0"/>
                                    </a:rPr>
                                    <m:t>112</m:t>
                                  </m:r>
                                </m:den>
                              </m:f>
                              <m:r>
                                <a:rPr lang="en-ID" sz="105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ID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05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D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ID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05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05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D" sz="1050" i="0">
                                      <a:latin typeface="Cambria Math" panose="02040503050406030204" pitchFamily="18" charset="0"/>
                                    </a:rPr>
                                    <m:t>112</m:t>
                                  </m:r>
                                </m:den>
                              </m:f>
                            </m:e>
                          </m:d>
                          <m:r>
                            <a:rPr lang="en-ID" sz="105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D" sz="105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D" sz="10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D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05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050" i="0">
                                      <a:latin typeface="Cambria Math" panose="02040503050406030204" pitchFamily="18" charset="0"/>
                                    </a:rPr>
                                    <m:t>111</m:t>
                                  </m:r>
                                </m:num>
                                <m:den>
                                  <m:r>
                                    <a:rPr lang="en-ID" sz="1050" i="0">
                                      <a:latin typeface="Cambria Math" panose="02040503050406030204" pitchFamily="18" charset="0"/>
                                    </a:rPr>
                                    <m:t>112</m:t>
                                  </m:r>
                                </m:den>
                              </m:f>
                              <m:r>
                                <a:rPr lang="en-ID" sz="105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ID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05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D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ID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05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050" i="0">
                                      <a:latin typeface="Cambria Math" panose="02040503050406030204" pitchFamily="18" charset="0"/>
                                    </a:rPr>
                                    <m:t>111</m:t>
                                  </m:r>
                                </m:num>
                                <m:den>
                                  <m:r>
                                    <a:rPr lang="en-ID" sz="1050" i="0">
                                      <a:latin typeface="Cambria Math" panose="02040503050406030204" pitchFamily="18" charset="0"/>
                                    </a:rPr>
                                    <m:t>112</m:t>
                                  </m:r>
                                </m:den>
                              </m:f>
                            </m:e>
                          </m:d>
                          <m:r>
                            <a:rPr lang="en-ID" sz="105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D" sz="1050" i="0">
                          <a:latin typeface="Cambria Math" panose="02040503050406030204" pitchFamily="18" charset="0"/>
                        </a:rPr>
                        <m:t>=0.07360348308</m:t>
                      </m:r>
                    </m:oMath>
                  </m:oMathPara>
                </a14:m>
                <a:endParaRPr lang="en-ID" sz="10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5A7061-09A8-4FFB-BE9D-F24ACB5A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501" y="1799221"/>
                <a:ext cx="4812630" cy="69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460C75-BBB7-4B42-A943-DEE2D09F3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32909"/>
              </p:ext>
            </p:extLst>
          </p:nvPr>
        </p:nvGraphicFramePr>
        <p:xfrm>
          <a:off x="3442501" y="2649090"/>
          <a:ext cx="5466273" cy="1542355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360849">
                  <a:extLst>
                    <a:ext uri="{9D8B030D-6E8A-4147-A177-3AD203B41FA5}">
                      <a16:colId xmlns:a16="http://schemas.microsoft.com/office/drawing/2014/main" val="3594104203"/>
                    </a:ext>
                  </a:extLst>
                </a:gridCol>
                <a:gridCol w="658647">
                  <a:extLst>
                    <a:ext uri="{9D8B030D-6E8A-4147-A177-3AD203B41FA5}">
                      <a16:colId xmlns:a16="http://schemas.microsoft.com/office/drawing/2014/main" val="216272243"/>
                    </a:ext>
                  </a:extLst>
                </a:gridCol>
                <a:gridCol w="1038153">
                  <a:extLst>
                    <a:ext uri="{9D8B030D-6E8A-4147-A177-3AD203B41FA5}">
                      <a16:colId xmlns:a16="http://schemas.microsoft.com/office/drawing/2014/main" val="3349314159"/>
                    </a:ext>
                  </a:extLst>
                </a:gridCol>
                <a:gridCol w="1326912">
                  <a:extLst>
                    <a:ext uri="{9D8B030D-6E8A-4147-A177-3AD203B41FA5}">
                      <a16:colId xmlns:a16="http://schemas.microsoft.com/office/drawing/2014/main" val="2678146589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213810222"/>
                    </a:ext>
                  </a:extLst>
                </a:gridCol>
                <a:gridCol w="1119186">
                  <a:extLst>
                    <a:ext uri="{9D8B030D-6E8A-4147-A177-3AD203B41FA5}">
                      <a16:colId xmlns:a16="http://schemas.microsoft.com/office/drawing/2014/main" val="1097693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Nilai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Tepat Waktu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Tidak Tepat Waktu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Entropy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754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79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0873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111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112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0.07360348308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372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B+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92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0.20224942454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042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50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50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016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59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59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7717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...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...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851454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532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53</a:t>
                      </a:r>
                      <a:r>
                        <a:rPr lang="en-GB" sz="1100" dirty="0">
                          <a:effectLst/>
                        </a:rPr>
                        <a:t>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0,063458116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95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9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6B138A-ED4A-429B-A12F-5A7BFE244B20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Nilai Information Gain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804F28-2863-4F32-9305-0F757716E9E9}"/>
                  </a:ext>
                </a:extLst>
              </p:cNvPr>
              <p:cNvSpPr txBox="1"/>
              <p:nvPr/>
            </p:nvSpPr>
            <p:spPr>
              <a:xfrm>
                <a:off x="181946" y="1858821"/>
                <a:ext cx="3030687" cy="1646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D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D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1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𝐺𝑎𝑖𝑛</m:t>
                    </m:r>
                    <m:d>
                      <m:dPr>
                        <m:ctrlPr>
                          <a:rPr lang="en-ID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ID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D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D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ID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ID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ID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D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𝐸𝑛𝑡𝑟𝑜𝑝𝑦</m:t>
                    </m:r>
                    <m:r>
                      <a:rPr lang="en-ID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D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ID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D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D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D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D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D" sz="11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Keterangan</a:t>
                </a:r>
                <a:r>
                  <a:rPr lang="en-ID" sz="1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</a:p>
              <a:p>
                <a:r>
                  <a:rPr lang="en-US" sz="1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Gain (D, A): Information </a:t>
                </a:r>
                <a:r>
                  <a:rPr lang="en-US" sz="1100" dirty="0" err="1">
                    <a:latin typeface="Calibri" panose="020F0502020204030204" pitchFamily="34" charset="0"/>
                    <a:cs typeface="Times New Roman" panose="02020603050405020304" pitchFamily="18" charset="0"/>
                  </a:rPr>
                  <a:t>atribut</a:t>
                </a:r>
                <a:r>
                  <a:rPr lang="en-US" sz="1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A</a:t>
                </a:r>
                <a:endParaRPr lang="en-ID" sz="1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ID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: Total entropy</a:t>
                </a:r>
                <a:endParaRPr lang="en-ID" sz="1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: entropy A</a:t>
                </a:r>
                <a:endParaRPr lang="en-ID" sz="1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804F28-2863-4F32-9305-0F757716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6" y="1858821"/>
                <a:ext cx="3030687" cy="16466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77E3D-1B36-4008-9607-E489A54D3301}"/>
                  </a:ext>
                </a:extLst>
              </p:cNvPr>
              <p:cNvSpPr txBox="1"/>
              <p:nvPr/>
            </p:nvSpPr>
            <p:spPr>
              <a:xfrm>
                <a:off x="3585408" y="1983022"/>
                <a:ext cx="5558592" cy="699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10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ID" sz="11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1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D" sz="11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D" sz="1100" i="1">
                              <a:latin typeface="Cambria Math" panose="02040503050406030204" pitchFamily="18" charset="0"/>
                            </a:rPr>
                            <m:t>𝑛𝑖𝑙𝑎𝑖</m:t>
                          </m:r>
                          <m:r>
                            <m:rPr>
                              <m:lit/>
                            </m:rPr>
                            <a:rPr lang="en-ID" sz="11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𝑝𝑡𝑖𝑘</m:t>
                          </m:r>
                        </m:e>
                      </m:d>
                      <m:r>
                        <a:rPr lang="en-ID" sz="1100" i="0">
                          <a:latin typeface="Cambria Math" panose="02040503050406030204" pitchFamily="18" charset="0"/>
                        </a:rPr>
                        <m:t>=0,063458116−</m:t>
                      </m:r>
                      <m:d>
                        <m:dPr>
                          <m:ctrlPr>
                            <a:rPr lang="en-ID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D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100" i="0">
                                      <a:latin typeface="Cambria Math" panose="02040503050406030204" pitchFamily="18" charset="0"/>
                                    </a:rPr>
                                    <m:t>79</m:t>
                                  </m:r>
                                </m:num>
                                <m:den>
                                  <m:r>
                                    <a:rPr lang="en-ID" sz="1100" i="0">
                                      <a:latin typeface="Cambria Math" panose="02040503050406030204" pitchFamily="18" charset="0"/>
                                    </a:rPr>
                                    <m:t>536</m:t>
                                  </m:r>
                                </m:den>
                              </m:f>
                              <m:r>
                                <a:rPr lang="en-ID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ID" sz="11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D" sz="1100" i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ID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D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100" i="0">
                                      <a:latin typeface="Cambria Math" panose="02040503050406030204" pitchFamily="18" charset="0"/>
                                    </a:rPr>
                                    <m:t>112</m:t>
                                  </m:r>
                                </m:num>
                                <m:den>
                                  <m:r>
                                    <a:rPr lang="en-ID" sz="1100" i="0">
                                      <a:latin typeface="Cambria Math" panose="02040503050406030204" pitchFamily="18" charset="0"/>
                                    </a:rPr>
                                    <m:t>536</m:t>
                                  </m:r>
                                </m:den>
                              </m:f>
                              <m:r>
                                <a:rPr lang="en-ID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ID" sz="1100" i="0">
                              <a:latin typeface="Cambria Math" panose="02040503050406030204" pitchFamily="18" charset="0"/>
                            </a:rPr>
                            <m:t>0.07360348308</m:t>
                          </m:r>
                        </m:e>
                      </m:d>
                      <m:r>
                        <a:rPr lang="en-ID" sz="11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100" i="0">
                              <a:latin typeface="Cambria Math" panose="02040503050406030204" pitchFamily="18" charset="0"/>
                            </a:rPr>
                            <m:t>… </m:t>
                          </m:r>
                        </m:e>
                      </m:d>
                      <m:r>
                        <a:rPr lang="en-ID" sz="1100" i="0">
                          <a:latin typeface="Cambria Math" panose="02040503050406030204" pitchFamily="18" charset="0"/>
                        </a:rPr>
                        <m:t>=0.0122318372</m:t>
                      </m:r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77E3D-1B36-4008-9607-E489A54D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408" y="1983022"/>
                <a:ext cx="5558592" cy="699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B14B87-E79D-4772-B340-DBA88ACE6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11971"/>
              </p:ext>
            </p:extLst>
          </p:nvPr>
        </p:nvGraphicFramePr>
        <p:xfrm>
          <a:off x="6940755" y="3301019"/>
          <a:ext cx="1495101" cy="1542355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495101">
                  <a:extLst>
                    <a:ext uri="{9D8B030D-6E8A-4147-A177-3AD203B41FA5}">
                      <a16:colId xmlns:a16="http://schemas.microsoft.com/office/drawing/2014/main" val="3961698330"/>
                    </a:ext>
                  </a:extLst>
                </a:gridCol>
              </a:tblGrid>
              <a:tr h="350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Information Gain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10061"/>
                  </a:ext>
                </a:extLst>
              </a:tr>
              <a:tr h="1192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0.0122318372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36633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5C92996-4679-43C2-8C85-29BF4D3BB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32111"/>
              </p:ext>
            </p:extLst>
          </p:nvPr>
        </p:nvGraphicFramePr>
        <p:xfrm>
          <a:off x="1474482" y="3301020"/>
          <a:ext cx="5466273" cy="1542355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360849">
                  <a:extLst>
                    <a:ext uri="{9D8B030D-6E8A-4147-A177-3AD203B41FA5}">
                      <a16:colId xmlns:a16="http://schemas.microsoft.com/office/drawing/2014/main" val="3594104203"/>
                    </a:ext>
                  </a:extLst>
                </a:gridCol>
                <a:gridCol w="658647">
                  <a:extLst>
                    <a:ext uri="{9D8B030D-6E8A-4147-A177-3AD203B41FA5}">
                      <a16:colId xmlns:a16="http://schemas.microsoft.com/office/drawing/2014/main" val="216272243"/>
                    </a:ext>
                  </a:extLst>
                </a:gridCol>
                <a:gridCol w="1038153">
                  <a:extLst>
                    <a:ext uri="{9D8B030D-6E8A-4147-A177-3AD203B41FA5}">
                      <a16:colId xmlns:a16="http://schemas.microsoft.com/office/drawing/2014/main" val="3349314159"/>
                    </a:ext>
                  </a:extLst>
                </a:gridCol>
                <a:gridCol w="1326912">
                  <a:extLst>
                    <a:ext uri="{9D8B030D-6E8A-4147-A177-3AD203B41FA5}">
                      <a16:colId xmlns:a16="http://schemas.microsoft.com/office/drawing/2014/main" val="2678146589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213810222"/>
                    </a:ext>
                  </a:extLst>
                </a:gridCol>
                <a:gridCol w="1119186">
                  <a:extLst>
                    <a:ext uri="{9D8B030D-6E8A-4147-A177-3AD203B41FA5}">
                      <a16:colId xmlns:a16="http://schemas.microsoft.com/office/drawing/2014/main" val="1097693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Nilai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Tepat Waktu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Tidak Tepat Waktu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Entropy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754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79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0873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111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112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0.07360348308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372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B+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92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0.20224942454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042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50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50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016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59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59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7717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...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...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851454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532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53</a:t>
                      </a:r>
                      <a:r>
                        <a:rPr lang="en-GB" sz="1100" dirty="0">
                          <a:effectLst/>
                        </a:rPr>
                        <a:t>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0,063458116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95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3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7AF95E-B348-4029-946F-2DE2B82E55F5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Split Information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77A119-38B5-4D3E-9185-C2D078EC7C1B}"/>
                  </a:ext>
                </a:extLst>
              </p:cNvPr>
              <p:cNvSpPr txBox="1"/>
              <p:nvPr/>
            </p:nvSpPr>
            <p:spPr>
              <a:xfrm>
                <a:off x="3817365" y="2231870"/>
                <a:ext cx="5056701" cy="441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D" sz="1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𝑆𝑝𝑙𝑖𝑡</m:t>
                    </m:r>
                    <m:r>
                      <a:rPr lang="en-ID" sz="1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D" sz="1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𝐼𝑛𝑓𝑜𝑟𝑚𝑎𝑡𝑖𝑜𝑛</m:t>
                    </m:r>
                    <m:d>
                      <m:dPr>
                        <m:ctrlPr>
                          <a:rPr lang="en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𝑛𝑖𝑙𝑎𝑖</m:t>
                        </m:r>
                        <m:r>
                          <a:rPr lang="en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𝑝𝑡𝑖𝑘</m:t>
                        </m:r>
                        <m:r>
                          <a:rPr lang="en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en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D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 </m:t>
                    </m:r>
                    <m:d>
                      <m:dPr>
                        <m:ctrlPr>
                          <a:rPr lang="en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D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D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D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79</m:t>
                                </m:r>
                              </m:num>
                              <m:den>
                                <m:r>
                                  <a:rPr lang="en-ID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536</m:t>
                                </m:r>
                              </m:den>
                            </m:f>
                            <m:r>
                              <a:rPr lang="en-ID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D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D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D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D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D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79</m:t>
                                </m:r>
                              </m:num>
                              <m:den>
                                <m:r>
                                  <a:rPr lang="en-ID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536</m:t>
                                </m:r>
                              </m:den>
                            </m:f>
                          </m:e>
                        </m:d>
                        <m:r>
                          <a:rPr lang="en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ID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ID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0,407131</a:t>
                </a:r>
                <a:endParaRPr lang="en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77A119-38B5-4D3E-9185-C2D078EC7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65" y="2231870"/>
                <a:ext cx="5056701" cy="4417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E15D48-E053-4501-A1ED-26ACB04BD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75261"/>
              </p:ext>
            </p:extLst>
          </p:nvPr>
        </p:nvGraphicFramePr>
        <p:xfrm>
          <a:off x="4080424" y="2872100"/>
          <a:ext cx="3143250" cy="1557849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278556704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55513354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68255099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89957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Nilai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Split Information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463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0,407131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634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112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0,471974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131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B+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0,442429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57117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0,319238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037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0,350417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1587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684018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53</a:t>
                      </a:r>
                      <a:r>
                        <a:rPr lang="en-GB" sz="1100">
                          <a:effectLst/>
                        </a:rPr>
                        <a:t>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2,988596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7099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845623-C860-44A5-9FFE-717C774C3A5F}"/>
                  </a:ext>
                </a:extLst>
              </p:cNvPr>
              <p:cNvSpPr txBox="1"/>
              <p:nvPr/>
            </p:nvSpPr>
            <p:spPr>
              <a:xfrm>
                <a:off x="-491576" y="1709419"/>
                <a:ext cx="4572000" cy="522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200" i="1" smtClean="0">
                          <a:latin typeface="Cambria Math" panose="02040503050406030204" pitchFamily="18" charset="0"/>
                        </a:rPr>
                        <m:t>𝑆𝑝𝑙𝑖𝑡𝐼𝑛𝑓𝑜𝑟𝑚𝑎𝑡𝑖𝑜𝑛</m:t>
                      </m:r>
                      <m:d>
                        <m:dPr>
                          <m:ctrlPr>
                            <a:rPr lang="en-ID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D" sz="12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sz="1200" i="0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D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D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ID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12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D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ID" sz="12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D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ID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ID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D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D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845623-C860-44A5-9FFE-717C774C3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1576" y="1709419"/>
                <a:ext cx="4572000" cy="522451"/>
              </a:xfrm>
              <a:prstGeom prst="rect">
                <a:avLst/>
              </a:prstGeom>
              <a:blipFill>
                <a:blip r:embed="rId3"/>
                <a:stretch>
                  <a:fillRect t="-113953" b="-1779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713853-6EED-4B12-8271-AFADC89484D5}"/>
              </a:ext>
            </a:extLst>
          </p:cNvPr>
          <p:cNvSpPr txBox="1"/>
          <p:nvPr/>
        </p:nvSpPr>
        <p:spPr>
          <a:xfrm>
            <a:off x="-809306" y="2147530"/>
            <a:ext cx="4572000" cy="1331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 algn="just">
              <a:lnSpc>
                <a:spcPct val="150000"/>
              </a:lnSpc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Keterangan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ID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	: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endParaRPr lang="en-ID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partisi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endParaRPr lang="en-ID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	: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partisi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</a:t>
            </a:r>
            <a:endParaRPr lang="en-ID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|D|	: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endParaRPr lang="en-ID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0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F4F80-BC84-4748-9D4F-CE59124B5A72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Nilai Gain Ratio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CBEE3B-4184-48B5-BB5E-B99475155A64}"/>
                  </a:ext>
                </a:extLst>
              </p:cNvPr>
              <p:cNvSpPr txBox="1"/>
              <p:nvPr/>
            </p:nvSpPr>
            <p:spPr>
              <a:xfrm>
                <a:off x="1705709" y="2666809"/>
                <a:ext cx="5448586" cy="519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𝑅𝑎𝑡𝑖𝑜</m:t>
                      </m:r>
                      <m:d>
                        <m:d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𝑛𝑖𝑙𝑎𝑖</m:t>
                          </m:r>
                          <m:r>
                            <m:rPr>
                              <m:lit/>
                            </m:rPr>
                            <a:rPr lang="en-ID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𝑝𝑡𝑖𝑘</m:t>
                          </m:r>
                        </m:e>
                      </m:d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0.0122318372</m:t>
                          </m:r>
                        </m:num>
                        <m:den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2,988596</m:t>
                          </m:r>
                        </m:den>
                      </m:f>
                      <m:r>
                        <a:rPr lang="en-ID" i="0">
                          <a:latin typeface="Cambria Math" panose="02040503050406030204" pitchFamily="18" charset="0"/>
                        </a:rPr>
                        <m:t>= 0.0040928373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CBEE3B-4184-48B5-BB5E-B99475155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09" y="2666809"/>
                <a:ext cx="5448586" cy="519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F0DC08-A9D7-426F-9B9C-8869C7A18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17692"/>
              </p:ext>
            </p:extLst>
          </p:nvPr>
        </p:nvGraphicFramePr>
        <p:xfrm>
          <a:off x="1844917" y="3436866"/>
          <a:ext cx="5170170" cy="1557849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918830266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87081868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30174757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826967578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1389051837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462458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Nilai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Information Gain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Split Information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Gain Ratio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3319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79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0.0122318372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0,407131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0.0040928373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4833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112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0,471974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42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B+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0,442429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16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0,319238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92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0,350417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62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...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61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53</a:t>
                      </a:r>
                      <a:r>
                        <a:rPr lang="en-GB" sz="1100">
                          <a:effectLst/>
                        </a:rPr>
                        <a:t>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2,988596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257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6F63E-D26C-480A-A295-93F995E3438E}"/>
                  </a:ext>
                </a:extLst>
              </p:cNvPr>
              <p:cNvSpPr txBox="1"/>
              <p:nvPr/>
            </p:nvSpPr>
            <p:spPr>
              <a:xfrm>
                <a:off x="1840408" y="1626946"/>
                <a:ext cx="4572000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𝐺𝑎𝑖𝑛</m:t>
                      </m:r>
                      <m:r>
                        <a:rPr lang="en-US" sz="1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𝑅𝑎𝑡𝑖𝑜</m:t>
                      </m:r>
                      <m:r>
                        <a:rPr lang="en-US" sz="1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𝐼𝑛𝐺𝑎𝑖𝑛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𝑆𝑝𝑙𝑖𝑡𝐼𝑛𝑓𝑜𝑟𝑚𝑎𝑡𝑖𝑜𝑛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6F63E-D26C-480A-A295-93F995E3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408" y="1626946"/>
                <a:ext cx="4572000" cy="540917"/>
              </a:xfrm>
              <a:prstGeom prst="rect">
                <a:avLst/>
              </a:prstGeom>
              <a:blipFill>
                <a:blip r:embed="rId3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92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BA4A12-1C63-4552-A87D-B6AC1839027B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-167164" y="266543"/>
            <a:ext cx="7941300" cy="572700"/>
          </a:xfrm>
        </p:spPr>
        <p:txBody>
          <a:bodyPr/>
          <a:lstStyle/>
          <a:p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F74CA0-F08F-40E0-9248-1BB78510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87513"/>
              </p:ext>
            </p:extLst>
          </p:nvPr>
        </p:nvGraphicFramePr>
        <p:xfrm>
          <a:off x="3705728" y="1086442"/>
          <a:ext cx="3196961" cy="3856824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95601">
                  <a:extLst>
                    <a:ext uri="{9D8B030D-6E8A-4147-A177-3AD203B41FA5}">
                      <a16:colId xmlns:a16="http://schemas.microsoft.com/office/drawing/2014/main" val="1769586985"/>
                    </a:ext>
                  </a:extLst>
                </a:gridCol>
                <a:gridCol w="715858">
                  <a:extLst>
                    <a:ext uri="{9D8B030D-6E8A-4147-A177-3AD203B41FA5}">
                      <a16:colId xmlns:a16="http://schemas.microsoft.com/office/drawing/2014/main" val="2346368523"/>
                    </a:ext>
                  </a:extLst>
                </a:gridCol>
                <a:gridCol w="2285502">
                  <a:extLst>
                    <a:ext uri="{9D8B030D-6E8A-4147-A177-3AD203B41FA5}">
                      <a16:colId xmlns:a16="http://schemas.microsoft.com/office/drawing/2014/main" val="3837833334"/>
                    </a:ext>
                  </a:extLst>
                </a:gridCol>
              </a:tblGrid>
              <a:tr h="2289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No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600">
                          <a:effectLst/>
                        </a:rPr>
                        <a:t>Atribut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Gain Ratio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3293866121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Nilai_ta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0.0193963349980881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1681693055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nilai_rpl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0.006342041713679292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2704660101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nilai_ki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0.0060591465187661364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1332870724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nilai_sbd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0.005858881725153284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707312873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nilai_kb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0.0047987961523986225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1937910081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nilai_arkom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0.0042807300148205345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3511722236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7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nilai_ptik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0.004092837800870067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1255511710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nilai_daspro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0.0040413831434278034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1209773604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nilai_tbo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0.004012197680880066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1473626436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nilai_basdat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0.003952735860485856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2260243351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11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nilai_pb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0.0039007878033924218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4151564943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nilai_sisdig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0.003870435545387093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1062159501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13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nilai_jarkom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0.0036691589149483706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3289295834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14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nilai_so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0.003629069701035852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984295235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15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nilai_mpti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0.0035302685109745847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1122082316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16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nilai_si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0.0034285921427553547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3300982378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17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nilai_kp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0.003245322787515182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2261634323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18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nilai_ecs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0.003136420039747019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394607087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19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nilai_alpro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0.0029524749453053957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2185466471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20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nilai_metnum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0.0029508498759991844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3893919800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21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nilai_strukdat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0.0027789449714819437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3366128412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22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nilai_matdis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0.0017482401613619324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37" marR="39737" marT="0" marB="0" anchor="ctr"/>
                </a:tc>
                <a:extLst>
                  <a:ext uri="{0D108BD9-81ED-4DB2-BD59-A6C34878D82A}">
                    <a16:rowId xmlns:a16="http://schemas.microsoft.com/office/drawing/2014/main" val="27858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04365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Education Center by Slidesgo">
  <a:themeElements>
    <a:clrScheme name="Simple Light">
      <a:dk1>
        <a:srgbClr val="555555"/>
      </a:dk1>
      <a:lt1>
        <a:srgbClr val="FFFFFF"/>
      </a:lt1>
      <a:dk2>
        <a:srgbClr val="9BD3D4"/>
      </a:dk2>
      <a:lt2>
        <a:srgbClr val="FFFFFF"/>
      </a:lt2>
      <a:accent1>
        <a:srgbClr val="D8EEF9"/>
      </a:accent1>
      <a:accent2>
        <a:srgbClr val="9BD3D4"/>
      </a:accent2>
      <a:accent3>
        <a:srgbClr val="5BC0C7"/>
      </a:accent3>
      <a:accent4>
        <a:srgbClr val="F49432"/>
      </a:accent4>
      <a:accent5>
        <a:srgbClr val="F49432"/>
      </a:accent5>
      <a:accent6>
        <a:srgbClr val="FFF8CD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504</Words>
  <Application>Microsoft Office PowerPoint</Application>
  <PresentationFormat>On-screen Show (16:9)</PresentationFormat>
  <Paragraphs>300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Open Sans</vt:lpstr>
      <vt:lpstr>Times New Roman</vt:lpstr>
      <vt:lpstr>Cambria Math</vt:lpstr>
      <vt:lpstr>Calibri</vt:lpstr>
      <vt:lpstr>Montserrat</vt:lpstr>
      <vt:lpstr>Indie Flower</vt:lpstr>
      <vt:lpstr>Science Education Center by Slidesgo</vt:lpstr>
      <vt:lpstr>Memisahkan atribut berdasarkan class</vt:lpstr>
      <vt:lpstr>Menghitung nilai information gain</vt:lpstr>
      <vt:lpstr>Menghitung Nilai Information Gain</vt:lpstr>
      <vt:lpstr>Menghitung Split Information</vt:lpstr>
      <vt:lpstr>Menghitung Nilai Gain Ratio</vt:lpstr>
      <vt:lpstr>Urutan nilai atribut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feature selection information gain ratio pada algoritma naïve bayes untuk prediksi kelulusan mahasiswa </dc:title>
  <cp:lastModifiedBy>Fauzan Wijanarko</cp:lastModifiedBy>
  <cp:revision>74</cp:revision>
  <dcterms:modified xsi:type="dcterms:W3CDTF">2021-03-21T15:17:25Z</dcterms:modified>
</cp:coreProperties>
</file>