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sldIdLst>
    <p:sldId id="256" r:id="rId2"/>
    <p:sldId id="257" r:id="rId3"/>
    <p:sldId id="261" r:id="rId4"/>
    <p:sldId id="284" r:id="rId5"/>
    <p:sldId id="262" r:id="rId6"/>
    <p:sldId id="263" r:id="rId7"/>
    <p:sldId id="264" r:id="rId8"/>
    <p:sldId id="266" r:id="rId9"/>
    <p:sldId id="285" r:id="rId10"/>
    <p:sldId id="286" r:id="rId11"/>
    <p:sldId id="271" r:id="rId12"/>
    <p:sldId id="273" r:id="rId13"/>
    <p:sldId id="274" r:id="rId14"/>
    <p:sldId id="288" r:id="rId15"/>
    <p:sldId id="276" r:id="rId16"/>
    <p:sldId id="287" r:id="rId17"/>
    <p:sldId id="28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843"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ata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image" Target="../media/image7.png"/></Relationships>
</file>

<file path=ppt/diagrams/_rels/data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image" Target="../media/image7.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E03CAA-D7C8-4ED3-9383-C525EF3AB554}"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693C761A-B0BC-40FE-8F01-0557640AB692}">
      <dgm:prSet phldrT="[Text]" custT="1"/>
      <dgm:spPr/>
      <dgm:t>
        <a:bodyPr/>
        <a:lstStyle/>
        <a:p>
          <a:pPr algn="l"/>
          <a:r>
            <a:rPr lang="en-US" sz="1600" dirty="0" smtClean="0">
              <a:latin typeface="Arial" panose="020B0604020202020204" pitchFamily="34" charset="0"/>
              <a:cs typeface="Arial" panose="020B0604020202020204" pitchFamily="34" charset="0"/>
            </a:rPr>
            <a:t>PassNYC’s ‘Data science for Good challenge’ seeks  to use the power of data science to improve its “Outreach " program  which enables students from weaker socio-economic backgrounds  qualify in SHSAT(exam) and receive placements in specialized high schools(SPHS).  </a:t>
          </a:r>
          <a:endParaRPr lang="en-US" sz="1600" dirty="0"/>
        </a:p>
      </dgm:t>
    </dgm:pt>
    <dgm:pt modelId="{7E9AFC41-E7BF-4CCC-9972-1E84DF84A0D8}" type="parTrans" cxnId="{72AEBED4-1060-477F-8AC4-49103D2B40CC}">
      <dgm:prSet/>
      <dgm:spPr/>
      <dgm:t>
        <a:bodyPr/>
        <a:lstStyle/>
        <a:p>
          <a:endParaRPr lang="en-US"/>
        </a:p>
      </dgm:t>
    </dgm:pt>
    <dgm:pt modelId="{5DA54B2D-E283-4696-B051-0E05ACAFE2EF}" type="sibTrans" cxnId="{72AEBED4-1060-477F-8AC4-49103D2B40CC}">
      <dgm:prSet/>
      <dgm:spPr/>
      <dgm:t>
        <a:bodyPr/>
        <a:lstStyle/>
        <a:p>
          <a:endParaRPr lang="en-US"/>
        </a:p>
      </dgm:t>
    </dgm:pt>
    <dgm:pt modelId="{664CCDCF-2AC3-40B7-801F-87B223AA91AB}">
      <dgm:prSet phldrT="[Text]" custT="1"/>
      <dgm:spPr/>
      <dgm:t>
        <a:bodyPr/>
        <a:lstStyle/>
        <a:p>
          <a:pPr algn="l"/>
          <a:r>
            <a:rPr lang="en-US" sz="2000" u="sng" dirty="0" smtClean="0">
              <a:latin typeface="Arial" panose="020B0604020202020204" pitchFamily="34" charset="0"/>
              <a:cs typeface="Arial" panose="020B0604020202020204" pitchFamily="34" charset="0"/>
            </a:rPr>
            <a:t>Findings</a:t>
          </a:r>
          <a:r>
            <a:rPr lang="en-US" sz="2000" dirty="0" smtClean="0">
              <a:latin typeface="Arial" panose="020B0604020202020204" pitchFamily="34" charset="0"/>
              <a:cs typeface="Arial" panose="020B0604020202020204" pitchFamily="34" charset="0"/>
            </a:rPr>
            <a:t> : </a:t>
          </a:r>
          <a:r>
            <a:rPr lang="en-US" sz="1600" dirty="0" smtClean="0">
              <a:latin typeface="Arial" panose="020B0604020202020204" pitchFamily="34" charset="0"/>
              <a:cs typeface="Arial" panose="020B0604020202020204" pitchFamily="34" charset="0"/>
            </a:rPr>
            <a:t>Middle schools sending qualifying students to Specialized High Schools(SPHS) are strikingly different in socio-economic distribution , from schools having non-qualifying students</a:t>
          </a:r>
          <a:endParaRPr lang="en-US" sz="1600" dirty="0"/>
        </a:p>
      </dgm:t>
    </dgm:pt>
    <dgm:pt modelId="{ED0BDE10-0857-4344-A7A2-1DCE5E1E3BF3}" type="parTrans" cxnId="{C0EFA54A-FC4D-4208-A3C1-503C0BC3CBF6}">
      <dgm:prSet/>
      <dgm:spPr/>
      <dgm:t>
        <a:bodyPr/>
        <a:lstStyle/>
        <a:p>
          <a:endParaRPr lang="en-US"/>
        </a:p>
      </dgm:t>
    </dgm:pt>
    <dgm:pt modelId="{2245F0DB-393F-4F9B-A79D-F004ED38372C}" type="sibTrans" cxnId="{C0EFA54A-FC4D-4208-A3C1-503C0BC3CBF6}">
      <dgm:prSet/>
      <dgm:spPr/>
      <dgm:t>
        <a:bodyPr/>
        <a:lstStyle/>
        <a:p>
          <a:endParaRPr lang="en-US"/>
        </a:p>
      </dgm:t>
    </dgm:pt>
    <dgm:pt modelId="{476F92EC-46D2-4818-BA8C-3B6C43B6D4B3}">
      <dgm:prSet phldrT="[Text]" custT="1"/>
      <dgm:spPr/>
      <dgm:t>
        <a:bodyPr/>
        <a:lstStyle/>
        <a:p>
          <a:pPr algn="l"/>
          <a:endParaRPr lang="en-US" sz="2000" u="sng" kern="1200" dirty="0" smtClean="0">
            <a:solidFill>
              <a:schemeClr val="lt1"/>
            </a:solidFill>
            <a:latin typeface="Arial" panose="020B0604020202020204" pitchFamily="34" charset="0"/>
            <a:ea typeface="+mn-ea"/>
            <a:cs typeface="Arial" panose="020B0604020202020204" pitchFamily="34" charset="0"/>
          </a:endParaRPr>
        </a:p>
        <a:p>
          <a:pPr algn="l"/>
          <a:endParaRPr lang="en-US" sz="2000" u="sng" kern="1200" dirty="0" smtClean="0">
            <a:solidFill>
              <a:schemeClr val="lt1"/>
            </a:solidFill>
            <a:latin typeface="Arial" panose="020B0604020202020204" pitchFamily="34" charset="0"/>
            <a:ea typeface="+mn-ea"/>
            <a:cs typeface="Arial" panose="020B0604020202020204" pitchFamily="34" charset="0"/>
          </a:endParaRPr>
        </a:p>
        <a:p>
          <a:pPr algn="l"/>
          <a:r>
            <a:rPr lang="en-US" sz="2000" u="sng" kern="1200" dirty="0" smtClean="0">
              <a:solidFill>
                <a:schemeClr val="lt1"/>
              </a:solidFill>
              <a:latin typeface="Arial" panose="020B0604020202020204" pitchFamily="34" charset="0"/>
              <a:ea typeface="+mn-ea"/>
              <a:cs typeface="Arial" panose="020B0604020202020204" pitchFamily="34" charset="0"/>
            </a:rPr>
            <a:t>Results: </a:t>
          </a:r>
        </a:p>
        <a:p>
          <a:pPr algn="l"/>
          <a:r>
            <a:rPr lang="en-US" sz="1600" u="none" kern="1200" dirty="0" smtClean="0">
              <a:solidFill>
                <a:schemeClr val="lt1"/>
              </a:solidFill>
              <a:latin typeface="Arial" panose="020B0604020202020204" pitchFamily="34" charset="0"/>
              <a:ea typeface="+mn-ea"/>
              <a:cs typeface="Arial" panose="020B0604020202020204" pitchFamily="34" charset="0"/>
            </a:rPr>
            <a:t>1.) Furnishes l</a:t>
          </a:r>
          <a:r>
            <a:rPr lang="en-US" sz="1600" dirty="0" smtClean="0">
              <a:latin typeface="Arial" panose="020B0604020202020204" pitchFamily="34" charset="0"/>
              <a:cs typeface="Arial" panose="020B0604020202020204" pitchFamily="34" charset="0"/>
            </a:rPr>
            <a:t>ist of middle schools having eligible candidates who will benefit from PASSNYC’s  training, as easily locatable plot on a map for ease</a:t>
          </a:r>
        </a:p>
        <a:p>
          <a:pPr algn="l"/>
          <a:r>
            <a:rPr lang="en-US" sz="1600" dirty="0" smtClean="0">
              <a:latin typeface="Arial" panose="020B0604020202020204" pitchFamily="34" charset="0"/>
              <a:cs typeface="Arial" panose="020B0604020202020204" pitchFamily="34" charset="0"/>
            </a:rPr>
            <a:t>2.)Provides list of middle schools  where SPHS program  and the entrance exam SHSAT can be popularized, to increase the number of test takers from schools, as easily locatable  map plots with information display</a:t>
          </a:r>
        </a:p>
        <a:p>
          <a:pPr algn="l"/>
          <a:endParaRPr lang="en-US" sz="1600" kern="1200" dirty="0" smtClean="0">
            <a:solidFill>
              <a:schemeClr val="lt1"/>
            </a:solidFill>
            <a:latin typeface="Arial" panose="020B0604020202020204" pitchFamily="34" charset="0"/>
            <a:ea typeface="+mn-ea"/>
            <a:cs typeface="Arial" panose="020B0604020202020204" pitchFamily="34" charset="0"/>
          </a:endParaRPr>
        </a:p>
        <a:p>
          <a:pPr algn="l"/>
          <a:endParaRPr lang="en-US" sz="2000" kern="1200" dirty="0">
            <a:solidFill>
              <a:schemeClr val="lt1"/>
            </a:solidFill>
            <a:latin typeface="Arial" panose="020B0604020202020204" pitchFamily="34" charset="0"/>
            <a:ea typeface="+mn-ea"/>
            <a:cs typeface="Arial" panose="020B0604020202020204" pitchFamily="34" charset="0"/>
          </a:endParaRPr>
        </a:p>
      </dgm:t>
    </dgm:pt>
    <dgm:pt modelId="{A8706B64-90A3-421E-9979-63DBEBFBB980}" type="parTrans" cxnId="{716CFC51-A60B-44A8-AFD2-D1A36A561227}">
      <dgm:prSet/>
      <dgm:spPr/>
      <dgm:t>
        <a:bodyPr/>
        <a:lstStyle/>
        <a:p>
          <a:endParaRPr lang="en-US"/>
        </a:p>
      </dgm:t>
    </dgm:pt>
    <dgm:pt modelId="{1D48255B-D07D-4A61-8084-5A2C1D6F44AA}" type="sibTrans" cxnId="{716CFC51-A60B-44A8-AFD2-D1A36A561227}">
      <dgm:prSet/>
      <dgm:spPr/>
      <dgm:t>
        <a:bodyPr/>
        <a:lstStyle/>
        <a:p>
          <a:endParaRPr lang="en-US"/>
        </a:p>
      </dgm:t>
    </dgm:pt>
    <dgm:pt modelId="{965102D6-403F-4C71-9A9E-F3C259F2388F}" type="pres">
      <dgm:prSet presAssocID="{07E03CAA-D7C8-4ED3-9383-C525EF3AB554}" presName="layout" presStyleCnt="0">
        <dgm:presLayoutVars>
          <dgm:chMax/>
          <dgm:chPref/>
          <dgm:dir/>
          <dgm:animOne val="branch"/>
          <dgm:animLvl val="lvl"/>
          <dgm:resizeHandles/>
        </dgm:presLayoutVars>
      </dgm:prSet>
      <dgm:spPr/>
      <dgm:t>
        <a:bodyPr/>
        <a:lstStyle/>
        <a:p>
          <a:endParaRPr lang="en-US"/>
        </a:p>
      </dgm:t>
    </dgm:pt>
    <dgm:pt modelId="{05EF6112-24DF-4894-936D-7303853A883D}" type="pres">
      <dgm:prSet presAssocID="{693C761A-B0BC-40FE-8F01-0557640AB692}" presName="root" presStyleCnt="0">
        <dgm:presLayoutVars>
          <dgm:chMax/>
          <dgm:chPref val="4"/>
        </dgm:presLayoutVars>
      </dgm:prSet>
      <dgm:spPr/>
    </dgm:pt>
    <dgm:pt modelId="{60BA2F43-19DF-40C3-85C2-FE3A7AB0C983}" type="pres">
      <dgm:prSet presAssocID="{693C761A-B0BC-40FE-8F01-0557640AB692}" presName="rootComposite" presStyleCnt="0">
        <dgm:presLayoutVars/>
      </dgm:prSet>
      <dgm:spPr/>
    </dgm:pt>
    <dgm:pt modelId="{192A06B5-3808-42EC-802D-BE971FEEB252}" type="pres">
      <dgm:prSet presAssocID="{693C761A-B0BC-40FE-8F01-0557640AB692}" presName="rootText" presStyleLbl="node0" presStyleIdx="0" presStyleCnt="1" custScaleY="69114" custLinFactNeighborY="-53688">
        <dgm:presLayoutVars>
          <dgm:chMax/>
          <dgm:chPref val="4"/>
        </dgm:presLayoutVars>
      </dgm:prSet>
      <dgm:spPr/>
      <dgm:t>
        <a:bodyPr/>
        <a:lstStyle/>
        <a:p>
          <a:endParaRPr lang="en-US"/>
        </a:p>
      </dgm:t>
    </dgm:pt>
    <dgm:pt modelId="{BF494444-ECA4-4945-B7F1-6A50CAB969C3}" type="pres">
      <dgm:prSet presAssocID="{693C761A-B0BC-40FE-8F01-0557640AB692}" presName="childShape" presStyleCnt="0">
        <dgm:presLayoutVars>
          <dgm:chMax val="0"/>
          <dgm:chPref val="0"/>
        </dgm:presLayoutVars>
      </dgm:prSet>
      <dgm:spPr/>
    </dgm:pt>
    <dgm:pt modelId="{097A1311-9B62-4FC3-9A06-658891E21916}" type="pres">
      <dgm:prSet presAssocID="{664CCDCF-2AC3-40B7-801F-87B223AA91AB}" presName="childComposite" presStyleCnt="0">
        <dgm:presLayoutVars>
          <dgm:chMax val="0"/>
          <dgm:chPref val="0"/>
        </dgm:presLayoutVars>
      </dgm:prSet>
      <dgm:spPr/>
    </dgm:pt>
    <dgm:pt modelId="{13CC1BCD-0F36-484D-9050-7178379927CA}" type="pres">
      <dgm:prSet presAssocID="{664CCDCF-2AC3-40B7-801F-87B223AA91AB}" presName="Image" presStyleLbl="node1" presStyleIdx="0" presStyleCnt="2" custScaleX="110000" custScaleY="83101" custLinFactNeighborX="-34" custLinFactNeighborY="1173"/>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DA65B53F-AFD6-43B9-BBAC-76FBBD4144D0}" type="pres">
      <dgm:prSet presAssocID="{664CCDCF-2AC3-40B7-801F-87B223AA91AB}" presName="childText" presStyleLbl="lnNode1" presStyleIdx="0" presStyleCnt="2" custScaleX="98781" custScaleY="77886" custLinFactNeighborX="-297" custLinFactNeighborY="-2021">
        <dgm:presLayoutVars>
          <dgm:chMax val="0"/>
          <dgm:chPref val="0"/>
          <dgm:bulletEnabled val="1"/>
        </dgm:presLayoutVars>
      </dgm:prSet>
      <dgm:spPr/>
      <dgm:t>
        <a:bodyPr/>
        <a:lstStyle/>
        <a:p>
          <a:endParaRPr lang="en-US"/>
        </a:p>
      </dgm:t>
    </dgm:pt>
    <dgm:pt modelId="{B34D0667-927E-4D3A-B96A-2D7A9B931252}" type="pres">
      <dgm:prSet presAssocID="{476F92EC-46D2-4818-BA8C-3B6C43B6D4B3}" presName="childComposite" presStyleCnt="0">
        <dgm:presLayoutVars>
          <dgm:chMax val="0"/>
          <dgm:chPref val="0"/>
        </dgm:presLayoutVars>
      </dgm:prSet>
      <dgm:spPr/>
    </dgm:pt>
    <dgm:pt modelId="{2B5897EC-CBDB-4D25-A7A2-21FAD5FF42BE}" type="pres">
      <dgm:prSet presAssocID="{476F92EC-46D2-4818-BA8C-3B6C43B6D4B3}" presName="Image" presStyleLbl="node1" presStyleIdx="1" presStyleCnt="2" custScaleX="116685" custScaleY="111801" custLinFactNeighborX="-5666" custLinFactNeighborY="-6546"/>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t>
        <a:bodyPr/>
        <a:lstStyle/>
        <a:p>
          <a:endParaRPr lang="en-US"/>
        </a:p>
      </dgm:t>
    </dgm:pt>
    <dgm:pt modelId="{78D5ED53-99B1-4026-B7CB-9720B81B38D1}" type="pres">
      <dgm:prSet presAssocID="{476F92EC-46D2-4818-BA8C-3B6C43B6D4B3}" presName="childText" presStyleLbl="lnNode1" presStyleIdx="1" presStyleCnt="2" custScaleX="98419" custScaleY="113100" custLinFactNeighborX="23" custLinFactNeighborY="-6173">
        <dgm:presLayoutVars>
          <dgm:chMax val="0"/>
          <dgm:chPref val="0"/>
          <dgm:bulletEnabled val="1"/>
        </dgm:presLayoutVars>
      </dgm:prSet>
      <dgm:spPr/>
      <dgm:t>
        <a:bodyPr/>
        <a:lstStyle/>
        <a:p>
          <a:endParaRPr lang="en-US"/>
        </a:p>
      </dgm:t>
    </dgm:pt>
  </dgm:ptLst>
  <dgm:cxnLst>
    <dgm:cxn modelId="{08DC178C-2F99-4518-8D3C-1933724FFECD}" type="presOf" srcId="{664CCDCF-2AC3-40B7-801F-87B223AA91AB}" destId="{DA65B53F-AFD6-43B9-BBAC-76FBBD4144D0}" srcOrd="0" destOrd="0" presId="urn:microsoft.com/office/officeart/2008/layout/PictureAccentList"/>
    <dgm:cxn modelId="{D925292E-1A45-4555-B6B5-8464286597DA}" type="presOf" srcId="{693C761A-B0BC-40FE-8F01-0557640AB692}" destId="{192A06B5-3808-42EC-802D-BE971FEEB252}" srcOrd="0" destOrd="0" presId="urn:microsoft.com/office/officeart/2008/layout/PictureAccentList"/>
    <dgm:cxn modelId="{F8F9802C-05D8-4817-A449-96944F7B9AB1}" type="presOf" srcId="{476F92EC-46D2-4818-BA8C-3B6C43B6D4B3}" destId="{78D5ED53-99B1-4026-B7CB-9720B81B38D1}" srcOrd="0" destOrd="0" presId="urn:microsoft.com/office/officeart/2008/layout/PictureAccentList"/>
    <dgm:cxn modelId="{72AEBED4-1060-477F-8AC4-49103D2B40CC}" srcId="{07E03CAA-D7C8-4ED3-9383-C525EF3AB554}" destId="{693C761A-B0BC-40FE-8F01-0557640AB692}" srcOrd="0" destOrd="0" parTransId="{7E9AFC41-E7BF-4CCC-9972-1E84DF84A0D8}" sibTransId="{5DA54B2D-E283-4696-B051-0E05ACAFE2EF}"/>
    <dgm:cxn modelId="{716CFC51-A60B-44A8-AFD2-D1A36A561227}" srcId="{693C761A-B0BC-40FE-8F01-0557640AB692}" destId="{476F92EC-46D2-4818-BA8C-3B6C43B6D4B3}" srcOrd="1" destOrd="0" parTransId="{A8706B64-90A3-421E-9979-63DBEBFBB980}" sibTransId="{1D48255B-D07D-4A61-8084-5A2C1D6F44AA}"/>
    <dgm:cxn modelId="{1E0AF09F-E4E0-44F8-A1DF-1B2387C2CCF9}" type="presOf" srcId="{07E03CAA-D7C8-4ED3-9383-C525EF3AB554}" destId="{965102D6-403F-4C71-9A9E-F3C259F2388F}" srcOrd="0" destOrd="0" presId="urn:microsoft.com/office/officeart/2008/layout/PictureAccentList"/>
    <dgm:cxn modelId="{C0EFA54A-FC4D-4208-A3C1-503C0BC3CBF6}" srcId="{693C761A-B0BC-40FE-8F01-0557640AB692}" destId="{664CCDCF-2AC3-40B7-801F-87B223AA91AB}" srcOrd="0" destOrd="0" parTransId="{ED0BDE10-0857-4344-A7A2-1DCE5E1E3BF3}" sibTransId="{2245F0DB-393F-4F9B-A79D-F004ED38372C}"/>
    <dgm:cxn modelId="{7C884890-9ED1-4E58-A82D-9A7F32AE14E3}" type="presParOf" srcId="{965102D6-403F-4C71-9A9E-F3C259F2388F}" destId="{05EF6112-24DF-4894-936D-7303853A883D}" srcOrd="0" destOrd="0" presId="urn:microsoft.com/office/officeart/2008/layout/PictureAccentList"/>
    <dgm:cxn modelId="{8B4614A6-708F-4823-9199-9CBABBA3A988}" type="presParOf" srcId="{05EF6112-24DF-4894-936D-7303853A883D}" destId="{60BA2F43-19DF-40C3-85C2-FE3A7AB0C983}" srcOrd="0" destOrd="0" presId="urn:microsoft.com/office/officeart/2008/layout/PictureAccentList"/>
    <dgm:cxn modelId="{3E6CBD5F-D661-4FB2-B95A-EB18E5E67999}" type="presParOf" srcId="{60BA2F43-19DF-40C3-85C2-FE3A7AB0C983}" destId="{192A06B5-3808-42EC-802D-BE971FEEB252}" srcOrd="0" destOrd="0" presId="urn:microsoft.com/office/officeart/2008/layout/PictureAccentList"/>
    <dgm:cxn modelId="{930BA024-50CE-4186-8249-868AC33345AF}" type="presParOf" srcId="{05EF6112-24DF-4894-936D-7303853A883D}" destId="{BF494444-ECA4-4945-B7F1-6A50CAB969C3}" srcOrd="1" destOrd="0" presId="urn:microsoft.com/office/officeart/2008/layout/PictureAccentList"/>
    <dgm:cxn modelId="{59073E5C-94BD-4FE4-9B6C-16ABB3517CFC}" type="presParOf" srcId="{BF494444-ECA4-4945-B7F1-6A50CAB969C3}" destId="{097A1311-9B62-4FC3-9A06-658891E21916}" srcOrd="0" destOrd="0" presId="urn:microsoft.com/office/officeart/2008/layout/PictureAccentList"/>
    <dgm:cxn modelId="{09A88B0C-C49A-4A45-98DA-08E7DA89848A}" type="presParOf" srcId="{097A1311-9B62-4FC3-9A06-658891E21916}" destId="{13CC1BCD-0F36-484D-9050-7178379927CA}" srcOrd="0" destOrd="0" presId="urn:microsoft.com/office/officeart/2008/layout/PictureAccentList"/>
    <dgm:cxn modelId="{21FC3950-FF0A-4865-808A-45CE1686C2B1}" type="presParOf" srcId="{097A1311-9B62-4FC3-9A06-658891E21916}" destId="{DA65B53F-AFD6-43B9-BBAC-76FBBD4144D0}" srcOrd="1" destOrd="0" presId="urn:microsoft.com/office/officeart/2008/layout/PictureAccentList"/>
    <dgm:cxn modelId="{033C3BE3-0B8A-4E0E-AD4A-B84D123B7DDA}" type="presParOf" srcId="{BF494444-ECA4-4945-B7F1-6A50CAB969C3}" destId="{B34D0667-927E-4D3A-B96A-2D7A9B931252}" srcOrd="1" destOrd="0" presId="urn:microsoft.com/office/officeart/2008/layout/PictureAccentList"/>
    <dgm:cxn modelId="{925F2147-FC17-4D66-9BD9-B49F232BA9CF}" type="presParOf" srcId="{B34D0667-927E-4D3A-B96A-2D7A9B931252}" destId="{2B5897EC-CBDB-4D25-A7A2-21FAD5FF42BE}" srcOrd="0" destOrd="0" presId="urn:microsoft.com/office/officeart/2008/layout/PictureAccentList"/>
    <dgm:cxn modelId="{8D18998B-C067-4B66-A896-2FF51F7F40BE}" type="presParOf" srcId="{B34D0667-927E-4D3A-B96A-2D7A9B931252}" destId="{78D5ED53-99B1-4026-B7CB-9720B81B38D1}"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57E6EF-023E-47F1-97F1-86E0EC9BDB6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6E830637-F71C-4BCE-A558-F8F51270FA8B}">
      <dgm:prSet phldrT="[Text]" custT="1"/>
      <dgm:spPr/>
      <dgm:t>
        <a:bodyPr/>
        <a:lstStyle/>
        <a:p>
          <a:pPr algn="ctr"/>
          <a:r>
            <a:rPr lang="en-US" sz="3000" b="0" dirty="0" smtClean="0">
              <a:latin typeface="+mj-lt"/>
            </a:rPr>
            <a:t>Data sets</a:t>
          </a:r>
          <a:endParaRPr lang="en-US" sz="3000" b="0" dirty="0">
            <a:latin typeface="+mj-lt"/>
          </a:endParaRPr>
        </a:p>
      </dgm:t>
    </dgm:pt>
    <dgm:pt modelId="{F68ABEE1-52E2-4879-96B3-670BCD240745}" type="parTrans" cxnId="{5700D6F9-D104-495D-9558-C16DA72506D9}">
      <dgm:prSet/>
      <dgm:spPr/>
      <dgm:t>
        <a:bodyPr/>
        <a:lstStyle/>
        <a:p>
          <a:endParaRPr lang="en-US"/>
        </a:p>
      </dgm:t>
    </dgm:pt>
    <dgm:pt modelId="{D49703E4-000E-4F50-892F-C9316D4DE6DD}" type="sibTrans" cxnId="{5700D6F9-D104-495D-9558-C16DA72506D9}">
      <dgm:prSet/>
      <dgm:spPr/>
      <dgm:t>
        <a:bodyPr/>
        <a:lstStyle/>
        <a:p>
          <a:endParaRPr lang="en-US"/>
        </a:p>
      </dgm:t>
    </dgm:pt>
    <dgm:pt modelId="{E564F112-0BA3-4B61-AD9D-EEE1EBE3F528}">
      <dgm:prSet phldrT="[Text]" custT="1"/>
      <dgm:spPr/>
      <dgm:t>
        <a:bodyPr/>
        <a:lstStyle/>
        <a:p>
          <a:r>
            <a:rPr lang="en-US" sz="1400" dirty="0" smtClean="0">
              <a:latin typeface="Arial" panose="020B0604020202020204" pitchFamily="34" charset="0"/>
              <a:cs typeface="Arial" panose="020B0604020202020204" pitchFamily="34" charset="0"/>
            </a:rPr>
            <a:t>2016 School Explorer data which has all the demographic data about the NYC schools, contained in 1272 Rows and x 161columns</a:t>
          </a:r>
          <a:endParaRPr lang="en-US" sz="1400" dirty="0"/>
        </a:p>
      </dgm:t>
    </dgm:pt>
    <dgm:pt modelId="{6F7A34F3-A903-4FA2-9CD2-F46A5E107611}" type="parTrans" cxnId="{6762A358-739F-4DB3-A5B4-A2E3656496A8}">
      <dgm:prSet/>
      <dgm:spPr/>
      <dgm:t>
        <a:bodyPr/>
        <a:lstStyle/>
        <a:p>
          <a:endParaRPr lang="en-US"/>
        </a:p>
      </dgm:t>
    </dgm:pt>
    <dgm:pt modelId="{EBBEF05C-D138-4581-8868-0AB000AC0AAC}" type="sibTrans" cxnId="{6762A358-739F-4DB3-A5B4-A2E3656496A8}">
      <dgm:prSet/>
      <dgm:spPr/>
      <dgm:t>
        <a:bodyPr/>
        <a:lstStyle/>
        <a:p>
          <a:endParaRPr lang="en-US"/>
        </a:p>
      </dgm:t>
    </dgm:pt>
    <dgm:pt modelId="{3CFD6CE7-ED72-490C-8FCC-3FEA22947A7A}">
      <dgm:prSet phldrT="[Text]" custT="1"/>
      <dgm:spPr/>
      <dgm:t>
        <a:bodyPr/>
        <a:lstStyle/>
        <a:p>
          <a:r>
            <a:rPr lang="en-US" sz="1400" dirty="0" smtClean="0">
              <a:latin typeface="Arial" panose="020B0604020202020204" pitchFamily="34" charset="0"/>
              <a:cs typeface="Arial" panose="020B0604020202020204" pitchFamily="34" charset="0"/>
            </a:rPr>
            <a:t>2013_-_2018_Demographic_Snapshot_School which give demographic details from the past 5 years</a:t>
          </a:r>
          <a:endParaRPr lang="en-US" sz="1400" dirty="0">
            <a:latin typeface="Arial" panose="020B0604020202020204" pitchFamily="34" charset="0"/>
            <a:cs typeface="Arial" panose="020B0604020202020204" pitchFamily="34" charset="0"/>
          </a:endParaRPr>
        </a:p>
      </dgm:t>
    </dgm:pt>
    <dgm:pt modelId="{0202295A-A319-4830-B2F1-9B274BCBC38B}" type="parTrans" cxnId="{098E56BA-6E6A-483A-8876-55F839917099}">
      <dgm:prSet/>
      <dgm:spPr/>
      <dgm:t>
        <a:bodyPr/>
        <a:lstStyle/>
        <a:p>
          <a:endParaRPr lang="en-US"/>
        </a:p>
      </dgm:t>
    </dgm:pt>
    <dgm:pt modelId="{F6360D09-DA29-456B-95B9-A321931B245C}" type="sibTrans" cxnId="{098E56BA-6E6A-483A-8876-55F839917099}">
      <dgm:prSet/>
      <dgm:spPr/>
      <dgm:t>
        <a:bodyPr/>
        <a:lstStyle/>
        <a:p>
          <a:endParaRPr lang="en-US"/>
        </a:p>
      </dgm:t>
    </dgm:pt>
    <dgm:pt modelId="{D4487DAF-FE8D-402F-A534-48C6B23A0BE3}">
      <dgm:prSet phldrT="[Text]" custT="1"/>
      <dgm:spPr/>
      <dgm:t>
        <a:bodyPr/>
        <a:lstStyle/>
        <a:p>
          <a:r>
            <a:rPr lang="en-US" sz="1400" dirty="0" smtClean="0">
              <a:latin typeface="Arial" panose="020B0604020202020204" pitchFamily="34" charset="0"/>
              <a:cs typeface="Arial" panose="020B0604020202020204" pitchFamily="34" charset="0"/>
            </a:rPr>
            <a:t>SHSAT_Admissions_Test_Offers_By_Sending_School  for three academic years that contains details like number of test takers, no of offers received and number of students in  class for each of the schools</a:t>
          </a:r>
          <a:endParaRPr lang="en-US" sz="1400" dirty="0">
            <a:latin typeface="Arial" panose="020B0604020202020204" pitchFamily="34" charset="0"/>
            <a:cs typeface="Arial" panose="020B0604020202020204" pitchFamily="34" charset="0"/>
          </a:endParaRPr>
        </a:p>
      </dgm:t>
    </dgm:pt>
    <dgm:pt modelId="{8370356B-40D9-4367-A8E3-F2CD938EB349}" type="parTrans" cxnId="{B969114E-A88B-45B7-8269-417445347DCB}">
      <dgm:prSet/>
      <dgm:spPr/>
      <dgm:t>
        <a:bodyPr/>
        <a:lstStyle/>
        <a:p>
          <a:endParaRPr lang="en-US"/>
        </a:p>
      </dgm:t>
    </dgm:pt>
    <dgm:pt modelId="{7B9C699E-39D0-43A6-AAB8-D1DDCE5A8F5D}" type="sibTrans" cxnId="{B969114E-A88B-45B7-8269-417445347DCB}">
      <dgm:prSet/>
      <dgm:spPr/>
      <dgm:t>
        <a:bodyPr/>
        <a:lstStyle/>
        <a:p>
          <a:endParaRPr lang="en-US"/>
        </a:p>
      </dgm:t>
    </dgm:pt>
    <dgm:pt modelId="{DD20D614-C40F-4106-AFCE-951278CE24FE}">
      <dgm:prSet phldrT="[Text]" custT="1"/>
      <dgm:spPr/>
      <dgm:t>
        <a:bodyPr/>
        <a:lstStyle/>
        <a:p>
          <a:pPr algn="ctr"/>
          <a:r>
            <a:rPr lang="en-US" sz="3000" b="0" dirty="0" smtClean="0">
              <a:latin typeface="+mj-lt"/>
            </a:rPr>
            <a:t>Data Wrangling</a:t>
          </a:r>
          <a:endParaRPr lang="en-US" sz="3000" b="0" dirty="0">
            <a:latin typeface="+mj-lt"/>
          </a:endParaRPr>
        </a:p>
      </dgm:t>
    </dgm:pt>
    <dgm:pt modelId="{71BCD492-7DA6-469F-9725-117D90707595}" type="parTrans" cxnId="{831310E1-B410-4FA4-8A81-80E7B62AA8D1}">
      <dgm:prSet/>
      <dgm:spPr/>
      <dgm:t>
        <a:bodyPr/>
        <a:lstStyle/>
        <a:p>
          <a:endParaRPr lang="en-US"/>
        </a:p>
      </dgm:t>
    </dgm:pt>
    <dgm:pt modelId="{00535712-D927-44F0-A66D-2D6F48D5B252}" type="sibTrans" cxnId="{831310E1-B410-4FA4-8A81-80E7B62AA8D1}">
      <dgm:prSet/>
      <dgm:spPr/>
      <dgm:t>
        <a:bodyPr/>
        <a:lstStyle/>
        <a:p>
          <a:endParaRPr lang="en-US"/>
        </a:p>
      </dgm:t>
    </dgm:pt>
    <dgm:pt modelId="{84D50966-21F6-4EEB-825E-913E23CBAA6B}">
      <dgm:prSet phldrT="[Text]" custT="1"/>
      <dgm:spPr/>
      <dgm:t>
        <a:bodyPr/>
        <a:lstStyle/>
        <a:p>
          <a:r>
            <a:rPr lang="en-US" sz="1400" dirty="0" smtClean="0">
              <a:latin typeface="Arial" panose="020B0604020202020204" pitchFamily="34" charset="0"/>
              <a:cs typeface="Arial" panose="020B0604020202020204" pitchFamily="34" charset="0"/>
            </a:rPr>
            <a:t>Some unnecessary attributes were dropped to reduce dimensionality and a couple of new columns introduced to calculate scores </a:t>
          </a:r>
          <a:endParaRPr lang="en-US" sz="1400" dirty="0">
            <a:latin typeface="Arial" panose="020B0604020202020204" pitchFamily="34" charset="0"/>
            <a:cs typeface="Arial" panose="020B0604020202020204" pitchFamily="34" charset="0"/>
          </a:endParaRPr>
        </a:p>
      </dgm:t>
    </dgm:pt>
    <dgm:pt modelId="{66250A93-4E97-463F-AAFA-C3DB2FE0CB1C}" type="parTrans" cxnId="{78FDBC80-B684-4031-9C3A-52B91B24C1C8}">
      <dgm:prSet/>
      <dgm:spPr/>
      <dgm:t>
        <a:bodyPr/>
        <a:lstStyle/>
        <a:p>
          <a:endParaRPr lang="en-US"/>
        </a:p>
      </dgm:t>
    </dgm:pt>
    <dgm:pt modelId="{2886A6E0-050B-49CB-B391-AA4F3D2D9CAA}" type="sibTrans" cxnId="{78FDBC80-B684-4031-9C3A-52B91B24C1C8}">
      <dgm:prSet/>
      <dgm:spPr/>
      <dgm:t>
        <a:bodyPr/>
        <a:lstStyle/>
        <a:p>
          <a:endParaRPr lang="en-US"/>
        </a:p>
      </dgm:t>
    </dgm:pt>
    <dgm:pt modelId="{BF422D92-00E2-41DE-A6EA-CBC61232E9A7}">
      <dgm:prSet phldrT="[Text]" custT="1"/>
      <dgm:spPr/>
      <dgm:t>
        <a:bodyPr/>
        <a:lstStyle/>
        <a:p>
          <a:r>
            <a:rPr lang="en-US" sz="1400" dirty="0" smtClean="0">
              <a:latin typeface="Arial" panose="020B0604020202020204" pitchFamily="34" charset="0"/>
              <a:cs typeface="Arial" panose="020B0604020202020204" pitchFamily="34" charset="0"/>
            </a:rPr>
            <a:t>For some columns, the value  that were categorizations  like ‘ Meeting ’, Approaching and ‘ Exceeded’ ‘Target’ were converted to numeric ranking ‘1’,’2’,’3’.</a:t>
          </a:r>
          <a:endParaRPr lang="en-US" sz="1400" dirty="0">
            <a:latin typeface="Arial" panose="020B0604020202020204" pitchFamily="34" charset="0"/>
            <a:cs typeface="Arial" panose="020B0604020202020204" pitchFamily="34" charset="0"/>
          </a:endParaRPr>
        </a:p>
      </dgm:t>
    </dgm:pt>
    <dgm:pt modelId="{A8C992CA-CAA7-4DA3-9D43-4DEB01485FDA}" type="parTrans" cxnId="{4F6125F7-8261-45FD-A5A9-32B9DC6F9406}">
      <dgm:prSet/>
      <dgm:spPr/>
      <dgm:t>
        <a:bodyPr/>
        <a:lstStyle/>
        <a:p>
          <a:endParaRPr lang="en-US"/>
        </a:p>
      </dgm:t>
    </dgm:pt>
    <dgm:pt modelId="{DECE8036-60B4-464A-B9CD-B8CBE85059C2}" type="sibTrans" cxnId="{4F6125F7-8261-45FD-A5A9-32B9DC6F9406}">
      <dgm:prSet/>
      <dgm:spPr/>
      <dgm:t>
        <a:bodyPr/>
        <a:lstStyle/>
        <a:p>
          <a:endParaRPr lang="en-US"/>
        </a:p>
      </dgm:t>
    </dgm:pt>
    <dgm:pt modelId="{1B8C84BB-6402-4371-BCCC-0CD018277D1C}">
      <dgm:prSet phldrT="[Text]" custT="1"/>
      <dgm:spPr/>
      <dgm:t>
        <a:bodyPr/>
        <a:lstStyle/>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Function to strip ‘$’ and ‘%’  in columns</a:t>
          </a:r>
        </a:p>
        <a:p>
          <a:r>
            <a:rPr lang="en-US" sz="1400" dirty="0" smtClean="0">
              <a:latin typeface="Arial" panose="020B0604020202020204" pitchFamily="34" charset="0"/>
              <a:cs typeface="Arial" panose="020B0604020202020204" pitchFamily="34" charset="0"/>
            </a:rPr>
            <a:t>Fill missing values with mean value where applicable</a:t>
          </a:r>
        </a:p>
        <a:p>
          <a:r>
            <a:rPr lang="en-US" sz="1400" dirty="0" smtClean="0">
              <a:latin typeface="Arial" panose="020B0604020202020204" pitchFamily="34" charset="0"/>
              <a:cs typeface="Arial" panose="020B0604020202020204" pitchFamily="34" charset="0"/>
            </a:rPr>
            <a:t>Dropping </a:t>
          </a:r>
          <a:r>
            <a:rPr lang="en-US" sz="1400" dirty="0" err="1" smtClean="0">
              <a:latin typeface="Arial" panose="020B0604020202020204" pitchFamily="34" charset="0"/>
              <a:cs typeface="Arial" panose="020B0604020202020204" pitchFamily="34" charset="0"/>
            </a:rPr>
            <a:t>NaN</a:t>
          </a:r>
          <a:r>
            <a:rPr lang="en-US" sz="1400" dirty="0" smtClean="0">
              <a:latin typeface="Arial" panose="020B0604020202020204" pitchFamily="34" charset="0"/>
              <a:cs typeface="Arial" panose="020B0604020202020204" pitchFamily="34" charset="0"/>
            </a:rPr>
            <a:t> values where it was significantly small ore replacing with 0 as applicable</a:t>
          </a:r>
          <a:endParaRPr lang="en-US" sz="1400" dirty="0">
            <a:latin typeface="Arial" panose="020B0604020202020204" pitchFamily="34" charset="0"/>
            <a:cs typeface="Arial" panose="020B0604020202020204" pitchFamily="34" charset="0"/>
          </a:endParaRPr>
        </a:p>
      </dgm:t>
    </dgm:pt>
    <dgm:pt modelId="{DEC3A19D-6173-442A-ADE3-FC3154AECC64}" type="parTrans" cxnId="{FF5B27B3-FBB1-4017-BCCF-942552BDD7E3}">
      <dgm:prSet/>
      <dgm:spPr/>
      <dgm:t>
        <a:bodyPr/>
        <a:lstStyle/>
        <a:p>
          <a:endParaRPr lang="en-US"/>
        </a:p>
      </dgm:t>
    </dgm:pt>
    <dgm:pt modelId="{E0551B21-E319-4EC5-B20A-91C9718C59A0}" type="sibTrans" cxnId="{FF5B27B3-FBB1-4017-BCCF-942552BDD7E3}">
      <dgm:prSet/>
      <dgm:spPr/>
      <dgm:t>
        <a:bodyPr/>
        <a:lstStyle/>
        <a:p>
          <a:endParaRPr lang="en-US"/>
        </a:p>
      </dgm:t>
    </dgm:pt>
    <dgm:pt modelId="{B6C9F819-A847-4F4A-A4F4-8934E60A75B4}" type="pres">
      <dgm:prSet presAssocID="{8757E6EF-023E-47F1-97F1-86E0EC9BDB61}" presName="layout" presStyleCnt="0">
        <dgm:presLayoutVars>
          <dgm:chMax/>
          <dgm:chPref/>
          <dgm:dir/>
          <dgm:resizeHandles/>
        </dgm:presLayoutVars>
      </dgm:prSet>
      <dgm:spPr/>
      <dgm:t>
        <a:bodyPr/>
        <a:lstStyle/>
        <a:p>
          <a:endParaRPr lang="en-US"/>
        </a:p>
      </dgm:t>
    </dgm:pt>
    <dgm:pt modelId="{DE3B4439-CB44-4027-BC81-D75D5E6725FB}" type="pres">
      <dgm:prSet presAssocID="{6E830637-F71C-4BCE-A558-F8F51270FA8B}" presName="root" presStyleCnt="0">
        <dgm:presLayoutVars>
          <dgm:chMax/>
          <dgm:chPref/>
        </dgm:presLayoutVars>
      </dgm:prSet>
      <dgm:spPr/>
    </dgm:pt>
    <dgm:pt modelId="{41F47813-1786-4676-A779-6AFE1BE06B04}" type="pres">
      <dgm:prSet presAssocID="{6E830637-F71C-4BCE-A558-F8F51270FA8B}" presName="rootComposite" presStyleCnt="0">
        <dgm:presLayoutVars/>
      </dgm:prSet>
      <dgm:spPr/>
    </dgm:pt>
    <dgm:pt modelId="{A2FDABE8-5F37-4C55-B671-6746AA4E4A00}" type="pres">
      <dgm:prSet presAssocID="{6E830637-F71C-4BCE-A558-F8F51270FA8B}" presName="ParentAccent" presStyleLbl="alignNode1" presStyleIdx="0" presStyleCnt="2" custLinFactNeighborX="12" custLinFactNeighborY="0"/>
      <dgm:spPr/>
    </dgm:pt>
    <dgm:pt modelId="{F54693C8-D4A1-48CB-B155-C56FC14375A9}" type="pres">
      <dgm:prSet presAssocID="{6E830637-F71C-4BCE-A558-F8F51270FA8B}" presName="ParentSmallAccent" presStyleLbl="fgAcc1" presStyleIdx="0" presStyleCnt="2"/>
      <dgm:spPr/>
    </dgm:pt>
    <dgm:pt modelId="{7468684B-8DD5-40E2-A0C2-89DB17430DD9}" type="pres">
      <dgm:prSet presAssocID="{6E830637-F71C-4BCE-A558-F8F51270FA8B}" presName="Parent" presStyleLbl="revTx" presStyleIdx="0" presStyleCnt="8">
        <dgm:presLayoutVars>
          <dgm:chMax/>
          <dgm:chPref val="4"/>
          <dgm:bulletEnabled val="1"/>
        </dgm:presLayoutVars>
      </dgm:prSet>
      <dgm:spPr/>
      <dgm:t>
        <a:bodyPr/>
        <a:lstStyle/>
        <a:p>
          <a:endParaRPr lang="en-US"/>
        </a:p>
      </dgm:t>
    </dgm:pt>
    <dgm:pt modelId="{B19F9A70-0B39-4164-A8F2-CF4411BAE2CB}" type="pres">
      <dgm:prSet presAssocID="{6E830637-F71C-4BCE-A558-F8F51270FA8B}" presName="childShape" presStyleCnt="0">
        <dgm:presLayoutVars>
          <dgm:chMax val="0"/>
          <dgm:chPref val="0"/>
        </dgm:presLayoutVars>
      </dgm:prSet>
      <dgm:spPr/>
    </dgm:pt>
    <dgm:pt modelId="{3AE6F0C1-7409-4F99-9EE6-E055270B0912}" type="pres">
      <dgm:prSet presAssocID="{E564F112-0BA3-4B61-AD9D-EEE1EBE3F528}" presName="childComposite" presStyleCnt="0">
        <dgm:presLayoutVars>
          <dgm:chMax val="0"/>
          <dgm:chPref val="0"/>
        </dgm:presLayoutVars>
      </dgm:prSet>
      <dgm:spPr/>
    </dgm:pt>
    <dgm:pt modelId="{B0BC2C3F-106E-4891-8878-D4A04810AC97}" type="pres">
      <dgm:prSet presAssocID="{E564F112-0BA3-4B61-AD9D-EEE1EBE3F528}" presName="ChildAccent" presStyleLbl="solidFgAcc1" presStyleIdx="0" presStyleCnt="6"/>
      <dgm:spPr/>
    </dgm:pt>
    <dgm:pt modelId="{4536E620-83FA-4376-B6D7-7B95329C0AA8}" type="pres">
      <dgm:prSet presAssocID="{E564F112-0BA3-4B61-AD9D-EEE1EBE3F528}" presName="Child" presStyleLbl="revTx" presStyleIdx="1" presStyleCnt="8">
        <dgm:presLayoutVars>
          <dgm:chMax val="0"/>
          <dgm:chPref val="0"/>
          <dgm:bulletEnabled val="1"/>
        </dgm:presLayoutVars>
      </dgm:prSet>
      <dgm:spPr/>
      <dgm:t>
        <a:bodyPr/>
        <a:lstStyle/>
        <a:p>
          <a:endParaRPr lang="en-US"/>
        </a:p>
      </dgm:t>
    </dgm:pt>
    <dgm:pt modelId="{54D672F3-CEF5-468F-9A29-64508278F200}" type="pres">
      <dgm:prSet presAssocID="{3CFD6CE7-ED72-490C-8FCC-3FEA22947A7A}" presName="childComposite" presStyleCnt="0">
        <dgm:presLayoutVars>
          <dgm:chMax val="0"/>
          <dgm:chPref val="0"/>
        </dgm:presLayoutVars>
      </dgm:prSet>
      <dgm:spPr/>
    </dgm:pt>
    <dgm:pt modelId="{C587CE38-8E6E-4CCE-AD0E-729E541C6023}" type="pres">
      <dgm:prSet presAssocID="{3CFD6CE7-ED72-490C-8FCC-3FEA22947A7A}" presName="ChildAccent" presStyleLbl="solidFgAcc1" presStyleIdx="1" presStyleCnt="6"/>
      <dgm:spPr/>
    </dgm:pt>
    <dgm:pt modelId="{F32AD923-6FB3-4EBE-AFB3-2DBDE245E870}" type="pres">
      <dgm:prSet presAssocID="{3CFD6CE7-ED72-490C-8FCC-3FEA22947A7A}" presName="Child" presStyleLbl="revTx" presStyleIdx="2" presStyleCnt="8">
        <dgm:presLayoutVars>
          <dgm:chMax val="0"/>
          <dgm:chPref val="0"/>
          <dgm:bulletEnabled val="1"/>
        </dgm:presLayoutVars>
      </dgm:prSet>
      <dgm:spPr/>
      <dgm:t>
        <a:bodyPr/>
        <a:lstStyle/>
        <a:p>
          <a:endParaRPr lang="en-US"/>
        </a:p>
      </dgm:t>
    </dgm:pt>
    <dgm:pt modelId="{02D54142-05D6-4B20-99EB-4DC8C14EEEB5}" type="pres">
      <dgm:prSet presAssocID="{D4487DAF-FE8D-402F-A534-48C6B23A0BE3}" presName="childComposite" presStyleCnt="0">
        <dgm:presLayoutVars>
          <dgm:chMax val="0"/>
          <dgm:chPref val="0"/>
        </dgm:presLayoutVars>
      </dgm:prSet>
      <dgm:spPr/>
    </dgm:pt>
    <dgm:pt modelId="{FA1C87FD-8354-4F01-9130-6929907E8DE4}" type="pres">
      <dgm:prSet presAssocID="{D4487DAF-FE8D-402F-A534-48C6B23A0BE3}" presName="ChildAccent" presStyleLbl="solidFgAcc1" presStyleIdx="2" presStyleCnt="6"/>
      <dgm:spPr/>
    </dgm:pt>
    <dgm:pt modelId="{48BDB98F-9807-4641-B826-ED59F854EEEC}" type="pres">
      <dgm:prSet presAssocID="{D4487DAF-FE8D-402F-A534-48C6B23A0BE3}" presName="Child" presStyleLbl="revTx" presStyleIdx="3" presStyleCnt="8">
        <dgm:presLayoutVars>
          <dgm:chMax val="0"/>
          <dgm:chPref val="0"/>
          <dgm:bulletEnabled val="1"/>
        </dgm:presLayoutVars>
      </dgm:prSet>
      <dgm:spPr/>
      <dgm:t>
        <a:bodyPr/>
        <a:lstStyle/>
        <a:p>
          <a:endParaRPr lang="en-US"/>
        </a:p>
      </dgm:t>
    </dgm:pt>
    <dgm:pt modelId="{552DC5A1-CE19-4BB2-A44C-236E26E6BA1B}" type="pres">
      <dgm:prSet presAssocID="{DD20D614-C40F-4106-AFCE-951278CE24FE}" presName="root" presStyleCnt="0">
        <dgm:presLayoutVars>
          <dgm:chMax/>
          <dgm:chPref/>
        </dgm:presLayoutVars>
      </dgm:prSet>
      <dgm:spPr/>
    </dgm:pt>
    <dgm:pt modelId="{76C214AB-60F1-4C02-B657-4FD7C5D48D97}" type="pres">
      <dgm:prSet presAssocID="{DD20D614-C40F-4106-AFCE-951278CE24FE}" presName="rootComposite" presStyleCnt="0">
        <dgm:presLayoutVars/>
      </dgm:prSet>
      <dgm:spPr/>
    </dgm:pt>
    <dgm:pt modelId="{F73110B4-E697-4063-B3D6-EF755DCF9D2E}" type="pres">
      <dgm:prSet presAssocID="{DD20D614-C40F-4106-AFCE-951278CE24FE}" presName="ParentAccent" presStyleLbl="alignNode1" presStyleIdx="1" presStyleCnt="2"/>
      <dgm:spPr/>
    </dgm:pt>
    <dgm:pt modelId="{0C957F87-DB58-4728-BBEC-41C20BB61568}" type="pres">
      <dgm:prSet presAssocID="{DD20D614-C40F-4106-AFCE-951278CE24FE}" presName="ParentSmallAccent" presStyleLbl="fgAcc1" presStyleIdx="1" presStyleCnt="2"/>
      <dgm:spPr/>
    </dgm:pt>
    <dgm:pt modelId="{061EABFB-ABC2-4908-9847-900BA4ACFF3F}" type="pres">
      <dgm:prSet presAssocID="{DD20D614-C40F-4106-AFCE-951278CE24FE}" presName="Parent" presStyleLbl="revTx" presStyleIdx="4" presStyleCnt="8">
        <dgm:presLayoutVars>
          <dgm:chMax/>
          <dgm:chPref val="4"/>
          <dgm:bulletEnabled val="1"/>
        </dgm:presLayoutVars>
      </dgm:prSet>
      <dgm:spPr/>
      <dgm:t>
        <a:bodyPr/>
        <a:lstStyle/>
        <a:p>
          <a:endParaRPr lang="en-US"/>
        </a:p>
      </dgm:t>
    </dgm:pt>
    <dgm:pt modelId="{48FECCDA-0542-4377-9BF1-9DC6DA1ECCA2}" type="pres">
      <dgm:prSet presAssocID="{DD20D614-C40F-4106-AFCE-951278CE24FE}" presName="childShape" presStyleCnt="0">
        <dgm:presLayoutVars>
          <dgm:chMax val="0"/>
          <dgm:chPref val="0"/>
        </dgm:presLayoutVars>
      </dgm:prSet>
      <dgm:spPr/>
    </dgm:pt>
    <dgm:pt modelId="{67B94E5A-0431-4142-A5A8-8CD66D72162C}" type="pres">
      <dgm:prSet presAssocID="{84D50966-21F6-4EEB-825E-913E23CBAA6B}" presName="childComposite" presStyleCnt="0">
        <dgm:presLayoutVars>
          <dgm:chMax val="0"/>
          <dgm:chPref val="0"/>
        </dgm:presLayoutVars>
      </dgm:prSet>
      <dgm:spPr/>
    </dgm:pt>
    <dgm:pt modelId="{4E5EEA89-650D-4901-9790-2E431C252713}" type="pres">
      <dgm:prSet presAssocID="{84D50966-21F6-4EEB-825E-913E23CBAA6B}" presName="ChildAccent" presStyleLbl="solidFgAcc1" presStyleIdx="3" presStyleCnt="6"/>
      <dgm:spPr/>
    </dgm:pt>
    <dgm:pt modelId="{38CACD05-4B51-48D1-94C8-67790C0FD57C}" type="pres">
      <dgm:prSet presAssocID="{84D50966-21F6-4EEB-825E-913E23CBAA6B}" presName="Child" presStyleLbl="revTx" presStyleIdx="5" presStyleCnt="8">
        <dgm:presLayoutVars>
          <dgm:chMax val="0"/>
          <dgm:chPref val="0"/>
          <dgm:bulletEnabled val="1"/>
        </dgm:presLayoutVars>
      </dgm:prSet>
      <dgm:spPr/>
      <dgm:t>
        <a:bodyPr/>
        <a:lstStyle/>
        <a:p>
          <a:endParaRPr lang="en-US"/>
        </a:p>
      </dgm:t>
    </dgm:pt>
    <dgm:pt modelId="{BEC43E79-106C-44C9-B05A-507B193CF28C}" type="pres">
      <dgm:prSet presAssocID="{BF422D92-00E2-41DE-A6EA-CBC61232E9A7}" presName="childComposite" presStyleCnt="0">
        <dgm:presLayoutVars>
          <dgm:chMax val="0"/>
          <dgm:chPref val="0"/>
        </dgm:presLayoutVars>
      </dgm:prSet>
      <dgm:spPr/>
    </dgm:pt>
    <dgm:pt modelId="{22E54A55-B34F-4B84-B766-1483CA5D1464}" type="pres">
      <dgm:prSet presAssocID="{BF422D92-00E2-41DE-A6EA-CBC61232E9A7}" presName="ChildAccent" presStyleLbl="solidFgAcc1" presStyleIdx="4" presStyleCnt="6"/>
      <dgm:spPr/>
    </dgm:pt>
    <dgm:pt modelId="{D503E0AB-BD6B-45E6-A89B-694DA0158EE7}" type="pres">
      <dgm:prSet presAssocID="{BF422D92-00E2-41DE-A6EA-CBC61232E9A7}" presName="Child" presStyleLbl="revTx" presStyleIdx="6" presStyleCnt="8">
        <dgm:presLayoutVars>
          <dgm:chMax val="0"/>
          <dgm:chPref val="0"/>
          <dgm:bulletEnabled val="1"/>
        </dgm:presLayoutVars>
      </dgm:prSet>
      <dgm:spPr/>
      <dgm:t>
        <a:bodyPr/>
        <a:lstStyle/>
        <a:p>
          <a:endParaRPr lang="en-US"/>
        </a:p>
      </dgm:t>
    </dgm:pt>
    <dgm:pt modelId="{81F9AAAA-ACA8-4087-B500-44C0D4A8BB68}" type="pres">
      <dgm:prSet presAssocID="{1B8C84BB-6402-4371-BCCC-0CD018277D1C}" presName="childComposite" presStyleCnt="0">
        <dgm:presLayoutVars>
          <dgm:chMax val="0"/>
          <dgm:chPref val="0"/>
        </dgm:presLayoutVars>
      </dgm:prSet>
      <dgm:spPr/>
    </dgm:pt>
    <dgm:pt modelId="{24844C13-BF8F-46AF-8AAF-1B1EA371003D}" type="pres">
      <dgm:prSet presAssocID="{1B8C84BB-6402-4371-BCCC-0CD018277D1C}" presName="ChildAccent" presStyleLbl="solidFgAcc1" presStyleIdx="5" presStyleCnt="6"/>
      <dgm:spPr/>
    </dgm:pt>
    <dgm:pt modelId="{C8084C1D-E81E-424D-98E9-D4A4783A74B9}" type="pres">
      <dgm:prSet presAssocID="{1B8C84BB-6402-4371-BCCC-0CD018277D1C}" presName="Child" presStyleLbl="revTx" presStyleIdx="7" presStyleCnt="8">
        <dgm:presLayoutVars>
          <dgm:chMax val="0"/>
          <dgm:chPref val="0"/>
          <dgm:bulletEnabled val="1"/>
        </dgm:presLayoutVars>
      </dgm:prSet>
      <dgm:spPr/>
      <dgm:t>
        <a:bodyPr/>
        <a:lstStyle/>
        <a:p>
          <a:endParaRPr lang="en-US"/>
        </a:p>
      </dgm:t>
    </dgm:pt>
  </dgm:ptLst>
  <dgm:cxnLst>
    <dgm:cxn modelId="{26515ADB-4FA6-43EF-A55F-002DE8C6DD17}" type="presOf" srcId="{BF422D92-00E2-41DE-A6EA-CBC61232E9A7}" destId="{D503E0AB-BD6B-45E6-A89B-694DA0158EE7}" srcOrd="0" destOrd="0" presId="urn:microsoft.com/office/officeart/2008/layout/SquareAccentList"/>
    <dgm:cxn modelId="{098E56BA-6E6A-483A-8876-55F839917099}" srcId="{6E830637-F71C-4BCE-A558-F8F51270FA8B}" destId="{3CFD6CE7-ED72-490C-8FCC-3FEA22947A7A}" srcOrd="1" destOrd="0" parTransId="{0202295A-A319-4830-B2F1-9B274BCBC38B}" sibTransId="{F6360D09-DA29-456B-95B9-A321931B245C}"/>
    <dgm:cxn modelId="{D1DFD6A6-019D-4426-BE09-A43C2AEDDF09}" type="presOf" srcId="{1B8C84BB-6402-4371-BCCC-0CD018277D1C}" destId="{C8084C1D-E81E-424D-98E9-D4A4783A74B9}" srcOrd="0" destOrd="0" presId="urn:microsoft.com/office/officeart/2008/layout/SquareAccentList"/>
    <dgm:cxn modelId="{5700D6F9-D104-495D-9558-C16DA72506D9}" srcId="{8757E6EF-023E-47F1-97F1-86E0EC9BDB61}" destId="{6E830637-F71C-4BCE-A558-F8F51270FA8B}" srcOrd="0" destOrd="0" parTransId="{F68ABEE1-52E2-4879-96B3-670BCD240745}" sibTransId="{D49703E4-000E-4F50-892F-C9316D4DE6DD}"/>
    <dgm:cxn modelId="{6762A358-739F-4DB3-A5B4-A2E3656496A8}" srcId="{6E830637-F71C-4BCE-A558-F8F51270FA8B}" destId="{E564F112-0BA3-4B61-AD9D-EEE1EBE3F528}" srcOrd="0" destOrd="0" parTransId="{6F7A34F3-A903-4FA2-9CD2-F46A5E107611}" sibTransId="{EBBEF05C-D138-4581-8868-0AB000AC0AAC}"/>
    <dgm:cxn modelId="{FF5B27B3-FBB1-4017-BCCF-942552BDD7E3}" srcId="{DD20D614-C40F-4106-AFCE-951278CE24FE}" destId="{1B8C84BB-6402-4371-BCCC-0CD018277D1C}" srcOrd="2" destOrd="0" parTransId="{DEC3A19D-6173-442A-ADE3-FC3154AECC64}" sibTransId="{E0551B21-E319-4EC5-B20A-91C9718C59A0}"/>
    <dgm:cxn modelId="{78FDBC80-B684-4031-9C3A-52B91B24C1C8}" srcId="{DD20D614-C40F-4106-AFCE-951278CE24FE}" destId="{84D50966-21F6-4EEB-825E-913E23CBAA6B}" srcOrd="0" destOrd="0" parTransId="{66250A93-4E97-463F-AAFA-C3DB2FE0CB1C}" sibTransId="{2886A6E0-050B-49CB-B391-AA4F3D2D9CAA}"/>
    <dgm:cxn modelId="{ACED9ABF-25D5-4189-833E-51605F350103}" type="presOf" srcId="{6E830637-F71C-4BCE-A558-F8F51270FA8B}" destId="{7468684B-8DD5-40E2-A0C2-89DB17430DD9}" srcOrd="0" destOrd="0" presId="urn:microsoft.com/office/officeart/2008/layout/SquareAccentList"/>
    <dgm:cxn modelId="{4F6125F7-8261-45FD-A5A9-32B9DC6F9406}" srcId="{DD20D614-C40F-4106-AFCE-951278CE24FE}" destId="{BF422D92-00E2-41DE-A6EA-CBC61232E9A7}" srcOrd="1" destOrd="0" parTransId="{A8C992CA-CAA7-4DA3-9D43-4DEB01485FDA}" sibTransId="{DECE8036-60B4-464A-B9CD-B8CBE85059C2}"/>
    <dgm:cxn modelId="{39FA8803-E685-4F52-A6AE-C50E859644AB}" type="presOf" srcId="{3CFD6CE7-ED72-490C-8FCC-3FEA22947A7A}" destId="{F32AD923-6FB3-4EBE-AFB3-2DBDE245E870}" srcOrd="0" destOrd="0" presId="urn:microsoft.com/office/officeart/2008/layout/SquareAccentList"/>
    <dgm:cxn modelId="{92439366-0AD1-4965-9A3D-AE34C95B8D8C}" type="presOf" srcId="{8757E6EF-023E-47F1-97F1-86E0EC9BDB61}" destId="{B6C9F819-A847-4F4A-A4F4-8934E60A75B4}" srcOrd="0" destOrd="0" presId="urn:microsoft.com/office/officeart/2008/layout/SquareAccentList"/>
    <dgm:cxn modelId="{372E92A2-F61A-489D-A173-19CBC95706E1}" type="presOf" srcId="{E564F112-0BA3-4B61-AD9D-EEE1EBE3F528}" destId="{4536E620-83FA-4376-B6D7-7B95329C0AA8}" srcOrd="0" destOrd="0" presId="urn:microsoft.com/office/officeart/2008/layout/SquareAccentList"/>
    <dgm:cxn modelId="{ED13ADAC-83B2-43B9-9269-AA2805D1F488}" type="presOf" srcId="{84D50966-21F6-4EEB-825E-913E23CBAA6B}" destId="{38CACD05-4B51-48D1-94C8-67790C0FD57C}" srcOrd="0" destOrd="0" presId="urn:microsoft.com/office/officeart/2008/layout/SquareAccentList"/>
    <dgm:cxn modelId="{831310E1-B410-4FA4-8A81-80E7B62AA8D1}" srcId="{8757E6EF-023E-47F1-97F1-86E0EC9BDB61}" destId="{DD20D614-C40F-4106-AFCE-951278CE24FE}" srcOrd="1" destOrd="0" parTransId="{71BCD492-7DA6-469F-9725-117D90707595}" sibTransId="{00535712-D927-44F0-A66D-2D6F48D5B252}"/>
    <dgm:cxn modelId="{7209FD0C-BA50-43C3-A92B-5FA7AD9144A1}" type="presOf" srcId="{DD20D614-C40F-4106-AFCE-951278CE24FE}" destId="{061EABFB-ABC2-4908-9847-900BA4ACFF3F}" srcOrd="0" destOrd="0" presId="urn:microsoft.com/office/officeart/2008/layout/SquareAccentList"/>
    <dgm:cxn modelId="{592D2ACB-338A-4DF5-AA50-BDAD491E099C}" type="presOf" srcId="{D4487DAF-FE8D-402F-A534-48C6B23A0BE3}" destId="{48BDB98F-9807-4641-B826-ED59F854EEEC}" srcOrd="0" destOrd="0" presId="urn:microsoft.com/office/officeart/2008/layout/SquareAccentList"/>
    <dgm:cxn modelId="{B969114E-A88B-45B7-8269-417445347DCB}" srcId="{6E830637-F71C-4BCE-A558-F8F51270FA8B}" destId="{D4487DAF-FE8D-402F-A534-48C6B23A0BE3}" srcOrd="2" destOrd="0" parTransId="{8370356B-40D9-4367-A8E3-F2CD938EB349}" sibTransId="{7B9C699E-39D0-43A6-AAB8-D1DDCE5A8F5D}"/>
    <dgm:cxn modelId="{FA078FDC-600A-428B-8B28-91612C1C4F2F}" type="presParOf" srcId="{B6C9F819-A847-4F4A-A4F4-8934E60A75B4}" destId="{DE3B4439-CB44-4027-BC81-D75D5E6725FB}" srcOrd="0" destOrd="0" presId="urn:microsoft.com/office/officeart/2008/layout/SquareAccentList"/>
    <dgm:cxn modelId="{CCBA6EC2-6FA7-4B32-A734-08E8BDCEBB3F}" type="presParOf" srcId="{DE3B4439-CB44-4027-BC81-D75D5E6725FB}" destId="{41F47813-1786-4676-A779-6AFE1BE06B04}" srcOrd="0" destOrd="0" presId="urn:microsoft.com/office/officeart/2008/layout/SquareAccentList"/>
    <dgm:cxn modelId="{57856809-C7DC-4F6B-AF80-D865A205CD4C}" type="presParOf" srcId="{41F47813-1786-4676-A779-6AFE1BE06B04}" destId="{A2FDABE8-5F37-4C55-B671-6746AA4E4A00}" srcOrd="0" destOrd="0" presId="urn:microsoft.com/office/officeart/2008/layout/SquareAccentList"/>
    <dgm:cxn modelId="{4C03F062-7B43-4072-910F-D0373A7BC3C2}" type="presParOf" srcId="{41F47813-1786-4676-A779-6AFE1BE06B04}" destId="{F54693C8-D4A1-48CB-B155-C56FC14375A9}" srcOrd="1" destOrd="0" presId="urn:microsoft.com/office/officeart/2008/layout/SquareAccentList"/>
    <dgm:cxn modelId="{F22B066A-4C7C-42A3-823A-61E6B06A107D}" type="presParOf" srcId="{41F47813-1786-4676-A779-6AFE1BE06B04}" destId="{7468684B-8DD5-40E2-A0C2-89DB17430DD9}" srcOrd="2" destOrd="0" presId="urn:microsoft.com/office/officeart/2008/layout/SquareAccentList"/>
    <dgm:cxn modelId="{27C92C0A-B520-4F92-BED4-F07FCBBEC425}" type="presParOf" srcId="{DE3B4439-CB44-4027-BC81-D75D5E6725FB}" destId="{B19F9A70-0B39-4164-A8F2-CF4411BAE2CB}" srcOrd="1" destOrd="0" presId="urn:microsoft.com/office/officeart/2008/layout/SquareAccentList"/>
    <dgm:cxn modelId="{6DEA98D6-2F43-42EF-BA22-B3D246D30B88}" type="presParOf" srcId="{B19F9A70-0B39-4164-A8F2-CF4411BAE2CB}" destId="{3AE6F0C1-7409-4F99-9EE6-E055270B0912}" srcOrd="0" destOrd="0" presId="urn:microsoft.com/office/officeart/2008/layout/SquareAccentList"/>
    <dgm:cxn modelId="{62C17C07-D2A8-41BD-9F34-B3F8ECBFBFA2}" type="presParOf" srcId="{3AE6F0C1-7409-4F99-9EE6-E055270B0912}" destId="{B0BC2C3F-106E-4891-8878-D4A04810AC97}" srcOrd="0" destOrd="0" presId="urn:microsoft.com/office/officeart/2008/layout/SquareAccentList"/>
    <dgm:cxn modelId="{788733EE-9941-4B68-87E1-9CD2DC5F70CE}" type="presParOf" srcId="{3AE6F0C1-7409-4F99-9EE6-E055270B0912}" destId="{4536E620-83FA-4376-B6D7-7B95329C0AA8}" srcOrd="1" destOrd="0" presId="urn:microsoft.com/office/officeart/2008/layout/SquareAccentList"/>
    <dgm:cxn modelId="{87A9CF03-A3F7-4799-B9AA-2C9DE95EE963}" type="presParOf" srcId="{B19F9A70-0B39-4164-A8F2-CF4411BAE2CB}" destId="{54D672F3-CEF5-468F-9A29-64508278F200}" srcOrd="1" destOrd="0" presId="urn:microsoft.com/office/officeart/2008/layout/SquareAccentList"/>
    <dgm:cxn modelId="{9E252E38-2C68-4495-A6A5-BA2858D4E9A6}" type="presParOf" srcId="{54D672F3-CEF5-468F-9A29-64508278F200}" destId="{C587CE38-8E6E-4CCE-AD0E-729E541C6023}" srcOrd="0" destOrd="0" presId="urn:microsoft.com/office/officeart/2008/layout/SquareAccentList"/>
    <dgm:cxn modelId="{E20AD788-C506-4202-91A7-E2AC37059966}" type="presParOf" srcId="{54D672F3-CEF5-468F-9A29-64508278F200}" destId="{F32AD923-6FB3-4EBE-AFB3-2DBDE245E870}" srcOrd="1" destOrd="0" presId="urn:microsoft.com/office/officeart/2008/layout/SquareAccentList"/>
    <dgm:cxn modelId="{414DE55A-2553-4CEE-BB6A-78519B81AB06}" type="presParOf" srcId="{B19F9A70-0B39-4164-A8F2-CF4411BAE2CB}" destId="{02D54142-05D6-4B20-99EB-4DC8C14EEEB5}" srcOrd="2" destOrd="0" presId="urn:microsoft.com/office/officeart/2008/layout/SquareAccentList"/>
    <dgm:cxn modelId="{47593C45-2C35-43F5-9BBE-30FD4E278910}" type="presParOf" srcId="{02D54142-05D6-4B20-99EB-4DC8C14EEEB5}" destId="{FA1C87FD-8354-4F01-9130-6929907E8DE4}" srcOrd="0" destOrd="0" presId="urn:microsoft.com/office/officeart/2008/layout/SquareAccentList"/>
    <dgm:cxn modelId="{119779A4-5D24-4C5E-BDAA-06096DBC288F}" type="presParOf" srcId="{02D54142-05D6-4B20-99EB-4DC8C14EEEB5}" destId="{48BDB98F-9807-4641-B826-ED59F854EEEC}" srcOrd="1" destOrd="0" presId="urn:microsoft.com/office/officeart/2008/layout/SquareAccentList"/>
    <dgm:cxn modelId="{212010D2-0C76-40B3-845C-EE33C47AE8D7}" type="presParOf" srcId="{B6C9F819-A847-4F4A-A4F4-8934E60A75B4}" destId="{552DC5A1-CE19-4BB2-A44C-236E26E6BA1B}" srcOrd="1" destOrd="0" presId="urn:microsoft.com/office/officeart/2008/layout/SquareAccentList"/>
    <dgm:cxn modelId="{18CB86F0-21E6-4C00-A9A4-45EEB1302D91}" type="presParOf" srcId="{552DC5A1-CE19-4BB2-A44C-236E26E6BA1B}" destId="{76C214AB-60F1-4C02-B657-4FD7C5D48D97}" srcOrd="0" destOrd="0" presId="urn:microsoft.com/office/officeart/2008/layout/SquareAccentList"/>
    <dgm:cxn modelId="{85A10451-3956-484F-B360-55AFD949D138}" type="presParOf" srcId="{76C214AB-60F1-4C02-B657-4FD7C5D48D97}" destId="{F73110B4-E697-4063-B3D6-EF755DCF9D2E}" srcOrd="0" destOrd="0" presId="urn:microsoft.com/office/officeart/2008/layout/SquareAccentList"/>
    <dgm:cxn modelId="{2A6276AE-206E-4276-88F2-88A159E3CECF}" type="presParOf" srcId="{76C214AB-60F1-4C02-B657-4FD7C5D48D97}" destId="{0C957F87-DB58-4728-BBEC-41C20BB61568}" srcOrd="1" destOrd="0" presId="urn:microsoft.com/office/officeart/2008/layout/SquareAccentList"/>
    <dgm:cxn modelId="{05BD97F0-B2CD-4675-BD6D-9F955EE36C95}" type="presParOf" srcId="{76C214AB-60F1-4C02-B657-4FD7C5D48D97}" destId="{061EABFB-ABC2-4908-9847-900BA4ACFF3F}" srcOrd="2" destOrd="0" presId="urn:microsoft.com/office/officeart/2008/layout/SquareAccentList"/>
    <dgm:cxn modelId="{1ED919C6-3A5B-45E4-BFE4-9F5331CD89FF}" type="presParOf" srcId="{552DC5A1-CE19-4BB2-A44C-236E26E6BA1B}" destId="{48FECCDA-0542-4377-9BF1-9DC6DA1ECCA2}" srcOrd="1" destOrd="0" presId="urn:microsoft.com/office/officeart/2008/layout/SquareAccentList"/>
    <dgm:cxn modelId="{805BC383-6868-4A0C-852E-7735D6FCD8AD}" type="presParOf" srcId="{48FECCDA-0542-4377-9BF1-9DC6DA1ECCA2}" destId="{67B94E5A-0431-4142-A5A8-8CD66D72162C}" srcOrd="0" destOrd="0" presId="urn:microsoft.com/office/officeart/2008/layout/SquareAccentList"/>
    <dgm:cxn modelId="{4898FF7E-834A-44CC-AA27-CAE1327EA659}" type="presParOf" srcId="{67B94E5A-0431-4142-A5A8-8CD66D72162C}" destId="{4E5EEA89-650D-4901-9790-2E431C252713}" srcOrd="0" destOrd="0" presId="urn:microsoft.com/office/officeart/2008/layout/SquareAccentList"/>
    <dgm:cxn modelId="{B02ED393-7031-47F2-A074-6BFBC190A16F}" type="presParOf" srcId="{67B94E5A-0431-4142-A5A8-8CD66D72162C}" destId="{38CACD05-4B51-48D1-94C8-67790C0FD57C}" srcOrd="1" destOrd="0" presId="urn:microsoft.com/office/officeart/2008/layout/SquareAccentList"/>
    <dgm:cxn modelId="{B45C2089-85DF-48A5-BFF9-A773F6F40071}" type="presParOf" srcId="{48FECCDA-0542-4377-9BF1-9DC6DA1ECCA2}" destId="{BEC43E79-106C-44C9-B05A-507B193CF28C}" srcOrd="1" destOrd="0" presId="urn:microsoft.com/office/officeart/2008/layout/SquareAccentList"/>
    <dgm:cxn modelId="{C90D5946-6896-4332-A5AE-941ACF43824A}" type="presParOf" srcId="{BEC43E79-106C-44C9-B05A-507B193CF28C}" destId="{22E54A55-B34F-4B84-B766-1483CA5D1464}" srcOrd="0" destOrd="0" presId="urn:microsoft.com/office/officeart/2008/layout/SquareAccentList"/>
    <dgm:cxn modelId="{745A0F80-2860-4B96-B969-98FAAC62B200}" type="presParOf" srcId="{BEC43E79-106C-44C9-B05A-507B193CF28C}" destId="{D503E0AB-BD6B-45E6-A89B-694DA0158EE7}" srcOrd="1" destOrd="0" presId="urn:microsoft.com/office/officeart/2008/layout/SquareAccentList"/>
    <dgm:cxn modelId="{0C860755-269B-4E6A-922D-1B0D36DD5CF9}" type="presParOf" srcId="{48FECCDA-0542-4377-9BF1-9DC6DA1ECCA2}" destId="{81F9AAAA-ACA8-4087-B500-44C0D4A8BB68}" srcOrd="2" destOrd="0" presId="urn:microsoft.com/office/officeart/2008/layout/SquareAccentList"/>
    <dgm:cxn modelId="{9A90B4B5-ADE2-4C9B-BF69-9C7399EA1BD1}" type="presParOf" srcId="{81F9AAAA-ACA8-4087-B500-44C0D4A8BB68}" destId="{24844C13-BF8F-46AF-8AAF-1B1EA371003D}" srcOrd="0" destOrd="0" presId="urn:microsoft.com/office/officeart/2008/layout/SquareAccentList"/>
    <dgm:cxn modelId="{B8479F7F-0029-446C-A661-C6FDD37EDC20}" type="presParOf" srcId="{81F9AAAA-ACA8-4087-B500-44C0D4A8BB68}" destId="{C8084C1D-E81E-424D-98E9-D4A4783A74B9}"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EE6C37-B6E7-4BFF-BB24-5F225201E55A}"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DCA5A9FF-1FA4-4969-B799-6C02B2C41D76}">
      <dgm:prSet phldrT="[Text]" phldr="1"/>
      <dgm:spPr/>
      <dgm:t>
        <a:bodyPr/>
        <a:lstStyle/>
        <a:p>
          <a:endParaRPr lang="en-US" dirty="0"/>
        </a:p>
      </dgm:t>
    </dgm:pt>
    <dgm:pt modelId="{ED0DEC04-1DC7-46EC-B3EA-F6ADDF81C81A}" type="parTrans" cxnId="{DD45795A-9A3E-4843-8806-84DC17C39DCE}">
      <dgm:prSet/>
      <dgm:spPr/>
      <dgm:t>
        <a:bodyPr/>
        <a:lstStyle/>
        <a:p>
          <a:endParaRPr lang="en-US"/>
        </a:p>
      </dgm:t>
    </dgm:pt>
    <dgm:pt modelId="{950EF4A2-E6AE-4D05-95CB-F08D675E872A}" type="sibTrans" cxnId="{DD45795A-9A3E-4843-8806-84DC17C39DCE}">
      <dgm:prSet/>
      <dgm:spPr/>
      <dgm:t>
        <a:bodyPr/>
        <a:lstStyle/>
        <a:p>
          <a:endParaRPr lang="en-US"/>
        </a:p>
      </dgm:t>
    </dgm:pt>
    <dgm:pt modelId="{56648AA5-5FEA-455A-9014-D6EE2CE1F4E1}">
      <dgm:prSet phldrT="[Text]"/>
      <dgm:spPr/>
      <dgm:t>
        <a:bodyPr/>
        <a:lstStyle/>
        <a:p>
          <a:r>
            <a:rPr lang="en-US" dirty="0" smtClean="0"/>
            <a:t>SHSAT offer Ratio</a:t>
          </a:r>
        </a:p>
        <a:p>
          <a:r>
            <a:rPr lang="en-US" dirty="0" smtClean="0"/>
            <a:t>Black- Hispanic Population</a:t>
          </a:r>
          <a:endParaRPr lang="en-US" dirty="0"/>
        </a:p>
      </dgm:t>
    </dgm:pt>
    <dgm:pt modelId="{1BC5ED7E-EB47-4DB8-9E65-E0317143B27C}" type="parTrans" cxnId="{623DEB80-28ED-4546-AAE0-4060F6F67508}">
      <dgm:prSet/>
      <dgm:spPr/>
      <dgm:t>
        <a:bodyPr/>
        <a:lstStyle/>
        <a:p>
          <a:endParaRPr lang="en-US"/>
        </a:p>
      </dgm:t>
    </dgm:pt>
    <dgm:pt modelId="{9A131ACA-4820-4337-9E39-E7AD8F436C90}" type="sibTrans" cxnId="{623DEB80-28ED-4546-AAE0-4060F6F67508}">
      <dgm:prSet/>
      <dgm:spPr/>
      <dgm:t>
        <a:bodyPr/>
        <a:lstStyle/>
        <a:p>
          <a:endParaRPr lang="en-US"/>
        </a:p>
      </dgm:t>
    </dgm:pt>
    <dgm:pt modelId="{ECA1F66D-FF0B-41B9-9A0A-D0215BFA8EA2}">
      <dgm:prSet phldrT="[Text]" phldr="1"/>
      <dgm:spPr/>
      <dgm:t>
        <a:bodyPr/>
        <a:lstStyle/>
        <a:p>
          <a:endParaRPr lang="en-US"/>
        </a:p>
      </dgm:t>
    </dgm:pt>
    <dgm:pt modelId="{C058D899-DA20-442F-9AB9-603D2EFD2510}" type="parTrans" cxnId="{74E88FB1-F9D1-42AA-8809-17BC27060E26}">
      <dgm:prSet/>
      <dgm:spPr/>
      <dgm:t>
        <a:bodyPr/>
        <a:lstStyle/>
        <a:p>
          <a:endParaRPr lang="en-US"/>
        </a:p>
      </dgm:t>
    </dgm:pt>
    <dgm:pt modelId="{A7FF0432-08C7-4118-87F5-782DA403578F}" type="sibTrans" cxnId="{74E88FB1-F9D1-42AA-8809-17BC27060E26}">
      <dgm:prSet/>
      <dgm:spPr/>
      <dgm:t>
        <a:bodyPr/>
        <a:lstStyle/>
        <a:p>
          <a:endParaRPr lang="en-US"/>
        </a:p>
      </dgm:t>
    </dgm:pt>
    <dgm:pt modelId="{F98EE173-6CDE-4046-BA71-CB3353C902A3}">
      <dgm:prSet phldrT="[Text]"/>
      <dgm:spPr/>
      <dgm:t>
        <a:bodyPr/>
        <a:lstStyle/>
        <a:p>
          <a:r>
            <a:rPr lang="en-US" dirty="0" smtClean="0"/>
            <a:t>SHSAT offer Distribution</a:t>
          </a:r>
        </a:p>
        <a:p>
          <a:r>
            <a:rPr lang="en-US" dirty="0" smtClean="0"/>
            <a:t>  White - Asian Population</a:t>
          </a:r>
          <a:endParaRPr lang="en-US" dirty="0"/>
        </a:p>
      </dgm:t>
    </dgm:pt>
    <dgm:pt modelId="{B56A9646-1453-48C8-AD64-622D491D3D86}" type="parTrans" cxnId="{15AE3CFC-A37C-42D1-95D6-34952001F0C8}">
      <dgm:prSet/>
      <dgm:spPr/>
      <dgm:t>
        <a:bodyPr/>
        <a:lstStyle/>
        <a:p>
          <a:endParaRPr lang="en-US"/>
        </a:p>
      </dgm:t>
    </dgm:pt>
    <dgm:pt modelId="{76612D64-EF89-4B07-8D83-82C753A2F0BF}" type="sibTrans" cxnId="{15AE3CFC-A37C-42D1-95D6-34952001F0C8}">
      <dgm:prSet/>
      <dgm:spPr/>
      <dgm:t>
        <a:bodyPr/>
        <a:lstStyle/>
        <a:p>
          <a:endParaRPr lang="en-US"/>
        </a:p>
      </dgm:t>
    </dgm:pt>
    <dgm:pt modelId="{616E6EC8-803F-45E6-9551-2FDBE57AF5A9}" type="pres">
      <dgm:prSet presAssocID="{F5EE6C37-B6E7-4BFF-BB24-5F225201E55A}" presName="Name0" presStyleCnt="0">
        <dgm:presLayoutVars>
          <dgm:chMax/>
          <dgm:chPref/>
          <dgm:dir/>
        </dgm:presLayoutVars>
      </dgm:prSet>
      <dgm:spPr/>
      <dgm:t>
        <a:bodyPr/>
        <a:lstStyle/>
        <a:p>
          <a:endParaRPr lang="en-US"/>
        </a:p>
      </dgm:t>
    </dgm:pt>
    <dgm:pt modelId="{966E17D7-FA5A-43ED-9FA4-0E85AF50FBB6}" type="pres">
      <dgm:prSet presAssocID="{DCA5A9FF-1FA4-4969-B799-6C02B2C41D76}" presName="composite" presStyleCnt="0">
        <dgm:presLayoutVars>
          <dgm:chMax val="1"/>
          <dgm:chPref val="1"/>
        </dgm:presLayoutVars>
      </dgm:prSet>
      <dgm:spPr/>
    </dgm:pt>
    <dgm:pt modelId="{B853DBF0-F4EA-4D8B-994B-26E06C41FF2D}" type="pres">
      <dgm:prSet presAssocID="{DCA5A9FF-1FA4-4969-B799-6C02B2C41D76}" presName="Accent" presStyleLbl="trAlignAcc1" presStyleIdx="0" presStyleCnt="2">
        <dgm:presLayoutVars>
          <dgm:chMax val="0"/>
          <dgm:chPref val="0"/>
        </dgm:presLayoutVars>
      </dgm:prSet>
      <dgm:spPr/>
    </dgm:pt>
    <dgm:pt modelId="{7C48F105-6A02-4A39-A34C-63E0C29F26F2}" type="pres">
      <dgm:prSet presAssocID="{DCA5A9FF-1FA4-4969-B799-6C02B2C41D76}" presName="Image" presStyleLbl="alignImgPlace1" presStyleIdx="0" presStyleCnt="2">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pt>
    <dgm:pt modelId="{D42CD1CE-8884-416B-A06A-DBDF960F763F}" type="pres">
      <dgm:prSet presAssocID="{DCA5A9FF-1FA4-4969-B799-6C02B2C41D76}" presName="ChildComposite" presStyleCnt="0"/>
      <dgm:spPr/>
    </dgm:pt>
    <dgm:pt modelId="{4E9445DF-5528-41D7-92C8-275E1D15ADF0}" type="pres">
      <dgm:prSet presAssocID="{DCA5A9FF-1FA4-4969-B799-6C02B2C41D76}" presName="Child" presStyleLbl="node1" presStyleIdx="0" presStyleCnt="2">
        <dgm:presLayoutVars>
          <dgm:chMax val="0"/>
          <dgm:chPref val="0"/>
          <dgm:bulletEnabled val="1"/>
        </dgm:presLayoutVars>
      </dgm:prSet>
      <dgm:spPr/>
      <dgm:t>
        <a:bodyPr/>
        <a:lstStyle/>
        <a:p>
          <a:endParaRPr lang="en-US"/>
        </a:p>
      </dgm:t>
    </dgm:pt>
    <dgm:pt modelId="{68E4D11E-9267-46D7-8FC1-F914ECE24999}" type="pres">
      <dgm:prSet presAssocID="{DCA5A9FF-1FA4-4969-B799-6C02B2C41D76}" presName="Parent" presStyleLbl="revTx" presStyleIdx="0" presStyleCnt="2">
        <dgm:presLayoutVars>
          <dgm:chMax val="1"/>
          <dgm:chPref val="0"/>
          <dgm:bulletEnabled val="1"/>
        </dgm:presLayoutVars>
      </dgm:prSet>
      <dgm:spPr/>
      <dgm:t>
        <a:bodyPr/>
        <a:lstStyle/>
        <a:p>
          <a:endParaRPr lang="en-US"/>
        </a:p>
      </dgm:t>
    </dgm:pt>
    <dgm:pt modelId="{C41C1772-3B71-468F-B80C-29C6B0623C8E}" type="pres">
      <dgm:prSet presAssocID="{950EF4A2-E6AE-4D05-95CB-F08D675E872A}" presName="sibTrans" presStyleCnt="0"/>
      <dgm:spPr/>
    </dgm:pt>
    <dgm:pt modelId="{FC4017BD-1EAA-4A03-87F9-F127A19FD155}" type="pres">
      <dgm:prSet presAssocID="{ECA1F66D-FF0B-41B9-9A0A-D0215BFA8EA2}" presName="composite" presStyleCnt="0">
        <dgm:presLayoutVars>
          <dgm:chMax val="1"/>
          <dgm:chPref val="1"/>
        </dgm:presLayoutVars>
      </dgm:prSet>
      <dgm:spPr/>
    </dgm:pt>
    <dgm:pt modelId="{53D81B66-7EDC-462F-A14B-744DBCF4EDF4}" type="pres">
      <dgm:prSet presAssocID="{ECA1F66D-FF0B-41B9-9A0A-D0215BFA8EA2}" presName="Accent" presStyleLbl="trAlignAcc1" presStyleIdx="1" presStyleCnt="2">
        <dgm:presLayoutVars>
          <dgm:chMax val="0"/>
          <dgm:chPref val="0"/>
        </dgm:presLayoutVars>
      </dgm:prSet>
      <dgm:spPr/>
    </dgm:pt>
    <dgm:pt modelId="{271C00DA-C7EF-48AC-B8DF-15DC7129F0E2}" type="pres">
      <dgm:prSet presAssocID="{ECA1F66D-FF0B-41B9-9A0A-D0215BFA8EA2}" presName="Image" presStyleLbl="alignImgPlace1" presStyleIdx="1" presStyleCnt="2">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9000" r="-9000"/>
          </a:stretch>
        </a:blipFill>
      </dgm:spPr>
    </dgm:pt>
    <dgm:pt modelId="{FCFCAC35-9F81-43B0-BC72-5E3F9DBFC304}" type="pres">
      <dgm:prSet presAssocID="{ECA1F66D-FF0B-41B9-9A0A-D0215BFA8EA2}" presName="ChildComposite" presStyleCnt="0"/>
      <dgm:spPr/>
    </dgm:pt>
    <dgm:pt modelId="{70A20457-4FA5-4113-A24B-055D57B8D8D7}" type="pres">
      <dgm:prSet presAssocID="{ECA1F66D-FF0B-41B9-9A0A-D0215BFA8EA2}" presName="Child" presStyleLbl="node1" presStyleIdx="1" presStyleCnt="2">
        <dgm:presLayoutVars>
          <dgm:chMax val="0"/>
          <dgm:chPref val="0"/>
          <dgm:bulletEnabled val="1"/>
        </dgm:presLayoutVars>
      </dgm:prSet>
      <dgm:spPr/>
      <dgm:t>
        <a:bodyPr/>
        <a:lstStyle/>
        <a:p>
          <a:endParaRPr lang="en-US"/>
        </a:p>
      </dgm:t>
    </dgm:pt>
    <dgm:pt modelId="{14FA47C7-41D3-47BA-A864-7FA601F496DC}" type="pres">
      <dgm:prSet presAssocID="{ECA1F66D-FF0B-41B9-9A0A-D0215BFA8EA2}" presName="Parent" presStyleLbl="revTx" presStyleIdx="1" presStyleCnt="2">
        <dgm:presLayoutVars>
          <dgm:chMax val="1"/>
          <dgm:chPref val="0"/>
          <dgm:bulletEnabled val="1"/>
        </dgm:presLayoutVars>
      </dgm:prSet>
      <dgm:spPr/>
      <dgm:t>
        <a:bodyPr/>
        <a:lstStyle/>
        <a:p>
          <a:endParaRPr lang="en-US"/>
        </a:p>
      </dgm:t>
    </dgm:pt>
  </dgm:ptLst>
  <dgm:cxnLst>
    <dgm:cxn modelId="{62DEC6A9-84C5-400B-8445-6F1D4E93E2DB}" type="presOf" srcId="{DCA5A9FF-1FA4-4969-B799-6C02B2C41D76}" destId="{68E4D11E-9267-46D7-8FC1-F914ECE24999}" srcOrd="0" destOrd="0" presId="urn:microsoft.com/office/officeart/2008/layout/CaptionedPictures"/>
    <dgm:cxn modelId="{91C7EFCE-1BB1-4CC5-A3D2-59923A257502}" type="presOf" srcId="{56648AA5-5FEA-455A-9014-D6EE2CE1F4E1}" destId="{4E9445DF-5528-41D7-92C8-275E1D15ADF0}" srcOrd="0" destOrd="0" presId="urn:microsoft.com/office/officeart/2008/layout/CaptionedPictures"/>
    <dgm:cxn modelId="{15AE3CFC-A37C-42D1-95D6-34952001F0C8}" srcId="{ECA1F66D-FF0B-41B9-9A0A-D0215BFA8EA2}" destId="{F98EE173-6CDE-4046-BA71-CB3353C902A3}" srcOrd="0" destOrd="0" parTransId="{B56A9646-1453-48C8-AD64-622D491D3D86}" sibTransId="{76612D64-EF89-4B07-8D83-82C753A2F0BF}"/>
    <dgm:cxn modelId="{74E88FB1-F9D1-42AA-8809-17BC27060E26}" srcId="{F5EE6C37-B6E7-4BFF-BB24-5F225201E55A}" destId="{ECA1F66D-FF0B-41B9-9A0A-D0215BFA8EA2}" srcOrd="1" destOrd="0" parTransId="{C058D899-DA20-442F-9AB9-603D2EFD2510}" sibTransId="{A7FF0432-08C7-4118-87F5-782DA403578F}"/>
    <dgm:cxn modelId="{623DEB80-28ED-4546-AAE0-4060F6F67508}" srcId="{DCA5A9FF-1FA4-4969-B799-6C02B2C41D76}" destId="{56648AA5-5FEA-455A-9014-D6EE2CE1F4E1}" srcOrd="0" destOrd="0" parTransId="{1BC5ED7E-EB47-4DB8-9E65-E0317143B27C}" sibTransId="{9A131ACA-4820-4337-9E39-E7AD8F436C90}"/>
    <dgm:cxn modelId="{B0D9E9D7-5E5E-4ACD-BA24-42EC884C526C}" type="presOf" srcId="{F98EE173-6CDE-4046-BA71-CB3353C902A3}" destId="{70A20457-4FA5-4113-A24B-055D57B8D8D7}" srcOrd="0" destOrd="0" presId="urn:microsoft.com/office/officeart/2008/layout/CaptionedPictures"/>
    <dgm:cxn modelId="{DD45795A-9A3E-4843-8806-84DC17C39DCE}" srcId="{F5EE6C37-B6E7-4BFF-BB24-5F225201E55A}" destId="{DCA5A9FF-1FA4-4969-B799-6C02B2C41D76}" srcOrd="0" destOrd="0" parTransId="{ED0DEC04-1DC7-46EC-B3EA-F6ADDF81C81A}" sibTransId="{950EF4A2-E6AE-4D05-95CB-F08D675E872A}"/>
    <dgm:cxn modelId="{EA7D5FDE-8D79-4321-96B8-AB2DE950F83E}" type="presOf" srcId="{F5EE6C37-B6E7-4BFF-BB24-5F225201E55A}" destId="{616E6EC8-803F-45E6-9551-2FDBE57AF5A9}" srcOrd="0" destOrd="0" presId="urn:microsoft.com/office/officeart/2008/layout/CaptionedPictures"/>
    <dgm:cxn modelId="{D772BFE0-10DE-47AC-8936-278E38CB678E}" type="presOf" srcId="{ECA1F66D-FF0B-41B9-9A0A-D0215BFA8EA2}" destId="{14FA47C7-41D3-47BA-A864-7FA601F496DC}" srcOrd="0" destOrd="0" presId="urn:microsoft.com/office/officeart/2008/layout/CaptionedPictures"/>
    <dgm:cxn modelId="{9B2391C2-4A9B-4923-BEA1-C96A04EC5CFA}" type="presParOf" srcId="{616E6EC8-803F-45E6-9551-2FDBE57AF5A9}" destId="{966E17D7-FA5A-43ED-9FA4-0E85AF50FBB6}" srcOrd="0" destOrd="0" presId="urn:microsoft.com/office/officeart/2008/layout/CaptionedPictures"/>
    <dgm:cxn modelId="{F3E5EF6A-5AE8-4F36-9A0D-6E5A91A78818}" type="presParOf" srcId="{966E17D7-FA5A-43ED-9FA4-0E85AF50FBB6}" destId="{B853DBF0-F4EA-4D8B-994B-26E06C41FF2D}" srcOrd="0" destOrd="0" presId="urn:microsoft.com/office/officeart/2008/layout/CaptionedPictures"/>
    <dgm:cxn modelId="{7269DBDB-C981-43ED-92C1-36A54F2AA1ED}" type="presParOf" srcId="{966E17D7-FA5A-43ED-9FA4-0E85AF50FBB6}" destId="{7C48F105-6A02-4A39-A34C-63E0C29F26F2}" srcOrd="1" destOrd="0" presId="urn:microsoft.com/office/officeart/2008/layout/CaptionedPictures"/>
    <dgm:cxn modelId="{309C8A5A-8AFB-4C02-BF06-7603A526ABAD}" type="presParOf" srcId="{966E17D7-FA5A-43ED-9FA4-0E85AF50FBB6}" destId="{D42CD1CE-8884-416B-A06A-DBDF960F763F}" srcOrd="2" destOrd="0" presId="urn:microsoft.com/office/officeart/2008/layout/CaptionedPictures"/>
    <dgm:cxn modelId="{8C3EAD81-35E1-4F09-809C-6F2C16BEEDDA}" type="presParOf" srcId="{D42CD1CE-8884-416B-A06A-DBDF960F763F}" destId="{4E9445DF-5528-41D7-92C8-275E1D15ADF0}" srcOrd="0" destOrd="0" presId="urn:microsoft.com/office/officeart/2008/layout/CaptionedPictures"/>
    <dgm:cxn modelId="{BEB3520F-EA64-4BBD-9696-3877514FB939}" type="presParOf" srcId="{D42CD1CE-8884-416B-A06A-DBDF960F763F}" destId="{68E4D11E-9267-46D7-8FC1-F914ECE24999}" srcOrd="1" destOrd="0" presId="urn:microsoft.com/office/officeart/2008/layout/CaptionedPictures"/>
    <dgm:cxn modelId="{F0D5F177-DAD1-4BB0-B59E-052E25E3E14A}" type="presParOf" srcId="{616E6EC8-803F-45E6-9551-2FDBE57AF5A9}" destId="{C41C1772-3B71-468F-B80C-29C6B0623C8E}" srcOrd="1" destOrd="0" presId="urn:microsoft.com/office/officeart/2008/layout/CaptionedPictures"/>
    <dgm:cxn modelId="{3109AE30-C7F0-486F-9DA7-DA129AD91883}" type="presParOf" srcId="{616E6EC8-803F-45E6-9551-2FDBE57AF5A9}" destId="{FC4017BD-1EAA-4A03-87F9-F127A19FD155}" srcOrd="2" destOrd="0" presId="urn:microsoft.com/office/officeart/2008/layout/CaptionedPictures"/>
    <dgm:cxn modelId="{1EB2DD2A-3022-458D-8078-455CF76DD01E}" type="presParOf" srcId="{FC4017BD-1EAA-4A03-87F9-F127A19FD155}" destId="{53D81B66-7EDC-462F-A14B-744DBCF4EDF4}" srcOrd="0" destOrd="0" presId="urn:microsoft.com/office/officeart/2008/layout/CaptionedPictures"/>
    <dgm:cxn modelId="{9BCFE36D-E8B8-4AD0-B509-54D14F35560E}" type="presParOf" srcId="{FC4017BD-1EAA-4A03-87F9-F127A19FD155}" destId="{271C00DA-C7EF-48AC-B8DF-15DC7129F0E2}" srcOrd="1" destOrd="0" presId="urn:microsoft.com/office/officeart/2008/layout/CaptionedPictures"/>
    <dgm:cxn modelId="{26BBBD83-1A21-4043-9F07-0A0F3878C4C9}" type="presParOf" srcId="{FC4017BD-1EAA-4A03-87F9-F127A19FD155}" destId="{FCFCAC35-9F81-43B0-BC72-5E3F9DBFC304}" srcOrd="2" destOrd="0" presId="urn:microsoft.com/office/officeart/2008/layout/CaptionedPictures"/>
    <dgm:cxn modelId="{1454C74A-13EC-488F-9E6B-C82951888EE1}" type="presParOf" srcId="{FCFCAC35-9F81-43B0-BC72-5E3F9DBFC304}" destId="{70A20457-4FA5-4113-A24B-055D57B8D8D7}" srcOrd="0" destOrd="0" presId="urn:microsoft.com/office/officeart/2008/layout/CaptionedPictures"/>
    <dgm:cxn modelId="{BE6FAB5B-5EEB-4AFC-8C01-8874586D7594}" type="presParOf" srcId="{FCFCAC35-9F81-43B0-BC72-5E3F9DBFC304}" destId="{14FA47C7-41D3-47BA-A864-7FA601F496DC}"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EE6C37-B6E7-4BFF-BB24-5F225201E55A}"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DCA5A9FF-1FA4-4969-B799-6C02B2C41D76}">
      <dgm:prSet phldrT="[Text]" phldr="1"/>
      <dgm:spPr/>
      <dgm:t>
        <a:bodyPr/>
        <a:lstStyle/>
        <a:p>
          <a:endParaRPr lang="en-US" dirty="0"/>
        </a:p>
      </dgm:t>
    </dgm:pt>
    <dgm:pt modelId="{ED0DEC04-1DC7-46EC-B3EA-F6ADDF81C81A}" type="parTrans" cxnId="{DD45795A-9A3E-4843-8806-84DC17C39DCE}">
      <dgm:prSet/>
      <dgm:spPr/>
      <dgm:t>
        <a:bodyPr/>
        <a:lstStyle/>
        <a:p>
          <a:endParaRPr lang="en-US"/>
        </a:p>
      </dgm:t>
    </dgm:pt>
    <dgm:pt modelId="{950EF4A2-E6AE-4D05-95CB-F08D675E872A}" type="sibTrans" cxnId="{DD45795A-9A3E-4843-8806-84DC17C39DCE}">
      <dgm:prSet/>
      <dgm:spPr/>
      <dgm:t>
        <a:bodyPr/>
        <a:lstStyle/>
        <a:p>
          <a:endParaRPr lang="en-US"/>
        </a:p>
      </dgm:t>
    </dgm:pt>
    <dgm:pt modelId="{56648AA5-5FEA-455A-9014-D6EE2CE1F4E1}">
      <dgm:prSet phldrT="[Text]"/>
      <dgm:spPr/>
      <dgm:t>
        <a:bodyPr/>
        <a:lstStyle/>
        <a:p>
          <a:r>
            <a:rPr lang="en-US" dirty="0" smtClean="0"/>
            <a:t>SHSAT offer Distribution</a:t>
          </a:r>
        </a:p>
        <a:p>
          <a:r>
            <a:rPr lang="en-US" dirty="0" smtClean="0"/>
            <a:t>ELA  4s Students</a:t>
          </a:r>
          <a:endParaRPr lang="en-US" dirty="0"/>
        </a:p>
      </dgm:t>
    </dgm:pt>
    <dgm:pt modelId="{1BC5ED7E-EB47-4DB8-9E65-E0317143B27C}" type="parTrans" cxnId="{623DEB80-28ED-4546-AAE0-4060F6F67508}">
      <dgm:prSet/>
      <dgm:spPr/>
      <dgm:t>
        <a:bodyPr/>
        <a:lstStyle/>
        <a:p>
          <a:endParaRPr lang="en-US"/>
        </a:p>
      </dgm:t>
    </dgm:pt>
    <dgm:pt modelId="{9A131ACA-4820-4337-9E39-E7AD8F436C90}" type="sibTrans" cxnId="{623DEB80-28ED-4546-AAE0-4060F6F67508}">
      <dgm:prSet/>
      <dgm:spPr/>
      <dgm:t>
        <a:bodyPr/>
        <a:lstStyle/>
        <a:p>
          <a:endParaRPr lang="en-US"/>
        </a:p>
      </dgm:t>
    </dgm:pt>
    <dgm:pt modelId="{ECA1F66D-FF0B-41B9-9A0A-D0215BFA8EA2}">
      <dgm:prSet phldrT="[Text]" phldr="1"/>
      <dgm:spPr/>
      <dgm:t>
        <a:bodyPr/>
        <a:lstStyle/>
        <a:p>
          <a:endParaRPr lang="en-US"/>
        </a:p>
      </dgm:t>
    </dgm:pt>
    <dgm:pt modelId="{C058D899-DA20-442F-9AB9-603D2EFD2510}" type="parTrans" cxnId="{74E88FB1-F9D1-42AA-8809-17BC27060E26}">
      <dgm:prSet/>
      <dgm:spPr/>
      <dgm:t>
        <a:bodyPr/>
        <a:lstStyle/>
        <a:p>
          <a:endParaRPr lang="en-US"/>
        </a:p>
      </dgm:t>
    </dgm:pt>
    <dgm:pt modelId="{A7FF0432-08C7-4118-87F5-782DA403578F}" type="sibTrans" cxnId="{74E88FB1-F9D1-42AA-8809-17BC27060E26}">
      <dgm:prSet/>
      <dgm:spPr/>
      <dgm:t>
        <a:bodyPr/>
        <a:lstStyle/>
        <a:p>
          <a:endParaRPr lang="en-US"/>
        </a:p>
      </dgm:t>
    </dgm:pt>
    <dgm:pt modelId="{F98EE173-6CDE-4046-BA71-CB3353C902A3}">
      <dgm:prSet phldrT="[Text]"/>
      <dgm:spPr/>
      <dgm:t>
        <a:bodyPr/>
        <a:lstStyle/>
        <a:p>
          <a:r>
            <a:rPr lang="en-US" dirty="0" smtClean="0"/>
            <a:t>SHSAT offer Distribution</a:t>
          </a:r>
        </a:p>
        <a:p>
          <a:r>
            <a:rPr lang="en-US" dirty="0" smtClean="0"/>
            <a:t>Math 4s Students</a:t>
          </a:r>
        </a:p>
      </dgm:t>
    </dgm:pt>
    <dgm:pt modelId="{B56A9646-1453-48C8-AD64-622D491D3D86}" type="parTrans" cxnId="{15AE3CFC-A37C-42D1-95D6-34952001F0C8}">
      <dgm:prSet/>
      <dgm:spPr/>
      <dgm:t>
        <a:bodyPr/>
        <a:lstStyle/>
        <a:p>
          <a:endParaRPr lang="en-US"/>
        </a:p>
      </dgm:t>
    </dgm:pt>
    <dgm:pt modelId="{76612D64-EF89-4B07-8D83-82C753A2F0BF}" type="sibTrans" cxnId="{15AE3CFC-A37C-42D1-95D6-34952001F0C8}">
      <dgm:prSet/>
      <dgm:spPr/>
      <dgm:t>
        <a:bodyPr/>
        <a:lstStyle/>
        <a:p>
          <a:endParaRPr lang="en-US"/>
        </a:p>
      </dgm:t>
    </dgm:pt>
    <dgm:pt modelId="{616E6EC8-803F-45E6-9551-2FDBE57AF5A9}" type="pres">
      <dgm:prSet presAssocID="{F5EE6C37-B6E7-4BFF-BB24-5F225201E55A}" presName="Name0" presStyleCnt="0">
        <dgm:presLayoutVars>
          <dgm:chMax/>
          <dgm:chPref/>
          <dgm:dir/>
        </dgm:presLayoutVars>
      </dgm:prSet>
      <dgm:spPr/>
      <dgm:t>
        <a:bodyPr/>
        <a:lstStyle/>
        <a:p>
          <a:endParaRPr lang="en-US"/>
        </a:p>
      </dgm:t>
    </dgm:pt>
    <dgm:pt modelId="{966E17D7-FA5A-43ED-9FA4-0E85AF50FBB6}" type="pres">
      <dgm:prSet presAssocID="{DCA5A9FF-1FA4-4969-B799-6C02B2C41D76}" presName="composite" presStyleCnt="0">
        <dgm:presLayoutVars>
          <dgm:chMax val="1"/>
          <dgm:chPref val="1"/>
        </dgm:presLayoutVars>
      </dgm:prSet>
      <dgm:spPr/>
    </dgm:pt>
    <dgm:pt modelId="{B853DBF0-F4EA-4D8B-994B-26E06C41FF2D}" type="pres">
      <dgm:prSet presAssocID="{DCA5A9FF-1FA4-4969-B799-6C02B2C41D76}" presName="Accent" presStyleLbl="trAlignAcc1" presStyleIdx="0" presStyleCnt="2">
        <dgm:presLayoutVars>
          <dgm:chMax val="0"/>
          <dgm:chPref val="0"/>
        </dgm:presLayoutVars>
      </dgm:prSet>
      <dgm:spPr/>
    </dgm:pt>
    <dgm:pt modelId="{7C48F105-6A02-4A39-A34C-63E0C29F26F2}" type="pres">
      <dgm:prSet presAssocID="{DCA5A9FF-1FA4-4969-B799-6C02B2C41D76}" presName="Image" presStyleLbl="alignImgPlace1" presStyleIdx="0" presStyleCnt="2">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dgm:spPr>
    </dgm:pt>
    <dgm:pt modelId="{D42CD1CE-8884-416B-A06A-DBDF960F763F}" type="pres">
      <dgm:prSet presAssocID="{DCA5A9FF-1FA4-4969-B799-6C02B2C41D76}" presName="ChildComposite" presStyleCnt="0"/>
      <dgm:spPr/>
    </dgm:pt>
    <dgm:pt modelId="{4E9445DF-5528-41D7-92C8-275E1D15ADF0}" type="pres">
      <dgm:prSet presAssocID="{DCA5A9FF-1FA4-4969-B799-6C02B2C41D76}" presName="Child" presStyleLbl="node1" presStyleIdx="0" presStyleCnt="2">
        <dgm:presLayoutVars>
          <dgm:chMax val="0"/>
          <dgm:chPref val="0"/>
          <dgm:bulletEnabled val="1"/>
        </dgm:presLayoutVars>
      </dgm:prSet>
      <dgm:spPr/>
      <dgm:t>
        <a:bodyPr/>
        <a:lstStyle/>
        <a:p>
          <a:endParaRPr lang="en-US"/>
        </a:p>
      </dgm:t>
    </dgm:pt>
    <dgm:pt modelId="{68E4D11E-9267-46D7-8FC1-F914ECE24999}" type="pres">
      <dgm:prSet presAssocID="{DCA5A9FF-1FA4-4969-B799-6C02B2C41D76}" presName="Parent" presStyleLbl="revTx" presStyleIdx="0" presStyleCnt="2">
        <dgm:presLayoutVars>
          <dgm:chMax val="1"/>
          <dgm:chPref val="0"/>
          <dgm:bulletEnabled val="1"/>
        </dgm:presLayoutVars>
      </dgm:prSet>
      <dgm:spPr/>
      <dgm:t>
        <a:bodyPr/>
        <a:lstStyle/>
        <a:p>
          <a:endParaRPr lang="en-US"/>
        </a:p>
      </dgm:t>
    </dgm:pt>
    <dgm:pt modelId="{C41C1772-3B71-468F-B80C-29C6B0623C8E}" type="pres">
      <dgm:prSet presAssocID="{950EF4A2-E6AE-4D05-95CB-F08D675E872A}" presName="sibTrans" presStyleCnt="0"/>
      <dgm:spPr/>
    </dgm:pt>
    <dgm:pt modelId="{FC4017BD-1EAA-4A03-87F9-F127A19FD155}" type="pres">
      <dgm:prSet presAssocID="{ECA1F66D-FF0B-41B9-9A0A-D0215BFA8EA2}" presName="composite" presStyleCnt="0">
        <dgm:presLayoutVars>
          <dgm:chMax val="1"/>
          <dgm:chPref val="1"/>
        </dgm:presLayoutVars>
      </dgm:prSet>
      <dgm:spPr/>
    </dgm:pt>
    <dgm:pt modelId="{53D81B66-7EDC-462F-A14B-744DBCF4EDF4}" type="pres">
      <dgm:prSet presAssocID="{ECA1F66D-FF0B-41B9-9A0A-D0215BFA8EA2}" presName="Accent" presStyleLbl="trAlignAcc1" presStyleIdx="1" presStyleCnt="2">
        <dgm:presLayoutVars>
          <dgm:chMax val="0"/>
          <dgm:chPref val="0"/>
        </dgm:presLayoutVars>
      </dgm:prSet>
      <dgm:spPr/>
    </dgm:pt>
    <dgm:pt modelId="{271C00DA-C7EF-48AC-B8DF-15DC7129F0E2}" type="pres">
      <dgm:prSet presAssocID="{ECA1F66D-FF0B-41B9-9A0A-D0215BFA8EA2}" presName="Image" presStyleLbl="alignImgPlace1" presStyleIdx="1" presStyleCnt="2" custLinFactNeighborX="60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dgm:spPr>
    </dgm:pt>
    <dgm:pt modelId="{FCFCAC35-9F81-43B0-BC72-5E3F9DBFC304}" type="pres">
      <dgm:prSet presAssocID="{ECA1F66D-FF0B-41B9-9A0A-D0215BFA8EA2}" presName="ChildComposite" presStyleCnt="0"/>
      <dgm:spPr/>
    </dgm:pt>
    <dgm:pt modelId="{70A20457-4FA5-4113-A24B-055D57B8D8D7}" type="pres">
      <dgm:prSet presAssocID="{ECA1F66D-FF0B-41B9-9A0A-D0215BFA8EA2}" presName="Child" presStyleLbl="node1" presStyleIdx="1" presStyleCnt="2">
        <dgm:presLayoutVars>
          <dgm:chMax val="0"/>
          <dgm:chPref val="0"/>
          <dgm:bulletEnabled val="1"/>
        </dgm:presLayoutVars>
      </dgm:prSet>
      <dgm:spPr/>
      <dgm:t>
        <a:bodyPr/>
        <a:lstStyle/>
        <a:p>
          <a:endParaRPr lang="en-US"/>
        </a:p>
      </dgm:t>
    </dgm:pt>
    <dgm:pt modelId="{14FA47C7-41D3-47BA-A864-7FA601F496DC}" type="pres">
      <dgm:prSet presAssocID="{ECA1F66D-FF0B-41B9-9A0A-D0215BFA8EA2}" presName="Parent" presStyleLbl="revTx" presStyleIdx="1" presStyleCnt="2">
        <dgm:presLayoutVars>
          <dgm:chMax val="1"/>
          <dgm:chPref val="0"/>
          <dgm:bulletEnabled val="1"/>
        </dgm:presLayoutVars>
      </dgm:prSet>
      <dgm:spPr/>
      <dgm:t>
        <a:bodyPr/>
        <a:lstStyle/>
        <a:p>
          <a:endParaRPr lang="en-US"/>
        </a:p>
      </dgm:t>
    </dgm:pt>
  </dgm:ptLst>
  <dgm:cxnLst>
    <dgm:cxn modelId="{15AE3CFC-A37C-42D1-95D6-34952001F0C8}" srcId="{ECA1F66D-FF0B-41B9-9A0A-D0215BFA8EA2}" destId="{F98EE173-6CDE-4046-BA71-CB3353C902A3}" srcOrd="0" destOrd="0" parTransId="{B56A9646-1453-48C8-AD64-622D491D3D86}" sibTransId="{76612D64-EF89-4B07-8D83-82C753A2F0BF}"/>
    <dgm:cxn modelId="{7D9D8B15-D5FB-4D30-B706-DFC616796662}" type="presOf" srcId="{DCA5A9FF-1FA4-4969-B799-6C02B2C41D76}" destId="{68E4D11E-9267-46D7-8FC1-F914ECE24999}" srcOrd="0" destOrd="0" presId="urn:microsoft.com/office/officeart/2008/layout/CaptionedPictures"/>
    <dgm:cxn modelId="{74E88FB1-F9D1-42AA-8809-17BC27060E26}" srcId="{F5EE6C37-B6E7-4BFF-BB24-5F225201E55A}" destId="{ECA1F66D-FF0B-41B9-9A0A-D0215BFA8EA2}" srcOrd="1" destOrd="0" parTransId="{C058D899-DA20-442F-9AB9-603D2EFD2510}" sibTransId="{A7FF0432-08C7-4118-87F5-782DA403578F}"/>
    <dgm:cxn modelId="{623DEB80-28ED-4546-AAE0-4060F6F67508}" srcId="{DCA5A9FF-1FA4-4969-B799-6C02B2C41D76}" destId="{56648AA5-5FEA-455A-9014-D6EE2CE1F4E1}" srcOrd="0" destOrd="0" parTransId="{1BC5ED7E-EB47-4DB8-9E65-E0317143B27C}" sibTransId="{9A131ACA-4820-4337-9E39-E7AD8F436C90}"/>
    <dgm:cxn modelId="{28CEEAF4-8901-4F74-B799-EA33B6176C62}" type="presOf" srcId="{56648AA5-5FEA-455A-9014-D6EE2CE1F4E1}" destId="{4E9445DF-5528-41D7-92C8-275E1D15ADF0}" srcOrd="0" destOrd="0" presId="urn:microsoft.com/office/officeart/2008/layout/CaptionedPictures"/>
    <dgm:cxn modelId="{47453AD8-E444-4B61-B4AA-F350C43E2163}" type="presOf" srcId="{ECA1F66D-FF0B-41B9-9A0A-D0215BFA8EA2}" destId="{14FA47C7-41D3-47BA-A864-7FA601F496DC}" srcOrd="0" destOrd="0" presId="urn:microsoft.com/office/officeart/2008/layout/CaptionedPictures"/>
    <dgm:cxn modelId="{03D5F29C-D504-4289-B090-EB7FD94F9802}" type="presOf" srcId="{F98EE173-6CDE-4046-BA71-CB3353C902A3}" destId="{70A20457-4FA5-4113-A24B-055D57B8D8D7}" srcOrd="0" destOrd="0" presId="urn:microsoft.com/office/officeart/2008/layout/CaptionedPictures"/>
    <dgm:cxn modelId="{DD45795A-9A3E-4843-8806-84DC17C39DCE}" srcId="{F5EE6C37-B6E7-4BFF-BB24-5F225201E55A}" destId="{DCA5A9FF-1FA4-4969-B799-6C02B2C41D76}" srcOrd="0" destOrd="0" parTransId="{ED0DEC04-1DC7-46EC-B3EA-F6ADDF81C81A}" sibTransId="{950EF4A2-E6AE-4D05-95CB-F08D675E872A}"/>
    <dgm:cxn modelId="{EA09E9C2-37E4-4041-B82E-65F5926F665B}" type="presOf" srcId="{F5EE6C37-B6E7-4BFF-BB24-5F225201E55A}" destId="{616E6EC8-803F-45E6-9551-2FDBE57AF5A9}" srcOrd="0" destOrd="0" presId="urn:microsoft.com/office/officeart/2008/layout/CaptionedPictures"/>
    <dgm:cxn modelId="{38B99C05-A204-4B41-AA34-06CF84633421}" type="presParOf" srcId="{616E6EC8-803F-45E6-9551-2FDBE57AF5A9}" destId="{966E17D7-FA5A-43ED-9FA4-0E85AF50FBB6}" srcOrd="0" destOrd="0" presId="urn:microsoft.com/office/officeart/2008/layout/CaptionedPictures"/>
    <dgm:cxn modelId="{AFB541E1-64B3-403B-9F4C-BB2E4D5D3A8F}" type="presParOf" srcId="{966E17D7-FA5A-43ED-9FA4-0E85AF50FBB6}" destId="{B853DBF0-F4EA-4D8B-994B-26E06C41FF2D}" srcOrd="0" destOrd="0" presId="urn:microsoft.com/office/officeart/2008/layout/CaptionedPictures"/>
    <dgm:cxn modelId="{5E4B60C0-77D0-48B5-88EB-5A8EB6AB55C3}" type="presParOf" srcId="{966E17D7-FA5A-43ED-9FA4-0E85AF50FBB6}" destId="{7C48F105-6A02-4A39-A34C-63E0C29F26F2}" srcOrd="1" destOrd="0" presId="urn:microsoft.com/office/officeart/2008/layout/CaptionedPictures"/>
    <dgm:cxn modelId="{35D580EC-92FB-44C5-9ECE-82DD8C33D78C}" type="presParOf" srcId="{966E17D7-FA5A-43ED-9FA4-0E85AF50FBB6}" destId="{D42CD1CE-8884-416B-A06A-DBDF960F763F}" srcOrd="2" destOrd="0" presId="urn:microsoft.com/office/officeart/2008/layout/CaptionedPictures"/>
    <dgm:cxn modelId="{2AB327DC-3E07-4B63-B520-05C073C864E6}" type="presParOf" srcId="{D42CD1CE-8884-416B-A06A-DBDF960F763F}" destId="{4E9445DF-5528-41D7-92C8-275E1D15ADF0}" srcOrd="0" destOrd="0" presId="urn:microsoft.com/office/officeart/2008/layout/CaptionedPictures"/>
    <dgm:cxn modelId="{7EB49CE7-7640-427A-B0B5-D0ED3B2C6970}" type="presParOf" srcId="{D42CD1CE-8884-416B-A06A-DBDF960F763F}" destId="{68E4D11E-9267-46D7-8FC1-F914ECE24999}" srcOrd="1" destOrd="0" presId="urn:microsoft.com/office/officeart/2008/layout/CaptionedPictures"/>
    <dgm:cxn modelId="{638FFA24-7945-4531-B178-897B7FB061AB}" type="presParOf" srcId="{616E6EC8-803F-45E6-9551-2FDBE57AF5A9}" destId="{C41C1772-3B71-468F-B80C-29C6B0623C8E}" srcOrd="1" destOrd="0" presId="urn:microsoft.com/office/officeart/2008/layout/CaptionedPictures"/>
    <dgm:cxn modelId="{25295FE0-17C5-4F81-A3F8-B1431B550E46}" type="presParOf" srcId="{616E6EC8-803F-45E6-9551-2FDBE57AF5A9}" destId="{FC4017BD-1EAA-4A03-87F9-F127A19FD155}" srcOrd="2" destOrd="0" presId="urn:microsoft.com/office/officeart/2008/layout/CaptionedPictures"/>
    <dgm:cxn modelId="{51A3E516-C416-4E3E-A2D6-001FA595F3C5}" type="presParOf" srcId="{FC4017BD-1EAA-4A03-87F9-F127A19FD155}" destId="{53D81B66-7EDC-462F-A14B-744DBCF4EDF4}" srcOrd="0" destOrd="0" presId="urn:microsoft.com/office/officeart/2008/layout/CaptionedPictures"/>
    <dgm:cxn modelId="{E6B79D90-E655-49DE-8BF3-38E56843A602}" type="presParOf" srcId="{FC4017BD-1EAA-4A03-87F9-F127A19FD155}" destId="{271C00DA-C7EF-48AC-B8DF-15DC7129F0E2}" srcOrd="1" destOrd="0" presId="urn:microsoft.com/office/officeart/2008/layout/CaptionedPictures"/>
    <dgm:cxn modelId="{A3D5088A-E071-4422-A98B-865B1BDD45D4}" type="presParOf" srcId="{FC4017BD-1EAA-4A03-87F9-F127A19FD155}" destId="{FCFCAC35-9F81-43B0-BC72-5E3F9DBFC304}" srcOrd="2" destOrd="0" presId="urn:microsoft.com/office/officeart/2008/layout/CaptionedPictures"/>
    <dgm:cxn modelId="{F201B045-9B0A-4866-8E5B-4769AC78B6B4}" type="presParOf" srcId="{FCFCAC35-9F81-43B0-BC72-5E3F9DBFC304}" destId="{70A20457-4FA5-4113-A24B-055D57B8D8D7}" srcOrd="0" destOrd="0" presId="urn:microsoft.com/office/officeart/2008/layout/CaptionedPictures"/>
    <dgm:cxn modelId="{C87F60CD-5A06-4DE7-A25B-A93AAD602017}" type="presParOf" srcId="{FCFCAC35-9F81-43B0-BC72-5E3F9DBFC304}" destId="{14FA47C7-41D3-47BA-A864-7FA601F496DC}"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85163D-DD10-43B4-8D83-394AA9C5A13B}"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038978C1-6C2F-46D7-BFAE-9F37E3724CBB}">
      <dgm:prSet phldrT="[Text]"/>
      <dgm:spPr/>
      <dgm:t>
        <a:bodyPr/>
        <a:lstStyle/>
        <a:p>
          <a:r>
            <a:rPr lang="en-US" dirty="0" smtClean="0"/>
            <a:t>ENI Distribution Feeder</a:t>
          </a:r>
          <a:r>
            <a:rPr lang="en-US" dirty="0" smtClean="0">
              <a:solidFill>
                <a:schemeClr val="accent2">
                  <a:lumMod val="50000"/>
                </a:schemeClr>
              </a:solidFill>
            </a:rPr>
            <a:t>** </a:t>
          </a:r>
          <a:r>
            <a:rPr lang="en-US" dirty="0" smtClean="0"/>
            <a:t>and Non–feeder schools</a:t>
          </a:r>
          <a:r>
            <a:rPr lang="en-US" dirty="0" smtClean="0">
              <a:solidFill>
                <a:schemeClr val="accent2">
                  <a:lumMod val="50000"/>
                </a:schemeClr>
              </a:solidFill>
            </a:rPr>
            <a:t> **</a:t>
          </a:r>
          <a:endParaRPr lang="en-US" dirty="0"/>
        </a:p>
      </dgm:t>
    </dgm:pt>
    <dgm:pt modelId="{2E9530A5-4DD5-4D1A-B4C8-4D29E7AE374A}" type="parTrans" cxnId="{7F2834DA-96F7-4C25-AB32-73BAAB959CE0}">
      <dgm:prSet/>
      <dgm:spPr/>
      <dgm:t>
        <a:bodyPr/>
        <a:lstStyle/>
        <a:p>
          <a:endParaRPr lang="en-US"/>
        </a:p>
      </dgm:t>
    </dgm:pt>
    <dgm:pt modelId="{B68CD260-79C4-416C-B808-ECCEB73F3751}" type="sibTrans" cxnId="{7F2834DA-96F7-4C25-AB32-73BAAB959CE0}">
      <dgm:prSet/>
      <dgm:spPr/>
      <dgm:t>
        <a:bodyPr/>
        <a:lstStyle/>
        <a:p>
          <a:endParaRPr lang="en-US"/>
        </a:p>
      </dgm:t>
    </dgm:pt>
    <dgm:pt modelId="{9BC8E363-481D-4938-A7D7-4A235AEF4862}">
      <dgm:prSet phldrT="[Text]"/>
      <dgm:spPr/>
      <dgm:t>
        <a:bodyPr/>
        <a:lstStyle/>
        <a:p>
          <a:pPr rtl="0"/>
          <a:r>
            <a:rPr lang="en-US" altLang="en-US" dirty="0" smtClean="0">
              <a:latin typeface="+mn-lt"/>
            </a:rPr>
            <a:t>Mean ENI of Feeder schools -  42.44 </a:t>
          </a:r>
          <a:endParaRPr lang="en-US" dirty="0"/>
        </a:p>
      </dgm:t>
    </dgm:pt>
    <dgm:pt modelId="{095F3CBF-0597-4D38-A4AF-9DAF191CF4EC}" type="parTrans" cxnId="{D53473CA-7E7C-43C0-BB39-3A48E93B4D14}">
      <dgm:prSet/>
      <dgm:spPr/>
      <dgm:t>
        <a:bodyPr/>
        <a:lstStyle/>
        <a:p>
          <a:endParaRPr lang="en-US"/>
        </a:p>
      </dgm:t>
    </dgm:pt>
    <dgm:pt modelId="{C76AC5D1-D564-4129-AA3B-1F2E0CBE5CD5}" type="sibTrans" cxnId="{D53473CA-7E7C-43C0-BB39-3A48E93B4D14}">
      <dgm:prSet/>
      <dgm:spPr/>
      <dgm:t>
        <a:bodyPr/>
        <a:lstStyle/>
        <a:p>
          <a:endParaRPr lang="en-US"/>
        </a:p>
      </dgm:t>
    </dgm:pt>
    <dgm:pt modelId="{419AEA11-0D4F-4B45-A06A-12A27FFB0B2A}">
      <dgm:prSet phldrT="[Text]"/>
      <dgm:spPr/>
      <dgm:t>
        <a:bodyPr/>
        <a:lstStyle/>
        <a:p>
          <a:r>
            <a:rPr lang="en-US" dirty="0" smtClean="0"/>
            <a:t>Black-Hispanic Distribution in Feeder and Non-feeder schools</a:t>
          </a:r>
          <a:endParaRPr lang="en-US" dirty="0"/>
        </a:p>
      </dgm:t>
    </dgm:pt>
    <dgm:pt modelId="{87C4B3FB-9392-4E5B-867A-7C96AF074062}" type="parTrans" cxnId="{633511ED-B3FC-4F2B-AE37-40D5D369C442}">
      <dgm:prSet/>
      <dgm:spPr/>
      <dgm:t>
        <a:bodyPr/>
        <a:lstStyle/>
        <a:p>
          <a:endParaRPr lang="en-US"/>
        </a:p>
      </dgm:t>
    </dgm:pt>
    <dgm:pt modelId="{A4F070A0-72AA-4BC8-8118-26069C5C5C97}" type="sibTrans" cxnId="{633511ED-B3FC-4F2B-AE37-40D5D369C442}">
      <dgm:prSet/>
      <dgm:spPr/>
      <dgm:t>
        <a:bodyPr/>
        <a:lstStyle/>
        <a:p>
          <a:endParaRPr lang="en-US"/>
        </a:p>
      </dgm:t>
    </dgm:pt>
    <dgm:pt modelId="{D4D4983E-6592-473B-AE9C-922AAC7B2244}">
      <dgm:prSet phldrT="[Text]"/>
      <dgm:spPr/>
      <dgm:t>
        <a:bodyPr/>
        <a:lstStyle/>
        <a:p>
          <a:r>
            <a:rPr lang="en-US" altLang="en-US" dirty="0" smtClean="0"/>
            <a:t>Mean Black-Hispanic Population at Feeder schools - 38.94</a:t>
          </a:r>
          <a:endParaRPr lang="en-US" dirty="0"/>
        </a:p>
      </dgm:t>
    </dgm:pt>
    <dgm:pt modelId="{E1BE0A3A-895F-4738-B319-EB1639DA4A1B}" type="parTrans" cxnId="{84F76E8F-CBF7-429C-BCF6-0DA8AC806043}">
      <dgm:prSet/>
      <dgm:spPr/>
      <dgm:t>
        <a:bodyPr/>
        <a:lstStyle/>
        <a:p>
          <a:endParaRPr lang="en-US"/>
        </a:p>
      </dgm:t>
    </dgm:pt>
    <dgm:pt modelId="{49D529C1-2436-46C1-8609-52AB4E5E0E04}" type="sibTrans" cxnId="{84F76E8F-CBF7-429C-BCF6-0DA8AC806043}">
      <dgm:prSet/>
      <dgm:spPr/>
      <dgm:t>
        <a:bodyPr/>
        <a:lstStyle/>
        <a:p>
          <a:endParaRPr lang="en-US"/>
        </a:p>
      </dgm:t>
    </dgm:pt>
    <dgm:pt modelId="{D7A77DF3-F8C1-4C66-970E-E24C509FA33B}">
      <dgm:prSet phldrT="[Text]"/>
      <dgm:spPr/>
      <dgm:t>
        <a:bodyPr/>
        <a:lstStyle/>
        <a:p>
          <a:r>
            <a:rPr lang="en-US" dirty="0" smtClean="0"/>
            <a:t>Scatterplot of ENI and </a:t>
          </a:r>
          <a:r>
            <a:rPr lang="en-US" dirty="0" err="1" smtClean="0"/>
            <a:t>Bl</a:t>
          </a:r>
          <a:r>
            <a:rPr lang="en-US" dirty="0" smtClean="0"/>
            <a:t>- Hi Distribution </a:t>
          </a:r>
          <a:endParaRPr lang="en-US" dirty="0"/>
        </a:p>
      </dgm:t>
    </dgm:pt>
    <dgm:pt modelId="{4BE07915-6669-49A1-9DD7-D2017D69CBE4}" type="parTrans" cxnId="{2F740680-B840-457C-80FE-DC40AE5AA197}">
      <dgm:prSet/>
      <dgm:spPr/>
      <dgm:t>
        <a:bodyPr/>
        <a:lstStyle/>
        <a:p>
          <a:endParaRPr lang="en-US"/>
        </a:p>
      </dgm:t>
    </dgm:pt>
    <dgm:pt modelId="{BB212A10-F692-498B-B580-4FCED8897ED8}" type="sibTrans" cxnId="{2F740680-B840-457C-80FE-DC40AE5AA197}">
      <dgm:prSet/>
      <dgm:spPr/>
      <dgm:t>
        <a:bodyPr/>
        <a:lstStyle/>
        <a:p>
          <a:endParaRPr lang="en-US"/>
        </a:p>
      </dgm:t>
    </dgm:pt>
    <dgm:pt modelId="{17FCC705-D5C0-42B1-9C70-E2EA4EBBF8F7}">
      <dgm:prSet phldrT="[Text]"/>
      <dgm:spPr/>
      <dgm:t>
        <a:bodyPr/>
        <a:lstStyle/>
        <a:p>
          <a:r>
            <a:rPr lang="en-US" dirty="0" smtClean="0"/>
            <a:t>Feeder schools have low  ENI &amp; Bi-Hi %</a:t>
          </a:r>
        </a:p>
        <a:p>
          <a:r>
            <a:rPr lang="en-US" dirty="0" smtClean="0"/>
            <a:t>Non-feeder schools have  high ENI &amp; Bi- Hi %</a:t>
          </a:r>
          <a:endParaRPr lang="en-US" dirty="0"/>
        </a:p>
      </dgm:t>
    </dgm:pt>
    <dgm:pt modelId="{12B38915-2F77-4BF3-9C73-EEA3807A5A86}" type="parTrans" cxnId="{C32C3D54-BABA-411B-B480-0F72DD03839D}">
      <dgm:prSet/>
      <dgm:spPr/>
      <dgm:t>
        <a:bodyPr/>
        <a:lstStyle/>
        <a:p>
          <a:endParaRPr lang="en-US"/>
        </a:p>
      </dgm:t>
    </dgm:pt>
    <dgm:pt modelId="{2A1D128B-DD9D-47A1-9A9E-4C86714C9E81}" type="sibTrans" cxnId="{C32C3D54-BABA-411B-B480-0F72DD03839D}">
      <dgm:prSet/>
      <dgm:spPr/>
      <dgm:t>
        <a:bodyPr/>
        <a:lstStyle/>
        <a:p>
          <a:endParaRPr lang="en-US"/>
        </a:p>
      </dgm:t>
    </dgm:pt>
    <dgm:pt modelId="{65DE9451-F735-4E4E-9CB3-CDAA6E419405}">
      <dgm:prSet/>
      <dgm:spPr/>
      <dgm:t>
        <a:bodyPr/>
        <a:lstStyle/>
        <a:p>
          <a:pPr rtl="0"/>
          <a:r>
            <a:rPr lang="en-US" altLang="en-US" dirty="0" smtClean="0">
              <a:latin typeface="+mn-lt"/>
            </a:rPr>
            <a:t>Mean ENI of Non Feeder schools - 69.87</a:t>
          </a:r>
          <a:endParaRPr lang="en-US" altLang="en-US" dirty="0">
            <a:latin typeface="+mn-lt"/>
          </a:endParaRPr>
        </a:p>
      </dgm:t>
    </dgm:pt>
    <dgm:pt modelId="{869F0227-2D52-4F8D-8561-9677E7704BE7}" type="parTrans" cxnId="{2CA8E845-0177-4617-9ACA-1BBA143092B8}">
      <dgm:prSet/>
      <dgm:spPr/>
      <dgm:t>
        <a:bodyPr/>
        <a:lstStyle/>
        <a:p>
          <a:endParaRPr lang="en-US"/>
        </a:p>
      </dgm:t>
    </dgm:pt>
    <dgm:pt modelId="{6F4E40CA-A677-4604-A90B-01963F62280E}" type="sibTrans" cxnId="{2CA8E845-0177-4617-9ACA-1BBA143092B8}">
      <dgm:prSet/>
      <dgm:spPr/>
      <dgm:t>
        <a:bodyPr/>
        <a:lstStyle/>
        <a:p>
          <a:endParaRPr lang="en-US"/>
        </a:p>
      </dgm:t>
    </dgm:pt>
    <dgm:pt modelId="{E568839A-ABA7-4FE5-BCB0-1E6542581FC1}">
      <dgm:prSet/>
      <dgm:spPr/>
      <dgm:t>
        <a:bodyPr/>
        <a:lstStyle/>
        <a:p>
          <a:r>
            <a:rPr lang="en-US" altLang="en-US" dirty="0" smtClean="0"/>
            <a:t>Mean Black-Hispanic Population at Non Feeder schools - 86.35</a:t>
          </a:r>
          <a:endParaRPr lang="en-US" altLang="en-US" dirty="0"/>
        </a:p>
      </dgm:t>
    </dgm:pt>
    <dgm:pt modelId="{BACE29CD-C253-466A-B5E6-34204A79E1AA}" type="parTrans" cxnId="{1ED65A5C-C238-45DC-A845-F9A4D6EC5972}">
      <dgm:prSet/>
      <dgm:spPr/>
      <dgm:t>
        <a:bodyPr/>
        <a:lstStyle/>
        <a:p>
          <a:endParaRPr lang="en-US"/>
        </a:p>
      </dgm:t>
    </dgm:pt>
    <dgm:pt modelId="{92F8B933-ABC3-45FD-92B5-068265EC9DF2}" type="sibTrans" cxnId="{1ED65A5C-C238-45DC-A845-F9A4D6EC5972}">
      <dgm:prSet/>
      <dgm:spPr/>
      <dgm:t>
        <a:bodyPr/>
        <a:lstStyle/>
        <a:p>
          <a:endParaRPr lang="en-US"/>
        </a:p>
      </dgm:t>
    </dgm:pt>
    <dgm:pt modelId="{BF96D1D3-D11A-4F6F-975F-2103F5644532}" type="pres">
      <dgm:prSet presAssocID="{1D85163D-DD10-43B4-8D83-394AA9C5A13B}" presName="Name0" presStyleCnt="0">
        <dgm:presLayoutVars>
          <dgm:chMax/>
          <dgm:chPref/>
          <dgm:dir/>
        </dgm:presLayoutVars>
      </dgm:prSet>
      <dgm:spPr/>
      <dgm:t>
        <a:bodyPr/>
        <a:lstStyle/>
        <a:p>
          <a:endParaRPr lang="en-US"/>
        </a:p>
      </dgm:t>
    </dgm:pt>
    <dgm:pt modelId="{4D148F30-029E-481C-BE18-B26DCB50F4B3}" type="pres">
      <dgm:prSet presAssocID="{038978C1-6C2F-46D7-BFAE-9F37E3724CBB}" presName="composite" presStyleCnt="0">
        <dgm:presLayoutVars>
          <dgm:chMax val="1"/>
          <dgm:chPref val="1"/>
        </dgm:presLayoutVars>
      </dgm:prSet>
      <dgm:spPr/>
    </dgm:pt>
    <dgm:pt modelId="{11BC6EF3-AC03-4B9C-8665-E09A169AFED2}" type="pres">
      <dgm:prSet presAssocID="{038978C1-6C2F-46D7-BFAE-9F37E3724CBB}" presName="Accent" presStyleLbl="trAlignAcc1" presStyleIdx="0" presStyleCnt="3">
        <dgm:presLayoutVars>
          <dgm:chMax val="0"/>
          <dgm:chPref val="0"/>
        </dgm:presLayoutVars>
      </dgm:prSet>
      <dgm:spPr/>
    </dgm:pt>
    <dgm:pt modelId="{5A96CA78-54A9-44DE-931C-E88D9140DF66}" type="pres">
      <dgm:prSet presAssocID="{038978C1-6C2F-46D7-BFAE-9F37E3724CBB}" presName="Image" presStyleLbl="alignImgPlace1" presStyleIdx="0" presStyleCnt="3">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pt>
    <dgm:pt modelId="{4FA8DA86-DB29-4605-8FB6-A25C5396F076}" type="pres">
      <dgm:prSet presAssocID="{038978C1-6C2F-46D7-BFAE-9F37E3724CBB}" presName="ChildComposite" presStyleCnt="0"/>
      <dgm:spPr/>
    </dgm:pt>
    <dgm:pt modelId="{8E67EEF2-0BA6-48FE-8434-31DB14BCB2A9}" type="pres">
      <dgm:prSet presAssocID="{038978C1-6C2F-46D7-BFAE-9F37E3724CBB}" presName="Child" presStyleLbl="node1" presStyleIdx="0" presStyleCnt="3">
        <dgm:presLayoutVars>
          <dgm:chMax val="0"/>
          <dgm:chPref val="0"/>
          <dgm:bulletEnabled val="1"/>
        </dgm:presLayoutVars>
      </dgm:prSet>
      <dgm:spPr/>
      <dgm:t>
        <a:bodyPr/>
        <a:lstStyle/>
        <a:p>
          <a:endParaRPr lang="en-US"/>
        </a:p>
      </dgm:t>
    </dgm:pt>
    <dgm:pt modelId="{AF2FEA6D-654C-4980-86E9-365E05D4209D}" type="pres">
      <dgm:prSet presAssocID="{038978C1-6C2F-46D7-BFAE-9F37E3724CBB}" presName="Parent" presStyleLbl="revTx" presStyleIdx="0" presStyleCnt="3" custScaleX="110943">
        <dgm:presLayoutVars>
          <dgm:chMax val="1"/>
          <dgm:chPref val="0"/>
          <dgm:bulletEnabled val="1"/>
        </dgm:presLayoutVars>
      </dgm:prSet>
      <dgm:spPr/>
      <dgm:t>
        <a:bodyPr/>
        <a:lstStyle/>
        <a:p>
          <a:endParaRPr lang="en-US"/>
        </a:p>
      </dgm:t>
    </dgm:pt>
    <dgm:pt modelId="{0E6881FB-3B84-4F79-884C-7EDD933D91ED}" type="pres">
      <dgm:prSet presAssocID="{B68CD260-79C4-416C-B808-ECCEB73F3751}" presName="sibTrans" presStyleCnt="0"/>
      <dgm:spPr/>
    </dgm:pt>
    <dgm:pt modelId="{8478103F-36B6-4705-804B-856D64C99163}" type="pres">
      <dgm:prSet presAssocID="{419AEA11-0D4F-4B45-A06A-12A27FFB0B2A}" presName="composite" presStyleCnt="0">
        <dgm:presLayoutVars>
          <dgm:chMax val="1"/>
          <dgm:chPref val="1"/>
        </dgm:presLayoutVars>
      </dgm:prSet>
      <dgm:spPr/>
    </dgm:pt>
    <dgm:pt modelId="{972CA911-5A3C-4C9C-8316-4DB35599F1A1}" type="pres">
      <dgm:prSet presAssocID="{419AEA11-0D4F-4B45-A06A-12A27FFB0B2A}" presName="Accent" presStyleLbl="trAlignAcc1" presStyleIdx="1" presStyleCnt="3">
        <dgm:presLayoutVars>
          <dgm:chMax val="0"/>
          <dgm:chPref val="0"/>
        </dgm:presLayoutVars>
      </dgm:prSet>
      <dgm:spPr/>
    </dgm:pt>
    <dgm:pt modelId="{A194D15D-5CFA-4974-8D71-97EA31A28FF9}" type="pres">
      <dgm:prSet presAssocID="{419AEA11-0D4F-4B45-A06A-12A27FFB0B2A}" presName="Image" presStyleLbl="alignImgPlace1" presStyleIdx="1" presStyleCnt="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dgm:spPr>
    </dgm:pt>
    <dgm:pt modelId="{D742F36C-D9F2-451C-90F1-0C61CF5E8F22}" type="pres">
      <dgm:prSet presAssocID="{419AEA11-0D4F-4B45-A06A-12A27FFB0B2A}" presName="ChildComposite" presStyleCnt="0"/>
      <dgm:spPr/>
    </dgm:pt>
    <dgm:pt modelId="{260A4F8F-5465-4463-961F-6570030739E7}" type="pres">
      <dgm:prSet presAssocID="{419AEA11-0D4F-4B45-A06A-12A27FFB0B2A}" presName="Child" presStyleLbl="node1" presStyleIdx="1" presStyleCnt="3" custScaleX="112562">
        <dgm:presLayoutVars>
          <dgm:chMax val="0"/>
          <dgm:chPref val="0"/>
          <dgm:bulletEnabled val="1"/>
        </dgm:presLayoutVars>
      </dgm:prSet>
      <dgm:spPr/>
      <dgm:t>
        <a:bodyPr/>
        <a:lstStyle/>
        <a:p>
          <a:endParaRPr lang="en-US"/>
        </a:p>
      </dgm:t>
    </dgm:pt>
    <dgm:pt modelId="{C48EB132-2FA7-4149-8072-3A99FECD7D93}" type="pres">
      <dgm:prSet presAssocID="{419AEA11-0D4F-4B45-A06A-12A27FFB0B2A}" presName="Parent" presStyleLbl="revTx" presStyleIdx="1" presStyleCnt="3" custScaleX="111193">
        <dgm:presLayoutVars>
          <dgm:chMax val="1"/>
          <dgm:chPref val="0"/>
          <dgm:bulletEnabled val="1"/>
        </dgm:presLayoutVars>
      </dgm:prSet>
      <dgm:spPr/>
      <dgm:t>
        <a:bodyPr/>
        <a:lstStyle/>
        <a:p>
          <a:endParaRPr lang="en-US"/>
        </a:p>
      </dgm:t>
    </dgm:pt>
    <dgm:pt modelId="{918AC90E-BC2F-4CC3-941C-BA47D2660927}" type="pres">
      <dgm:prSet presAssocID="{A4F070A0-72AA-4BC8-8118-26069C5C5C97}" presName="sibTrans" presStyleCnt="0"/>
      <dgm:spPr/>
    </dgm:pt>
    <dgm:pt modelId="{B96E9A5C-C92F-45BD-BD8C-9C757DF5769E}" type="pres">
      <dgm:prSet presAssocID="{D7A77DF3-F8C1-4C66-970E-E24C509FA33B}" presName="composite" presStyleCnt="0">
        <dgm:presLayoutVars>
          <dgm:chMax val="1"/>
          <dgm:chPref val="1"/>
        </dgm:presLayoutVars>
      </dgm:prSet>
      <dgm:spPr/>
    </dgm:pt>
    <dgm:pt modelId="{B3052E35-9935-4338-9A5A-957212ED244B}" type="pres">
      <dgm:prSet presAssocID="{D7A77DF3-F8C1-4C66-970E-E24C509FA33B}" presName="Accent" presStyleLbl="trAlignAcc1" presStyleIdx="2" presStyleCnt="3">
        <dgm:presLayoutVars>
          <dgm:chMax val="0"/>
          <dgm:chPref val="0"/>
        </dgm:presLayoutVars>
      </dgm:prSet>
      <dgm:spPr/>
    </dgm:pt>
    <dgm:pt modelId="{58E5B772-81CF-491C-8D80-254A0467F134}" type="pres">
      <dgm:prSet presAssocID="{D7A77DF3-F8C1-4C66-970E-E24C509FA33B}" presName="Image" presStyleLbl="alignImgPlace1" presStyleIdx="2" presStyleCnt="3">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12000" r="-12000"/>
          </a:stretch>
        </a:blipFill>
      </dgm:spPr>
    </dgm:pt>
    <dgm:pt modelId="{3CE8522D-8686-4096-9E12-A52C08C2C7A3}" type="pres">
      <dgm:prSet presAssocID="{D7A77DF3-F8C1-4C66-970E-E24C509FA33B}" presName="ChildComposite" presStyleCnt="0"/>
      <dgm:spPr/>
    </dgm:pt>
    <dgm:pt modelId="{FC0F6BC9-66BF-409A-B5B5-E437328AECC1}" type="pres">
      <dgm:prSet presAssocID="{D7A77DF3-F8C1-4C66-970E-E24C509FA33B}" presName="Child" presStyleLbl="node1" presStyleIdx="2" presStyleCnt="3">
        <dgm:presLayoutVars>
          <dgm:chMax val="0"/>
          <dgm:chPref val="0"/>
          <dgm:bulletEnabled val="1"/>
        </dgm:presLayoutVars>
      </dgm:prSet>
      <dgm:spPr/>
      <dgm:t>
        <a:bodyPr/>
        <a:lstStyle/>
        <a:p>
          <a:endParaRPr lang="en-US"/>
        </a:p>
      </dgm:t>
    </dgm:pt>
    <dgm:pt modelId="{5A5515BD-32BF-4A2F-823A-23AF6126EF9C}" type="pres">
      <dgm:prSet presAssocID="{D7A77DF3-F8C1-4C66-970E-E24C509FA33B}" presName="Parent" presStyleLbl="revTx" presStyleIdx="2" presStyleCnt="3">
        <dgm:presLayoutVars>
          <dgm:chMax val="1"/>
          <dgm:chPref val="0"/>
          <dgm:bulletEnabled val="1"/>
        </dgm:presLayoutVars>
      </dgm:prSet>
      <dgm:spPr/>
      <dgm:t>
        <a:bodyPr/>
        <a:lstStyle/>
        <a:p>
          <a:endParaRPr lang="en-US"/>
        </a:p>
      </dgm:t>
    </dgm:pt>
  </dgm:ptLst>
  <dgm:cxnLst>
    <dgm:cxn modelId="{1B576B29-E099-44C1-B020-24186FD7F229}" type="presOf" srcId="{1D85163D-DD10-43B4-8D83-394AA9C5A13B}" destId="{BF96D1D3-D11A-4F6F-975F-2103F5644532}" srcOrd="0" destOrd="0" presId="urn:microsoft.com/office/officeart/2008/layout/CaptionedPictures"/>
    <dgm:cxn modelId="{6603B489-51C4-4345-9ACB-8D1F5706BF32}" type="presOf" srcId="{65DE9451-F735-4E4E-9CB3-CDAA6E419405}" destId="{8E67EEF2-0BA6-48FE-8434-31DB14BCB2A9}" srcOrd="0" destOrd="1" presId="urn:microsoft.com/office/officeart/2008/layout/CaptionedPictures"/>
    <dgm:cxn modelId="{633511ED-B3FC-4F2B-AE37-40D5D369C442}" srcId="{1D85163D-DD10-43B4-8D83-394AA9C5A13B}" destId="{419AEA11-0D4F-4B45-A06A-12A27FFB0B2A}" srcOrd="1" destOrd="0" parTransId="{87C4B3FB-9392-4E5B-867A-7C96AF074062}" sibTransId="{A4F070A0-72AA-4BC8-8118-26069C5C5C97}"/>
    <dgm:cxn modelId="{2CA8E845-0177-4617-9ACA-1BBA143092B8}" srcId="{038978C1-6C2F-46D7-BFAE-9F37E3724CBB}" destId="{65DE9451-F735-4E4E-9CB3-CDAA6E419405}" srcOrd="1" destOrd="0" parTransId="{869F0227-2D52-4F8D-8561-9677E7704BE7}" sibTransId="{6F4E40CA-A677-4604-A90B-01963F62280E}"/>
    <dgm:cxn modelId="{1ED65A5C-C238-45DC-A845-F9A4D6EC5972}" srcId="{419AEA11-0D4F-4B45-A06A-12A27FFB0B2A}" destId="{E568839A-ABA7-4FE5-BCB0-1E6542581FC1}" srcOrd="1" destOrd="0" parTransId="{BACE29CD-C253-466A-B5E6-34204A79E1AA}" sibTransId="{92F8B933-ABC3-45FD-92B5-068265EC9DF2}"/>
    <dgm:cxn modelId="{00413C09-A9FE-4602-B33F-8276B5AD842A}" type="presOf" srcId="{419AEA11-0D4F-4B45-A06A-12A27FFB0B2A}" destId="{C48EB132-2FA7-4149-8072-3A99FECD7D93}" srcOrd="0" destOrd="0" presId="urn:microsoft.com/office/officeart/2008/layout/CaptionedPictures"/>
    <dgm:cxn modelId="{ACE8BBC6-F8F9-4B1C-9535-84FC9E5F3C22}" type="presOf" srcId="{D4D4983E-6592-473B-AE9C-922AAC7B2244}" destId="{260A4F8F-5465-4463-961F-6570030739E7}" srcOrd="0" destOrd="0" presId="urn:microsoft.com/office/officeart/2008/layout/CaptionedPictures"/>
    <dgm:cxn modelId="{7DB0EC66-AAE1-42F5-8DED-12A2AA8FBB78}" type="presOf" srcId="{E568839A-ABA7-4FE5-BCB0-1E6542581FC1}" destId="{260A4F8F-5465-4463-961F-6570030739E7}" srcOrd="0" destOrd="1" presId="urn:microsoft.com/office/officeart/2008/layout/CaptionedPictures"/>
    <dgm:cxn modelId="{D53473CA-7E7C-43C0-BB39-3A48E93B4D14}" srcId="{038978C1-6C2F-46D7-BFAE-9F37E3724CBB}" destId="{9BC8E363-481D-4938-A7D7-4A235AEF4862}" srcOrd="0" destOrd="0" parTransId="{095F3CBF-0597-4D38-A4AF-9DAF191CF4EC}" sibTransId="{C76AC5D1-D564-4129-AA3B-1F2E0CBE5CD5}"/>
    <dgm:cxn modelId="{84F76E8F-CBF7-429C-BCF6-0DA8AC806043}" srcId="{419AEA11-0D4F-4B45-A06A-12A27FFB0B2A}" destId="{D4D4983E-6592-473B-AE9C-922AAC7B2244}" srcOrd="0" destOrd="0" parTransId="{E1BE0A3A-895F-4738-B319-EB1639DA4A1B}" sibTransId="{49D529C1-2436-46C1-8609-52AB4E5E0E04}"/>
    <dgm:cxn modelId="{4E22B86E-11D6-4753-8E85-61D120FE3637}" type="presOf" srcId="{038978C1-6C2F-46D7-BFAE-9F37E3724CBB}" destId="{AF2FEA6D-654C-4980-86E9-365E05D4209D}" srcOrd="0" destOrd="0" presId="urn:microsoft.com/office/officeart/2008/layout/CaptionedPictures"/>
    <dgm:cxn modelId="{56F88019-8C25-4D4B-B2B6-6089672FBFBC}" type="presOf" srcId="{D7A77DF3-F8C1-4C66-970E-E24C509FA33B}" destId="{5A5515BD-32BF-4A2F-823A-23AF6126EF9C}" srcOrd="0" destOrd="0" presId="urn:microsoft.com/office/officeart/2008/layout/CaptionedPictures"/>
    <dgm:cxn modelId="{7F2834DA-96F7-4C25-AB32-73BAAB959CE0}" srcId="{1D85163D-DD10-43B4-8D83-394AA9C5A13B}" destId="{038978C1-6C2F-46D7-BFAE-9F37E3724CBB}" srcOrd="0" destOrd="0" parTransId="{2E9530A5-4DD5-4D1A-B4C8-4D29E7AE374A}" sibTransId="{B68CD260-79C4-416C-B808-ECCEB73F3751}"/>
    <dgm:cxn modelId="{2F740680-B840-457C-80FE-DC40AE5AA197}" srcId="{1D85163D-DD10-43B4-8D83-394AA9C5A13B}" destId="{D7A77DF3-F8C1-4C66-970E-E24C509FA33B}" srcOrd="2" destOrd="0" parTransId="{4BE07915-6669-49A1-9DD7-D2017D69CBE4}" sibTransId="{BB212A10-F692-498B-B580-4FCED8897ED8}"/>
    <dgm:cxn modelId="{C27018F1-ED50-4C28-A472-587A26B05A97}" type="presOf" srcId="{17FCC705-D5C0-42B1-9C70-E2EA4EBBF8F7}" destId="{FC0F6BC9-66BF-409A-B5B5-E437328AECC1}" srcOrd="0" destOrd="0" presId="urn:microsoft.com/office/officeart/2008/layout/CaptionedPictures"/>
    <dgm:cxn modelId="{157AEB92-C417-4409-9037-AC5A79188453}" type="presOf" srcId="{9BC8E363-481D-4938-A7D7-4A235AEF4862}" destId="{8E67EEF2-0BA6-48FE-8434-31DB14BCB2A9}" srcOrd="0" destOrd="0" presId="urn:microsoft.com/office/officeart/2008/layout/CaptionedPictures"/>
    <dgm:cxn modelId="{C32C3D54-BABA-411B-B480-0F72DD03839D}" srcId="{D7A77DF3-F8C1-4C66-970E-E24C509FA33B}" destId="{17FCC705-D5C0-42B1-9C70-E2EA4EBBF8F7}" srcOrd="0" destOrd="0" parTransId="{12B38915-2F77-4BF3-9C73-EEA3807A5A86}" sibTransId="{2A1D128B-DD9D-47A1-9A9E-4C86714C9E81}"/>
    <dgm:cxn modelId="{654D1663-76DE-4D21-86D9-260164BDF828}" type="presParOf" srcId="{BF96D1D3-D11A-4F6F-975F-2103F5644532}" destId="{4D148F30-029E-481C-BE18-B26DCB50F4B3}" srcOrd="0" destOrd="0" presId="urn:microsoft.com/office/officeart/2008/layout/CaptionedPictures"/>
    <dgm:cxn modelId="{57947957-275A-42D8-AB80-0D4B1E511626}" type="presParOf" srcId="{4D148F30-029E-481C-BE18-B26DCB50F4B3}" destId="{11BC6EF3-AC03-4B9C-8665-E09A169AFED2}" srcOrd="0" destOrd="0" presId="urn:microsoft.com/office/officeart/2008/layout/CaptionedPictures"/>
    <dgm:cxn modelId="{D4934B61-90BA-41F0-AF78-FD66C0FF105B}" type="presParOf" srcId="{4D148F30-029E-481C-BE18-B26DCB50F4B3}" destId="{5A96CA78-54A9-44DE-931C-E88D9140DF66}" srcOrd="1" destOrd="0" presId="urn:microsoft.com/office/officeart/2008/layout/CaptionedPictures"/>
    <dgm:cxn modelId="{E2CE76A1-47E2-4FD7-BDF0-8C24C0E2816D}" type="presParOf" srcId="{4D148F30-029E-481C-BE18-B26DCB50F4B3}" destId="{4FA8DA86-DB29-4605-8FB6-A25C5396F076}" srcOrd="2" destOrd="0" presId="urn:microsoft.com/office/officeart/2008/layout/CaptionedPictures"/>
    <dgm:cxn modelId="{0CEC5B55-614B-4BC9-AA7B-B403CB436764}" type="presParOf" srcId="{4FA8DA86-DB29-4605-8FB6-A25C5396F076}" destId="{8E67EEF2-0BA6-48FE-8434-31DB14BCB2A9}" srcOrd="0" destOrd="0" presId="urn:microsoft.com/office/officeart/2008/layout/CaptionedPictures"/>
    <dgm:cxn modelId="{A94604EB-1E05-423E-A754-DE79E5501886}" type="presParOf" srcId="{4FA8DA86-DB29-4605-8FB6-A25C5396F076}" destId="{AF2FEA6D-654C-4980-86E9-365E05D4209D}" srcOrd="1" destOrd="0" presId="urn:microsoft.com/office/officeart/2008/layout/CaptionedPictures"/>
    <dgm:cxn modelId="{E28FC9F3-8879-452F-9625-6342DE6EB7C9}" type="presParOf" srcId="{BF96D1D3-D11A-4F6F-975F-2103F5644532}" destId="{0E6881FB-3B84-4F79-884C-7EDD933D91ED}" srcOrd="1" destOrd="0" presId="urn:microsoft.com/office/officeart/2008/layout/CaptionedPictures"/>
    <dgm:cxn modelId="{34467827-BE4D-4869-8E30-6BA3816E78D3}" type="presParOf" srcId="{BF96D1D3-D11A-4F6F-975F-2103F5644532}" destId="{8478103F-36B6-4705-804B-856D64C99163}" srcOrd="2" destOrd="0" presId="urn:microsoft.com/office/officeart/2008/layout/CaptionedPictures"/>
    <dgm:cxn modelId="{5FBFF92C-03DD-465D-B687-FC23B2A521D9}" type="presParOf" srcId="{8478103F-36B6-4705-804B-856D64C99163}" destId="{972CA911-5A3C-4C9C-8316-4DB35599F1A1}" srcOrd="0" destOrd="0" presId="urn:microsoft.com/office/officeart/2008/layout/CaptionedPictures"/>
    <dgm:cxn modelId="{67122923-A298-4DA9-832A-7BEE2D39D833}" type="presParOf" srcId="{8478103F-36B6-4705-804B-856D64C99163}" destId="{A194D15D-5CFA-4974-8D71-97EA31A28FF9}" srcOrd="1" destOrd="0" presId="urn:microsoft.com/office/officeart/2008/layout/CaptionedPictures"/>
    <dgm:cxn modelId="{1359FD19-C034-40C4-92DC-F4B688A1F567}" type="presParOf" srcId="{8478103F-36B6-4705-804B-856D64C99163}" destId="{D742F36C-D9F2-451C-90F1-0C61CF5E8F22}" srcOrd="2" destOrd="0" presId="urn:microsoft.com/office/officeart/2008/layout/CaptionedPictures"/>
    <dgm:cxn modelId="{A63BB61C-597A-4482-BE64-AC4CE04EBE68}" type="presParOf" srcId="{D742F36C-D9F2-451C-90F1-0C61CF5E8F22}" destId="{260A4F8F-5465-4463-961F-6570030739E7}" srcOrd="0" destOrd="0" presId="urn:microsoft.com/office/officeart/2008/layout/CaptionedPictures"/>
    <dgm:cxn modelId="{8C8F1459-0A7C-4F68-B2B1-0969D2DE9C5D}" type="presParOf" srcId="{D742F36C-D9F2-451C-90F1-0C61CF5E8F22}" destId="{C48EB132-2FA7-4149-8072-3A99FECD7D93}" srcOrd="1" destOrd="0" presId="urn:microsoft.com/office/officeart/2008/layout/CaptionedPictures"/>
    <dgm:cxn modelId="{418A8009-C394-45B6-A2C8-BEE7FD1D54EE}" type="presParOf" srcId="{BF96D1D3-D11A-4F6F-975F-2103F5644532}" destId="{918AC90E-BC2F-4CC3-941C-BA47D2660927}" srcOrd="3" destOrd="0" presId="urn:microsoft.com/office/officeart/2008/layout/CaptionedPictures"/>
    <dgm:cxn modelId="{127872C1-F43A-40EB-9133-828B96B93137}" type="presParOf" srcId="{BF96D1D3-D11A-4F6F-975F-2103F5644532}" destId="{B96E9A5C-C92F-45BD-BD8C-9C757DF5769E}" srcOrd="4" destOrd="0" presId="urn:microsoft.com/office/officeart/2008/layout/CaptionedPictures"/>
    <dgm:cxn modelId="{61AFA03B-6652-4DB7-9FF8-A59BB72CBDC8}" type="presParOf" srcId="{B96E9A5C-C92F-45BD-BD8C-9C757DF5769E}" destId="{B3052E35-9935-4338-9A5A-957212ED244B}" srcOrd="0" destOrd="0" presId="urn:microsoft.com/office/officeart/2008/layout/CaptionedPictures"/>
    <dgm:cxn modelId="{9A67AE70-5442-4A75-875F-8496687B07B2}" type="presParOf" srcId="{B96E9A5C-C92F-45BD-BD8C-9C757DF5769E}" destId="{58E5B772-81CF-491C-8D80-254A0467F134}" srcOrd="1" destOrd="0" presId="urn:microsoft.com/office/officeart/2008/layout/CaptionedPictures"/>
    <dgm:cxn modelId="{DD2B8A6E-E8A3-42D0-A0E4-22FDD1617874}" type="presParOf" srcId="{B96E9A5C-C92F-45BD-BD8C-9C757DF5769E}" destId="{3CE8522D-8686-4096-9E12-A52C08C2C7A3}" srcOrd="2" destOrd="0" presId="urn:microsoft.com/office/officeart/2008/layout/CaptionedPictures"/>
    <dgm:cxn modelId="{CF29E148-5DD1-4746-B3D1-8E46990C52A1}" type="presParOf" srcId="{3CE8522D-8686-4096-9E12-A52C08C2C7A3}" destId="{FC0F6BC9-66BF-409A-B5B5-E437328AECC1}" srcOrd="0" destOrd="0" presId="urn:microsoft.com/office/officeart/2008/layout/CaptionedPictures"/>
    <dgm:cxn modelId="{9A481E03-DA20-46E5-AA3E-8F43905B8861}" type="presParOf" srcId="{3CE8522D-8686-4096-9E12-A52C08C2C7A3}" destId="{5A5515BD-32BF-4A2F-823A-23AF6126EF9C}"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A27A6B-932E-4EAD-9B84-1FEDBFEEA237}"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D34B9C77-88CD-4E35-BDBD-B082A776D52A}">
      <dgm:prSet phldrT="[Text]" custT="1"/>
      <dgm:spPr/>
      <dgm:t>
        <a:bodyPr/>
        <a:lstStyle/>
        <a:p>
          <a:r>
            <a:rPr lang="en-US" sz="2000" dirty="0" smtClean="0">
              <a:latin typeface="Arial" panose="020B0604020202020204" pitchFamily="34" charset="0"/>
              <a:cs typeface="Arial" panose="020B0604020202020204" pitchFamily="34" charset="0"/>
            </a:rPr>
            <a:t>Training Required or not List</a:t>
          </a:r>
          <a:endParaRPr lang="en-US" sz="2000" dirty="0">
            <a:latin typeface="Arial" panose="020B0604020202020204" pitchFamily="34" charset="0"/>
            <a:cs typeface="Arial" panose="020B0604020202020204" pitchFamily="34" charset="0"/>
          </a:endParaRPr>
        </a:p>
      </dgm:t>
    </dgm:pt>
    <dgm:pt modelId="{7BDF5162-0142-4910-B2E0-2FF04ADE4A2D}" type="parTrans" cxnId="{DF578F78-6ACE-4C6E-9867-156DAE7B24D7}">
      <dgm:prSet/>
      <dgm:spPr/>
      <dgm:t>
        <a:bodyPr/>
        <a:lstStyle/>
        <a:p>
          <a:endParaRPr lang="en-US"/>
        </a:p>
      </dgm:t>
    </dgm:pt>
    <dgm:pt modelId="{E47E2855-F416-46D8-B206-AACD7681538F}" type="sibTrans" cxnId="{DF578F78-6ACE-4C6E-9867-156DAE7B24D7}">
      <dgm:prSet/>
      <dgm:spPr/>
      <dgm:t>
        <a:bodyPr/>
        <a:lstStyle/>
        <a:p>
          <a:endParaRPr lang="en-US"/>
        </a:p>
      </dgm:t>
    </dgm:pt>
    <dgm:pt modelId="{22245359-6E98-4D97-B353-C1AD638B17FB}">
      <dgm:prSet phldrT="[Text]" custT="1"/>
      <dgm:spPr/>
      <dgm:t>
        <a:bodyPr/>
        <a:lstStyle/>
        <a:p>
          <a:pPr algn="l"/>
          <a:r>
            <a:rPr lang="en-US" sz="2000" dirty="0" smtClean="0">
              <a:latin typeface="Arial" panose="020B0604020202020204" pitchFamily="34" charset="0"/>
              <a:cs typeface="Arial" panose="020B0604020202020204" pitchFamily="34" charset="0"/>
            </a:rPr>
            <a:t>Map with schools as icons- information display on hover</a:t>
          </a:r>
          <a:endParaRPr lang="en-US" sz="2000" dirty="0">
            <a:latin typeface="Arial" panose="020B0604020202020204" pitchFamily="34" charset="0"/>
            <a:cs typeface="Arial" panose="020B0604020202020204" pitchFamily="34" charset="0"/>
          </a:endParaRPr>
        </a:p>
      </dgm:t>
    </dgm:pt>
    <dgm:pt modelId="{0513B1B4-24E7-494F-ABFB-D519FB4C007E}" type="parTrans" cxnId="{0BB73900-378E-4D74-BA9D-898FAD2A3F7A}">
      <dgm:prSet/>
      <dgm:spPr/>
      <dgm:t>
        <a:bodyPr/>
        <a:lstStyle/>
        <a:p>
          <a:endParaRPr lang="en-US"/>
        </a:p>
      </dgm:t>
    </dgm:pt>
    <dgm:pt modelId="{87CDDD5E-D65A-4FAC-A715-7C4E3570B953}" type="sibTrans" cxnId="{0BB73900-378E-4D74-BA9D-898FAD2A3F7A}">
      <dgm:prSet/>
      <dgm:spPr/>
      <dgm:t>
        <a:bodyPr/>
        <a:lstStyle/>
        <a:p>
          <a:endParaRPr lang="en-US"/>
        </a:p>
      </dgm:t>
    </dgm:pt>
    <dgm:pt modelId="{FA06FB35-7CA2-444F-B6A1-29E59F426603}" type="pres">
      <dgm:prSet presAssocID="{22A27A6B-932E-4EAD-9B84-1FEDBFEEA237}" presName="diagram" presStyleCnt="0">
        <dgm:presLayoutVars>
          <dgm:dir/>
        </dgm:presLayoutVars>
      </dgm:prSet>
      <dgm:spPr/>
      <dgm:t>
        <a:bodyPr/>
        <a:lstStyle/>
        <a:p>
          <a:endParaRPr lang="en-US"/>
        </a:p>
      </dgm:t>
    </dgm:pt>
    <dgm:pt modelId="{75A94477-62A8-4B5E-918F-7707FEC7AD98}" type="pres">
      <dgm:prSet presAssocID="{D34B9C77-88CD-4E35-BDBD-B082A776D52A}" presName="composite" presStyleCnt="0"/>
      <dgm:spPr/>
    </dgm:pt>
    <dgm:pt modelId="{91E79635-FFF9-40FE-9E8E-1CDD3F5C98D4}" type="pres">
      <dgm:prSet presAssocID="{D34B9C77-88CD-4E35-BDBD-B082A776D52A}" presName="Image" presStyleLbl="bgShp" presStyleIdx="0" presStyleCnt="2" custScaleX="134339" custScaleY="11914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BBAC5F28-4D11-4F6F-8604-01650AF6D25A}" type="pres">
      <dgm:prSet presAssocID="{D34B9C77-88CD-4E35-BDBD-B082A776D52A}" presName="Parent" presStyleLbl="node0" presStyleIdx="0" presStyleCnt="2" custScaleX="175106" custLinFactNeighborX="11638" custLinFactNeighborY="85137">
        <dgm:presLayoutVars>
          <dgm:bulletEnabled val="1"/>
        </dgm:presLayoutVars>
      </dgm:prSet>
      <dgm:spPr/>
      <dgm:t>
        <a:bodyPr/>
        <a:lstStyle/>
        <a:p>
          <a:endParaRPr lang="en-US"/>
        </a:p>
      </dgm:t>
    </dgm:pt>
    <dgm:pt modelId="{F1C67C93-090A-4875-B8CA-409F24AF7E8E}" type="pres">
      <dgm:prSet presAssocID="{E47E2855-F416-46D8-B206-AACD7681538F}" presName="sibTrans" presStyleCnt="0"/>
      <dgm:spPr/>
    </dgm:pt>
    <dgm:pt modelId="{A7C1895D-B218-4B2A-B448-EA8836A363D0}" type="pres">
      <dgm:prSet presAssocID="{22245359-6E98-4D97-B353-C1AD638B17FB}" presName="composite" presStyleCnt="0"/>
      <dgm:spPr/>
    </dgm:pt>
    <dgm:pt modelId="{29118DD3-FCB2-46F9-B1F6-353406455825}" type="pres">
      <dgm:prSet presAssocID="{22245359-6E98-4D97-B353-C1AD638B17FB}" presName="Image" presStyleLbl="bgShp"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582ADFB1-F522-4FEB-AF63-A5A40F9D4439}" type="pres">
      <dgm:prSet presAssocID="{22245359-6E98-4D97-B353-C1AD638B17FB}" presName="Parent" presStyleLbl="node0" presStyleIdx="1" presStyleCnt="2" custScaleX="122522" custLinFactNeighborX="180" custLinFactNeighborY="67172">
        <dgm:presLayoutVars>
          <dgm:bulletEnabled val="1"/>
        </dgm:presLayoutVars>
      </dgm:prSet>
      <dgm:spPr/>
      <dgm:t>
        <a:bodyPr/>
        <a:lstStyle/>
        <a:p>
          <a:endParaRPr lang="en-US"/>
        </a:p>
      </dgm:t>
    </dgm:pt>
  </dgm:ptLst>
  <dgm:cxnLst>
    <dgm:cxn modelId="{0444AF70-74A0-4948-8274-51EC5245F591}" type="presOf" srcId="{22A27A6B-932E-4EAD-9B84-1FEDBFEEA237}" destId="{FA06FB35-7CA2-444F-B6A1-29E59F426603}" srcOrd="0" destOrd="0" presId="urn:microsoft.com/office/officeart/2008/layout/BendingPictureCaption"/>
    <dgm:cxn modelId="{DF578F78-6ACE-4C6E-9867-156DAE7B24D7}" srcId="{22A27A6B-932E-4EAD-9B84-1FEDBFEEA237}" destId="{D34B9C77-88CD-4E35-BDBD-B082A776D52A}" srcOrd="0" destOrd="0" parTransId="{7BDF5162-0142-4910-B2E0-2FF04ADE4A2D}" sibTransId="{E47E2855-F416-46D8-B206-AACD7681538F}"/>
    <dgm:cxn modelId="{94A17F2B-2798-4562-B2C0-9B6B295EE493}" type="presOf" srcId="{22245359-6E98-4D97-B353-C1AD638B17FB}" destId="{582ADFB1-F522-4FEB-AF63-A5A40F9D4439}" srcOrd="0" destOrd="0" presId="urn:microsoft.com/office/officeart/2008/layout/BendingPictureCaption"/>
    <dgm:cxn modelId="{0BB73900-378E-4D74-BA9D-898FAD2A3F7A}" srcId="{22A27A6B-932E-4EAD-9B84-1FEDBFEEA237}" destId="{22245359-6E98-4D97-B353-C1AD638B17FB}" srcOrd="1" destOrd="0" parTransId="{0513B1B4-24E7-494F-ABFB-D519FB4C007E}" sibTransId="{87CDDD5E-D65A-4FAC-A715-7C4E3570B953}"/>
    <dgm:cxn modelId="{2AB3BD73-5A5A-4909-B1D6-527321C461A2}" type="presOf" srcId="{D34B9C77-88CD-4E35-BDBD-B082A776D52A}" destId="{BBAC5F28-4D11-4F6F-8604-01650AF6D25A}" srcOrd="0" destOrd="0" presId="urn:microsoft.com/office/officeart/2008/layout/BendingPictureCaption"/>
    <dgm:cxn modelId="{9D8D9411-E31E-40BB-B091-8D8AA0563BE9}" type="presParOf" srcId="{FA06FB35-7CA2-444F-B6A1-29E59F426603}" destId="{75A94477-62A8-4B5E-918F-7707FEC7AD98}" srcOrd="0" destOrd="0" presId="urn:microsoft.com/office/officeart/2008/layout/BendingPictureCaption"/>
    <dgm:cxn modelId="{D61B0AC4-AD14-45E5-86E8-22146240D34B}" type="presParOf" srcId="{75A94477-62A8-4B5E-918F-7707FEC7AD98}" destId="{91E79635-FFF9-40FE-9E8E-1CDD3F5C98D4}" srcOrd="0" destOrd="0" presId="urn:microsoft.com/office/officeart/2008/layout/BendingPictureCaption"/>
    <dgm:cxn modelId="{821A5A52-20A1-48EB-A01A-23D072A0582A}" type="presParOf" srcId="{75A94477-62A8-4B5E-918F-7707FEC7AD98}" destId="{BBAC5F28-4D11-4F6F-8604-01650AF6D25A}" srcOrd="1" destOrd="0" presId="urn:microsoft.com/office/officeart/2008/layout/BendingPictureCaption"/>
    <dgm:cxn modelId="{AAB1FEC4-D144-4D7C-B25C-74AECD07E9FB}" type="presParOf" srcId="{FA06FB35-7CA2-444F-B6A1-29E59F426603}" destId="{F1C67C93-090A-4875-B8CA-409F24AF7E8E}" srcOrd="1" destOrd="0" presId="urn:microsoft.com/office/officeart/2008/layout/BendingPictureCaption"/>
    <dgm:cxn modelId="{EFA92D28-A065-4330-83F3-C2825EFA1C5C}" type="presParOf" srcId="{FA06FB35-7CA2-444F-B6A1-29E59F426603}" destId="{A7C1895D-B218-4B2A-B448-EA8836A363D0}" srcOrd="2" destOrd="0" presId="urn:microsoft.com/office/officeart/2008/layout/BendingPictureCaption"/>
    <dgm:cxn modelId="{CC26ED11-AA92-4C22-A14D-639DC71C719B}" type="presParOf" srcId="{A7C1895D-B218-4B2A-B448-EA8836A363D0}" destId="{29118DD3-FCB2-46F9-B1F6-353406455825}" srcOrd="0" destOrd="0" presId="urn:microsoft.com/office/officeart/2008/layout/BendingPictureCaption"/>
    <dgm:cxn modelId="{196FBCFD-3373-4A8E-BF4B-C02C987E810A}" type="presParOf" srcId="{A7C1895D-B218-4B2A-B448-EA8836A363D0}" destId="{582ADFB1-F522-4FEB-AF63-A5A40F9D4439}"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A27A6B-932E-4EAD-9B84-1FEDBFEEA237}"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D34B9C77-88CD-4E35-BDBD-B082A776D52A}">
      <dgm:prSet phldrT="[Text]" custT="1"/>
      <dgm:spPr/>
      <dgm:t>
        <a:bodyPr/>
        <a:lstStyle/>
        <a:p>
          <a:r>
            <a:rPr lang="en-US" sz="2000" dirty="0" smtClean="0">
              <a:latin typeface="Arial" panose="020B0604020202020204" pitchFamily="34" charset="0"/>
              <a:cs typeface="Arial" panose="020B0604020202020204" pitchFamily="34" charset="0"/>
            </a:rPr>
            <a:t>Awareness session required or not - list</a:t>
          </a:r>
          <a:endParaRPr lang="en-US" sz="2000" dirty="0">
            <a:latin typeface="Arial" panose="020B0604020202020204" pitchFamily="34" charset="0"/>
            <a:cs typeface="Arial" panose="020B0604020202020204" pitchFamily="34" charset="0"/>
          </a:endParaRPr>
        </a:p>
      </dgm:t>
    </dgm:pt>
    <dgm:pt modelId="{7BDF5162-0142-4910-B2E0-2FF04ADE4A2D}" type="parTrans" cxnId="{DF578F78-6ACE-4C6E-9867-156DAE7B24D7}">
      <dgm:prSet/>
      <dgm:spPr/>
      <dgm:t>
        <a:bodyPr/>
        <a:lstStyle/>
        <a:p>
          <a:endParaRPr lang="en-US"/>
        </a:p>
      </dgm:t>
    </dgm:pt>
    <dgm:pt modelId="{E47E2855-F416-46D8-B206-AACD7681538F}" type="sibTrans" cxnId="{DF578F78-6ACE-4C6E-9867-156DAE7B24D7}">
      <dgm:prSet/>
      <dgm:spPr/>
      <dgm:t>
        <a:bodyPr/>
        <a:lstStyle/>
        <a:p>
          <a:endParaRPr lang="en-US"/>
        </a:p>
      </dgm:t>
    </dgm:pt>
    <dgm:pt modelId="{22245359-6E98-4D97-B353-C1AD638B17FB}">
      <dgm:prSet phldrT="[Text]" custT="1"/>
      <dgm:spPr/>
      <dgm:t>
        <a:bodyPr/>
        <a:lstStyle/>
        <a:p>
          <a:pPr algn="l"/>
          <a:r>
            <a:rPr lang="en-US" sz="2000" dirty="0" smtClean="0">
              <a:latin typeface="Arial" panose="020B0604020202020204" pitchFamily="34" charset="0"/>
              <a:cs typeface="Arial" panose="020B0604020202020204" pitchFamily="34" charset="0"/>
            </a:rPr>
            <a:t>Map with schools as icons- information display on hover</a:t>
          </a:r>
          <a:endParaRPr lang="en-US" sz="2000" dirty="0">
            <a:latin typeface="Arial" panose="020B0604020202020204" pitchFamily="34" charset="0"/>
            <a:cs typeface="Arial" panose="020B0604020202020204" pitchFamily="34" charset="0"/>
          </a:endParaRPr>
        </a:p>
      </dgm:t>
    </dgm:pt>
    <dgm:pt modelId="{0513B1B4-24E7-494F-ABFB-D519FB4C007E}" type="parTrans" cxnId="{0BB73900-378E-4D74-BA9D-898FAD2A3F7A}">
      <dgm:prSet/>
      <dgm:spPr/>
      <dgm:t>
        <a:bodyPr/>
        <a:lstStyle/>
        <a:p>
          <a:endParaRPr lang="en-US"/>
        </a:p>
      </dgm:t>
    </dgm:pt>
    <dgm:pt modelId="{87CDDD5E-D65A-4FAC-A715-7C4E3570B953}" type="sibTrans" cxnId="{0BB73900-378E-4D74-BA9D-898FAD2A3F7A}">
      <dgm:prSet/>
      <dgm:spPr/>
      <dgm:t>
        <a:bodyPr/>
        <a:lstStyle/>
        <a:p>
          <a:endParaRPr lang="en-US"/>
        </a:p>
      </dgm:t>
    </dgm:pt>
    <dgm:pt modelId="{FA06FB35-7CA2-444F-B6A1-29E59F426603}" type="pres">
      <dgm:prSet presAssocID="{22A27A6B-932E-4EAD-9B84-1FEDBFEEA237}" presName="diagram" presStyleCnt="0">
        <dgm:presLayoutVars>
          <dgm:dir/>
        </dgm:presLayoutVars>
      </dgm:prSet>
      <dgm:spPr/>
      <dgm:t>
        <a:bodyPr/>
        <a:lstStyle/>
        <a:p>
          <a:endParaRPr lang="en-US"/>
        </a:p>
      </dgm:t>
    </dgm:pt>
    <dgm:pt modelId="{75A94477-62A8-4B5E-918F-7707FEC7AD98}" type="pres">
      <dgm:prSet presAssocID="{D34B9C77-88CD-4E35-BDBD-B082A776D52A}" presName="composite" presStyleCnt="0"/>
      <dgm:spPr/>
    </dgm:pt>
    <dgm:pt modelId="{91E79635-FFF9-40FE-9E8E-1CDD3F5C98D4}" type="pres">
      <dgm:prSet presAssocID="{D34B9C77-88CD-4E35-BDBD-B082A776D52A}" presName="Image" presStyleLbl="bgShp" presStyleIdx="0" presStyleCnt="2" custScaleX="134339" custScaleY="119148"/>
      <dgm:spPr>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dgm:spPr>
      <dgm:t>
        <a:bodyPr/>
        <a:lstStyle/>
        <a:p>
          <a:endParaRPr lang="en-US"/>
        </a:p>
      </dgm:t>
    </dgm:pt>
    <dgm:pt modelId="{BBAC5F28-4D11-4F6F-8604-01650AF6D25A}" type="pres">
      <dgm:prSet presAssocID="{D34B9C77-88CD-4E35-BDBD-B082A776D52A}" presName="Parent" presStyleLbl="node0" presStyleIdx="0" presStyleCnt="2" custScaleX="175106" custLinFactNeighborX="11638" custLinFactNeighborY="85137">
        <dgm:presLayoutVars>
          <dgm:bulletEnabled val="1"/>
        </dgm:presLayoutVars>
      </dgm:prSet>
      <dgm:spPr/>
      <dgm:t>
        <a:bodyPr/>
        <a:lstStyle/>
        <a:p>
          <a:endParaRPr lang="en-US"/>
        </a:p>
      </dgm:t>
    </dgm:pt>
    <dgm:pt modelId="{F1C67C93-090A-4875-B8CA-409F24AF7E8E}" type="pres">
      <dgm:prSet presAssocID="{E47E2855-F416-46D8-B206-AACD7681538F}" presName="sibTrans" presStyleCnt="0"/>
      <dgm:spPr/>
    </dgm:pt>
    <dgm:pt modelId="{A7C1895D-B218-4B2A-B448-EA8836A363D0}" type="pres">
      <dgm:prSet presAssocID="{22245359-6E98-4D97-B353-C1AD638B17FB}" presName="composite" presStyleCnt="0"/>
      <dgm:spPr/>
    </dgm:pt>
    <dgm:pt modelId="{29118DD3-FCB2-46F9-B1F6-353406455825}" type="pres">
      <dgm:prSet presAssocID="{22245359-6E98-4D97-B353-C1AD638B17FB}" presName="Image" presStyleLbl="bgShp"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t>
        <a:bodyPr/>
        <a:lstStyle/>
        <a:p>
          <a:endParaRPr lang="en-US"/>
        </a:p>
      </dgm:t>
    </dgm:pt>
    <dgm:pt modelId="{582ADFB1-F522-4FEB-AF63-A5A40F9D4439}" type="pres">
      <dgm:prSet presAssocID="{22245359-6E98-4D97-B353-C1AD638B17FB}" presName="Parent" presStyleLbl="node0" presStyleIdx="1" presStyleCnt="2" custScaleX="122522" custLinFactNeighborX="180" custLinFactNeighborY="67172">
        <dgm:presLayoutVars>
          <dgm:bulletEnabled val="1"/>
        </dgm:presLayoutVars>
      </dgm:prSet>
      <dgm:spPr/>
      <dgm:t>
        <a:bodyPr/>
        <a:lstStyle/>
        <a:p>
          <a:endParaRPr lang="en-US"/>
        </a:p>
      </dgm:t>
    </dgm:pt>
  </dgm:ptLst>
  <dgm:cxnLst>
    <dgm:cxn modelId="{DF578F78-6ACE-4C6E-9867-156DAE7B24D7}" srcId="{22A27A6B-932E-4EAD-9B84-1FEDBFEEA237}" destId="{D34B9C77-88CD-4E35-BDBD-B082A776D52A}" srcOrd="0" destOrd="0" parTransId="{7BDF5162-0142-4910-B2E0-2FF04ADE4A2D}" sibTransId="{E47E2855-F416-46D8-B206-AACD7681538F}"/>
    <dgm:cxn modelId="{0BB73900-378E-4D74-BA9D-898FAD2A3F7A}" srcId="{22A27A6B-932E-4EAD-9B84-1FEDBFEEA237}" destId="{22245359-6E98-4D97-B353-C1AD638B17FB}" srcOrd="1" destOrd="0" parTransId="{0513B1B4-24E7-494F-ABFB-D519FB4C007E}" sibTransId="{87CDDD5E-D65A-4FAC-A715-7C4E3570B953}"/>
    <dgm:cxn modelId="{BA544D9E-FFE7-4BFE-A81E-17929728DA55}" type="presOf" srcId="{22A27A6B-932E-4EAD-9B84-1FEDBFEEA237}" destId="{FA06FB35-7CA2-444F-B6A1-29E59F426603}" srcOrd="0" destOrd="0" presId="urn:microsoft.com/office/officeart/2008/layout/BendingPictureCaption"/>
    <dgm:cxn modelId="{14A32171-897F-4F1C-B8F8-4907FF595640}" type="presOf" srcId="{D34B9C77-88CD-4E35-BDBD-B082A776D52A}" destId="{BBAC5F28-4D11-4F6F-8604-01650AF6D25A}" srcOrd="0" destOrd="0" presId="urn:microsoft.com/office/officeart/2008/layout/BendingPictureCaption"/>
    <dgm:cxn modelId="{8B1ADCEF-C184-4EF3-A105-65AB2AB41938}" type="presOf" srcId="{22245359-6E98-4D97-B353-C1AD638B17FB}" destId="{582ADFB1-F522-4FEB-AF63-A5A40F9D4439}" srcOrd="0" destOrd="0" presId="urn:microsoft.com/office/officeart/2008/layout/BendingPictureCaption"/>
    <dgm:cxn modelId="{CF870278-A1F7-4886-BE53-1E7F947B3599}" type="presParOf" srcId="{FA06FB35-7CA2-444F-B6A1-29E59F426603}" destId="{75A94477-62A8-4B5E-918F-7707FEC7AD98}" srcOrd="0" destOrd="0" presId="urn:microsoft.com/office/officeart/2008/layout/BendingPictureCaption"/>
    <dgm:cxn modelId="{FF67BBE3-7B45-4612-A2FD-BABFDBF7E886}" type="presParOf" srcId="{75A94477-62A8-4B5E-918F-7707FEC7AD98}" destId="{91E79635-FFF9-40FE-9E8E-1CDD3F5C98D4}" srcOrd="0" destOrd="0" presId="urn:microsoft.com/office/officeart/2008/layout/BendingPictureCaption"/>
    <dgm:cxn modelId="{FDA701AD-2160-47C1-8A87-DAE3161699A6}" type="presParOf" srcId="{75A94477-62A8-4B5E-918F-7707FEC7AD98}" destId="{BBAC5F28-4D11-4F6F-8604-01650AF6D25A}" srcOrd="1" destOrd="0" presId="urn:microsoft.com/office/officeart/2008/layout/BendingPictureCaption"/>
    <dgm:cxn modelId="{D3E95093-2274-4B36-967C-F1C971F0B049}" type="presParOf" srcId="{FA06FB35-7CA2-444F-B6A1-29E59F426603}" destId="{F1C67C93-090A-4875-B8CA-409F24AF7E8E}" srcOrd="1" destOrd="0" presId="urn:microsoft.com/office/officeart/2008/layout/BendingPictureCaption"/>
    <dgm:cxn modelId="{CD462F20-DE20-433E-B956-C5F3860791D4}" type="presParOf" srcId="{FA06FB35-7CA2-444F-B6A1-29E59F426603}" destId="{A7C1895D-B218-4B2A-B448-EA8836A363D0}" srcOrd="2" destOrd="0" presId="urn:microsoft.com/office/officeart/2008/layout/BendingPictureCaption"/>
    <dgm:cxn modelId="{3DA1B241-2BF6-41F9-B723-4116B81893C6}" type="presParOf" srcId="{A7C1895D-B218-4B2A-B448-EA8836A363D0}" destId="{29118DD3-FCB2-46F9-B1F6-353406455825}" srcOrd="0" destOrd="0" presId="urn:microsoft.com/office/officeart/2008/layout/BendingPictureCaption"/>
    <dgm:cxn modelId="{92AE33BC-341D-4E3F-BCAC-F559695CC3E3}" type="presParOf" srcId="{A7C1895D-B218-4B2A-B448-EA8836A363D0}" destId="{582ADFB1-F522-4FEB-AF63-A5A40F9D4439}"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A06B5-3808-42EC-802D-BE971FEEB252}">
      <dsp:nvSpPr>
        <dsp:cNvPr id="0" name=""/>
        <dsp:cNvSpPr/>
      </dsp:nvSpPr>
      <dsp:spPr>
        <a:xfrm>
          <a:off x="17353" y="0"/>
          <a:ext cx="11812235" cy="91744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PassNYC’s ‘Data science for Good challenge’ seeks  to use the power of data science to improve its “Outreach " program  which enables students from weaker socio-economic backgrounds  qualify in SHSAT(exam) and receive placements in specialized high schools(SPHS).  </a:t>
          </a:r>
          <a:endParaRPr lang="en-US" sz="1600" kern="1200" dirty="0"/>
        </a:p>
      </dsp:txBody>
      <dsp:txXfrm>
        <a:off x="44224" y="26871"/>
        <a:ext cx="11758493" cy="863707"/>
      </dsp:txXfrm>
    </dsp:sp>
    <dsp:sp modelId="{13CC1BCD-0F36-484D-9050-7178379927CA}">
      <dsp:nvSpPr>
        <dsp:cNvPr id="0" name=""/>
        <dsp:cNvSpPr/>
      </dsp:nvSpPr>
      <dsp:spPr>
        <a:xfrm>
          <a:off x="28194" y="1878888"/>
          <a:ext cx="1460187" cy="1103118"/>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65B53F-AFD6-43B9-BBAC-76FBBD4144D0}">
      <dsp:nvSpPr>
        <dsp:cNvPr id="0" name=""/>
        <dsp:cNvSpPr/>
      </dsp:nvSpPr>
      <dsp:spPr>
        <a:xfrm>
          <a:off x="1534623" y="1871103"/>
          <a:ext cx="10278306" cy="103389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000" u="sng" kern="1200" dirty="0" smtClean="0">
              <a:latin typeface="Arial" panose="020B0604020202020204" pitchFamily="34" charset="0"/>
              <a:cs typeface="Arial" panose="020B0604020202020204" pitchFamily="34" charset="0"/>
            </a:rPr>
            <a:t>Findings</a:t>
          </a:r>
          <a:r>
            <a:rPr lang="en-US" sz="2000" kern="1200" dirty="0" smtClean="0">
              <a:latin typeface="Arial" panose="020B0604020202020204" pitchFamily="34" charset="0"/>
              <a:cs typeface="Arial" panose="020B0604020202020204" pitchFamily="34" charset="0"/>
            </a:rPr>
            <a:t> : </a:t>
          </a:r>
          <a:r>
            <a:rPr lang="en-US" sz="1600" kern="1200" dirty="0" smtClean="0">
              <a:latin typeface="Arial" panose="020B0604020202020204" pitchFamily="34" charset="0"/>
              <a:cs typeface="Arial" panose="020B0604020202020204" pitchFamily="34" charset="0"/>
            </a:rPr>
            <a:t>Middle schools sending qualifying students to Specialized High Schools(SPHS) are strikingly different in socio-economic distribution , from schools having non-qualifying students</a:t>
          </a:r>
          <a:endParaRPr lang="en-US" sz="1600" kern="1200" dirty="0"/>
        </a:p>
      </dsp:txBody>
      <dsp:txXfrm>
        <a:off x="1585103" y="1921583"/>
        <a:ext cx="10177346" cy="932932"/>
      </dsp:txXfrm>
    </dsp:sp>
    <dsp:sp modelId="{2B5897EC-CBDB-4D25-A7A2-21FAD5FF42BE}">
      <dsp:nvSpPr>
        <dsp:cNvPr id="0" name=""/>
        <dsp:cNvSpPr/>
      </dsp:nvSpPr>
      <dsp:spPr>
        <a:xfrm>
          <a:off x="0" y="3038835"/>
          <a:ext cx="1548927" cy="1484094"/>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D5ED53-99B1-4026-B7CB-9720B81B38D1}">
      <dsp:nvSpPr>
        <dsp:cNvPr id="0" name=""/>
        <dsp:cNvSpPr/>
      </dsp:nvSpPr>
      <dsp:spPr>
        <a:xfrm>
          <a:off x="1605587" y="3035164"/>
          <a:ext cx="10240639" cy="1501338"/>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endParaRPr lang="en-US" sz="2000" u="sng" kern="1200" dirty="0" smtClean="0">
            <a:solidFill>
              <a:schemeClr val="lt1"/>
            </a:solidFill>
            <a:latin typeface="Arial" panose="020B0604020202020204" pitchFamily="34" charset="0"/>
            <a:ea typeface="+mn-ea"/>
            <a:cs typeface="Arial" panose="020B0604020202020204" pitchFamily="34" charset="0"/>
          </a:endParaRPr>
        </a:p>
        <a:p>
          <a:pPr lvl="0" algn="l" defTabSz="889000">
            <a:lnSpc>
              <a:spcPct val="90000"/>
            </a:lnSpc>
            <a:spcBef>
              <a:spcPct val="0"/>
            </a:spcBef>
            <a:spcAft>
              <a:spcPct val="35000"/>
            </a:spcAft>
          </a:pPr>
          <a:endParaRPr lang="en-US" sz="2000" u="sng" kern="1200" dirty="0" smtClean="0">
            <a:solidFill>
              <a:schemeClr val="lt1"/>
            </a:solidFill>
            <a:latin typeface="Arial" panose="020B0604020202020204" pitchFamily="34" charset="0"/>
            <a:ea typeface="+mn-ea"/>
            <a:cs typeface="Arial" panose="020B0604020202020204" pitchFamily="34" charset="0"/>
          </a:endParaRPr>
        </a:p>
        <a:p>
          <a:pPr lvl="0" algn="l" defTabSz="889000">
            <a:lnSpc>
              <a:spcPct val="90000"/>
            </a:lnSpc>
            <a:spcBef>
              <a:spcPct val="0"/>
            </a:spcBef>
            <a:spcAft>
              <a:spcPct val="35000"/>
            </a:spcAft>
          </a:pPr>
          <a:r>
            <a:rPr lang="en-US" sz="2000" u="sng" kern="1200" dirty="0" smtClean="0">
              <a:solidFill>
                <a:schemeClr val="lt1"/>
              </a:solidFill>
              <a:latin typeface="Arial" panose="020B0604020202020204" pitchFamily="34" charset="0"/>
              <a:ea typeface="+mn-ea"/>
              <a:cs typeface="Arial" panose="020B0604020202020204" pitchFamily="34" charset="0"/>
            </a:rPr>
            <a:t>Results: </a:t>
          </a:r>
        </a:p>
        <a:p>
          <a:pPr lvl="0" algn="l" defTabSz="889000">
            <a:lnSpc>
              <a:spcPct val="90000"/>
            </a:lnSpc>
            <a:spcBef>
              <a:spcPct val="0"/>
            </a:spcBef>
            <a:spcAft>
              <a:spcPct val="35000"/>
            </a:spcAft>
          </a:pPr>
          <a:r>
            <a:rPr lang="en-US" sz="1600" u="none" kern="1200" dirty="0" smtClean="0">
              <a:solidFill>
                <a:schemeClr val="lt1"/>
              </a:solidFill>
              <a:latin typeface="Arial" panose="020B0604020202020204" pitchFamily="34" charset="0"/>
              <a:ea typeface="+mn-ea"/>
              <a:cs typeface="Arial" panose="020B0604020202020204" pitchFamily="34" charset="0"/>
            </a:rPr>
            <a:t>1.) Furnishes l</a:t>
          </a:r>
          <a:r>
            <a:rPr lang="en-US" sz="1600" dirty="0" smtClean="0">
              <a:latin typeface="Arial" panose="020B0604020202020204" pitchFamily="34" charset="0"/>
              <a:cs typeface="Arial" panose="020B0604020202020204" pitchFamily="34" charset="0"/>
            </a:rPr>
            <a:t>ist of middle schools having eligible candidates who will benefit from PASSNYC’s  training, as easily locatable plot on a map for ease</a:t>
          </a:r>
        </a:p>
        <a:p>
          <a:pPr lvl="0" algn="l" defTabSz="889000">
            <a:lnSpc>
              <a:spcPct val="90000"/>
            </a:lnSpc>
            <a:spcBef>
              <a:spcPct val="0"/>
            </a:spcBef>
            <a:spcAft>
              <a:spcPct val="35000"/>
            </a:spcAft>
          </a:pPr>
          <a:r>
            <a:rPr lang="en-US" sz="1600" dirty="0" smtClean="0">
              <a:latin typeface="Arial" panose="020B0604020202020204" pitchFamily="34" charset="0"/>
              <a:cs typeface="Arial" panose="020B0604020202020204" pitchFamily="34" charset="0"/>
            </a:rPr>
            <a:t>2.)Provides list of middle schools  where SPHS program  and the entrance exam SHSAT can be popularized, to increase the number of test takers from schools, as easily locatable  map plots with information display</a:t>
          </a:r>
        </a:p>
        <a:p>
          <a:pPr lvl="0" algn="l" defTabSz="889000">
            <a:lnSpc>
              <a:spcPct val="90000"/>
            </a:lnSpc>
            <a:spcBef>
              <a:spcPct val="0"/>
            </a:spcBef>
            <a:spcAft>
              <a:spcPct val="35000"/>
            </a:spcAft>
          </a:pPr>
          <a:endParaRPr lang="en-US" sz="1600" kern="1200" dirty="0" smtClean="0">
            <a:solidFill>
              <a:schemeClr val="lt1"/>
            </a:solidFill>
            <a:latin typeface="Arial" panose="020B0604020202020204" pitchFamily="34" charset="0"/>
            <a:ea typeface="+mn-ea"/>
            <a:cs typeface="Arial" panose="020B0604020202020204" pitchFamily="34" charset="0"/>
          </a:endParaRPr>
        </a:p>
        <a:p>
          <a:pPr lvl="0" algn="l" defTabSz="889000">
            <a:lnSpc>
              <a:spcPct val="90000"/>
            </a:lnSpc>
            <a:spcBef>
              <a:spcPct val="0"/>
            </a:spcBef>
            <a:spcAft>
              <a:spcPct val="35000"/>
            </a:spcAft>
          </a:pPr>
          <a:endParaRPr lang="en-US" sz="2000" kern="1200" dirty="0">
            <a:solidFill>
              <a:schemeClr val="lt1"/>
            </a:solidFill>
            <a:latin typeface="Arial" panose="020B0604020202020204" pitchFamily="34" charset="0"/>
            <a:ea typeface="+mn-ea"/>
            <a:cs typeface="Arial" panose="020B0604020202020204" pitchFamily="34" charset="0"/>
          </a:endParaRPr>
        </a:p>
      </dsp:txBody>
      <dsp:txXfrm>
        <a:off x="1678889" y="3108466"/>
        <a:ext cx="10094035" cy="1354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ABE8-5F37-4C55-B671-6746AA4E4A00}">
      <dsp:nvSpPr>
        <dsp:cNvPr id="0" name=""/>
        <dsp:cNvSpPr/>
      </dsp:nvSpPr>
      <dsp:spPr>
        <a:xfrm>
          <a:off x="686026" y="1035083"/>
          <a:ext cx="4897631" cy="57619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4693C8-D4A1-48CB-B155-C56FC14375A9}">
      <dsp:nvSpPr>
        <dsp:cNvPr id="0" name=""/>
        <dsp:cNvSpPr/>
      </dsp:nvSpPr>
      <dsp:spPr>
        <a:xfrm>
          <a:off x="685438" y="1251477"/>
          <a:ext cx="359797" cy="35979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68684B-8DD5-40E2-A0C2-89DB17430DD9}">
      <dsp:nvSpPr>
        <dsp:cNvPr id="0" name=""/>
        <dsp:cNvSpPr/>
      </dsp:nvSpPr>
      <dsp:spPr>
        <a:xfrm>
          <a:off x="685438" y="0"/>
          <a:ext cx="4897631" cy="1035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b="0" kern="1200" dirty="0" smtClean="0">
              <a:latin typeface="+mj-lt"/>
            </a:rPr>
            <a:t>Data sets</a:t>
          </a:r>
          <a:endParaRPr lang="en-US" sz="3000" b="0" kern="1200" dirty="0">
            <a:latin typeface="+mj-lt"/>
          </a:endParaRPr>
        </a:p>
      </dsp:txBody>
      <dsp:txXfrm>
        <a:off x="685438" y="0"/>
        <a:ext cx="4897631" cy="1035083"/>
      </dsp:txXfrm>
    </dsp:sp>
    <dsp:sp modelId="{B0BC2C3F-106E-4891-8878-D4A04810AC97}">
      <dsp:nvSpPr>
        <dsp:cNvPr id="0" name=""/>
        <dsp:cNvSpPr/>
      </dsp:nvSpPr>
      <dsp:spPr>
        <a:xfrm>
          <a:off x="685438" y="2090154"/>
          <a:ext cx="359788" cy="35978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36E620-83FA-4376-B6D7-7B95329C0AA8}">
      <dsp:nvSpPr>
        <dsp:cNvPr id="0" name=""/>
        <dsp:cNvSpPr/>
      </dsp:nvSpPr>
      <dsp:spPr>
        <a:xfrm>
          <a:off x="1028272" y="1850714"/>
          <a:ext cx="4554797" cy="83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2016 School Explorer data which has all the demographic data about the NYC schools, contained in 1272 Rows and x 161columns</a:t>
          </a:r>
          <a:endParaRPr lang="en-US" sz="1400" kern="1200" dirty="0"/>
        </a:p>
      </dsp:txBody>
      <dsp:txXfrm>
        <a:off x="1028272" y="1850714"/>
        <a:ext cx="4554797" cy="838668"/>
      </dsp:txXfrm>
    </dsp:sp>
    <dsp:sp modelId="{C587CE38-8E6E-4CCE-AD0E-729E541C6023}">
      <dsp:nvSpPr>
        <dsp:cNvPr id="0" name=""/>
        <dsp:cNvSpPr/>
      </dsp:nvSpPr>
      <dsp:spPr>
        <a:xfrm>
          <a:off x="685438" y="2928823"/>
          <a:ext cx="359788" cy="35978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2AD923-6FB3-4EBE-AFB3-2DBDE245E870}">
      <dsp:nvSpPr>
        <dsp:cNvPr id="0" name=""/>
        <dsp:cNvSpPr/>
      </dsp:nvSpPr>
      <dsp:spPr>
        <a:xfrm>
          <a:off x="1028272" y="2689383"/>
          <a:ext cx="4554797" cy="83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2013_-_2018_Demographic_Snapshot_School which give demographic details from the past 5 years</a:t>
          </a:r>
          <a:endParaRPr lang="en-US" sz="1400" kern="1200" dirty="0">
            <a:latin typeface="Arial" panose="020B0604020202020204" pitchFamily="34" charset="0"/>
            <a:cs typeface="Arial" panose="020B0604020202020204" pitchFamily="34" charset="0"/>
          </a:endParaRPr>
        </a:p>
      </dsp:txBody>
      <dsp:txXfrm>
        <a:off x="1028272" y="2689383"/>
        <a:ext cx="4554797" cy="838668"/>
      </dsp:txXfrm>
    </dsp:sp>
    <dsp:sp modelId="{FA1C87FD-8354-4F01-9130-6929907E8DE4}">
      <dsp:nvSpPr>
        <dsp:cNvPr id="0" name=""/>
        <dsp:cNvSpPr/>
      </dsp:nvSpPr>
      <dsp:spPr>
        <a:xfrm>
          <a:off x="685438" y="3767492"/>
          <a:ext cx="359788" cy="35978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DB98F-9807-4641-B826-ED59F854EEEC}">
      <dsp:nvSpPr>
        <dsp:cNvPr id="0" name=""/>
        <dsp:cNvSpPr/>
      </dsp:nvSpPr>
      <dsp:spPr>
        <a:xfrm>
          <a:off x="1028272" y="3528052"/>
          <a:ext cx="4554797" cy="83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SHSAT_Admissions_Test_Offers_By_Sending_School  for three academic years that contains details like number of test takers, no of offers received and number of students in  class for each of the schools</a:t>
          </a:r>
          <a:endParaRPr lang="en-US" sz="1400" kern="1200" dirty="0">
            <a:latin typeface="Arial" panose="020B0604020202020204" pitchFamily="34" charset="0"/>
            <a:cs typeface="Arial" panose="020B0604020202020204" pitchFamily="34" charset="0"/>
          </a:endParaRPr>
        </a:p>
      </dsp:txBody>
      <dsp:txXfrm>
        <a:off x="1028272" y="3528052"/>
        <a:ext cx="4554797" cy="838668"/>
      </dsp:txXfrm>
    </dsp:sp>
    <dsp:sp modelId="{F73110B4-E697-4063-B3D6-EF755DCF9D2E}">
      <dsp:nvSpPr>
        <dsp:cNvPr id="0" name=""/>
        <dsp:cNvSpPr/>
      </dsp:nvSpPr>
      <dsp:spPr>
        <a:xfrm>
          <a:off x="5827951" y="1035083"/>
          <a:ext cx="4897631" cy="57619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57F87-DB58-4728-BBEC-41C20BB61568}">
      <dsp:nvSpPr>
        <dsp:cNvPr id="0" name=""/>
        <dsp:cNvSpPr/>
      </dsp:nvSpPr>
      <dsp:spPr>
        <a:xfrm>
          <a:off x="5827951" y="1251477"/>
          <a:ext cx="359797" cy="35979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1EABFB-ABC2-4908-9847-900BA4ACFF3F}">
      <dsp:nvSpPr>
        <dsp:cNvPr id="0" name=""/>
        <dsp:cNvSpPr/>
      </dsp:nvSpPr>
      <dsp:spPr>
        <a:xfrm>
          <a:off x="5827951" y="0"/>
          <a:ext cx="4897631" cy="1035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b="0" kern="1200" dirty="0" smtClean="0">
              <a:latin typeface="+mj-lt"/>
            </a:rPr>
            <a:t>Data Wrangling</a:t>
          </a:r>
          <a:endParaRPr lang="en-US" sz="3000" b="0" kern="1200" dirty="0">
            <a:latin typeface="+mj-lt"/>
          </a:endParaRPr>
        </a:p>
      </dsp:txBody>
      <dsp:txXfrm>
        <a:off x="5827951" y="0"/>
        <a:ext cx="4897631" cy="1035083"/>
      </dsp:txXfrm>
    </dsp:sp>
    <dsp:sp modelId="{4E5EEA89-650D-4901-9790-2E431C252713}">
      <dsp:nvSpPr>
        <dsp:cNvPr id="0" name=""/>
        <dsp:cNvSpPr/>
      </dsp:nvSpPr>
      <dsp:spPr>
        <a:xfrm>
          <a:off x="5827951" y="2090154"/>
          <a:ext cx="359788" cy="35978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CACD05-4B51-48D1-94C8-67790C0FD57C}">
      <dsp:nvSpPr>
        <dsp:cNvPr id="0" name=""/>
        <dsp:cNvSpPr/>
      </dsp:nvSpPr>
      <dsp:spPr>
        <a:xfrm>
          <a:off x="6170786" y="1850714"/>
          <a:ext cx="4554797" cy="83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Some unnecessary attributes were dropped to reduce dimensionality and a couple of new columns introduced to calculate scores </a:t>
          </a:r>
          <a:endParaRPr lang="en-US" sz="1400" kern="1200" dirty="0">
            <a:latin typeface="Arial" panose="020B0604020202020204" pitchFamily="34" charset="0"/>
            <a:cs typeface="Arial" panose="020B0604020202020204" pitchFamily="34" charset="0"/>
          </a:endParaRPr>
        </a:p>
      </dsp:txBody>
      <dsp:txXfrm>
        <a:off x="6170786" y="1850714"/>
        <a:ext cx="4554797" cy="838668"/>
      </dsp:txXfrm>
    </dsp:sp>
    <dsp:sp modelId="{22E54A55-B34F-4B84-B766-1483CA5D1464}">
      <dsp:nvSpPr>
        <dsp:cNvPr id="0" name=""/>
        <dsp:cNvSpPr/>
      </dsp:nvSpPr>
      <dsp:spPr>
        <a:xfrm>
          <a:off x="5827951" y="2928823"/>
          <a:ext cx="359788" cy="35978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03E0AB-BD6B-45E6-A89B-694DA0158EE7}">
      <dsp:nvSpPr>
        <dsp:cNvPr id="0" name=""/>
        <dsp:cNvSpPr/>
      </dsp:nvSpPr>
      <dsp:spPr>
        <a:xfrm>
          <a:off x="6170786" y="2689383"/>
          <a:ext cx="4554797" cy="83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For some columns, the value  that were categorizations  like ‘ Meeting ’, Approaching and ‘ Exceeded’ ‘Target’ were converted to numeric ranking ‘1’,’2’,’3’.</a:t>
          </a:r>
          <a:endParaRPr lang="en-US" sz="1400" kern="1200" dirty="0">
            <a:latin typeface="Arial" panose="020B0604020202020204" pitchFamily="34" charset="0"/>
            <a:cs typeface="Arial" panose="020B0604020202020204" pitchFamily="34" charset="0"/>
          </a:endParaRPr>
        </a:p>
      </dsp:txBody>
      <dsp:txXfrm>
        <a:off x="6170786" y="2689383"/>
        <a:ext cx="4554797" cy="838668"/>
      </dsp:txXfrm>
    </dsp:sp>
    <dsp:sp modelId="{24844C13-BF8F-46AF-8AAF-1B1EA371003D}">
      <dsp:nvSpPr>
        <dsp:cNvPr id="0" name=""/>
        <dsp:cNvSpPr/>
      </dsp:nvSpPr>
      <dsp:spPr>
        <a:xfrm>
          <a:off x="5827951" y="3767492"/>
          <a:ext cx="359788" cy="35978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084C1D-E81E-424D-98E9-D4A4783A74B9}">
      <dsp:nvSpPr>
        <dsp:cNvPr id="0" name=""/>
        <dsp:cNvSpPr/>
      </dsp:nvSpPr>
      <dsp:spPr>
        <a:xfrm>
          <a:off x="6170786" y="3528052"/>
          <a:ext cx="4554797" cy="83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endParaRPr lang="en-US" sz="1400" kern="1200" dirty="0" smtClean="0">
            <a:latin typeface="Arial" panose="020B0604020202020204" pitchFamily="34" charset="0"/>
            <a:cs typeface="Arial" panose="020B0604020202020204" pitchFamily="34" charset="0"/>
          </a:endParaRPr>
        </a:p>
        <a:p>
          <a:pPr lvl="0" algn="l"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Function to strip ‘$’ and ‘%’  in columns</a:t>
          </a:r>
        </a:p>
        <a:p>
          <a:pPr lvl="0" algn="l"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Fill missing values with mean value where applicable</a:t>
          </a:r>
        </a:p>
        <a:p>
          <a:pPr lvl="0" algn="l"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Dropping </a:t>
          </a:r>
          <a:r>
            <a:rPr lang="en-US" sz="1400" kern="1200" dirty="0" err="1" smtClean="0">
              <a:latin typeface="Arial" panose="020B0604020202020204" pitchFamily="34" charset="0"/>
              <a:cs typeface="Arial" panose="020B0604020202020204" pitchFamily="34" charset="0"/>
            </a:rPr>
            <a:t>NaN</a:t>
          </a:r>
          <a:r>
            <a:rPr lang="en-US" sz="1400" kern="1200" dirty="0" smtClean="0">
              <a:latin typeface="Arial" panose="020B0604020202020204" pitchFamily="34" charset="0"/>
              <a:cs typeface="Arial" panose="020B0604020202020204" pitchFamily="34" charset="0"/>
            </a:rPr>
            <a:t> values where it was significantly small ore replacing with 0 as applicable</a:t>
          </a:r>
          <a:endParaRPr lang="en-US" sz="1400" kern="1200" dirty="0">
            <a:latin typeface="Arial" panose="020B0604020202020204" pitchFamily="34" charset="0"/>
            <a:cs typeface="Arial" panose="020B0604020202020204" pitchFamily="34" charset="0"/>
          </a:endParaRPr>
        </a:p>
      </dsp:txBody>
      <dsp:txXfrm>
        <a:off x="6170786" y="3528052"/>
        <a:ext cx="4554797" cy="838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3DBF0-F4EA-4D8B-994B-26E06C41FF2D}">
      <dsp:nvSpPr>
        <dsp:cNvPr id="0" name=""/>
        <dsp:cNvSpPr/>
      </dsp:nvSpPr>
      <dsp:spPr>
        <a:xfrm>
          <a:off x="1349061" y="0"/>
          <a:ext cx="3177218" cy="3737904"/>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C48F105-6A02-4A39-A34C-63E0C29F26F2}">
      <dsp:nvSpPr>
        <dsp:cNvPr id="0" name=""/>
        <dsp:cNvSpPr/>
      </dsp:nvSpPr>
      <dsp:spPr>
        <a:xfrm>
          <a:off x="1507922" y="149516"/>
          <a:ext cx="2859496" cy="24296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445DF-5528-41D7-92C8-275E1D15ADF0}">
      <dsp:nvSpPr>
        <dsp:cNvPr id="0" name=""/>
        <dsp:cNvSpPr/>
      </dsp:nvSpPr>
      <dsp:spPr>
        <a:xfrm>
          <a:off x="1507922" y="2952974"/>
          <a:ext cx="2859496" cy="63541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SHSAT offer Ratio</a:t>
          </a:r>
        </a:p>
        <a:p>
          <a:pPr lvl="0" algn="ctr" defTabSz="666750">
            <a:lnSpc>
              <a:spcPct val="90000"/>
            </a:lnSpc>
            <a:spcBef>
              <a:spcPct val="0"/>
            </a:spcBef>
            <a:spcAft>
              <a:spcPct val="35000"/>
            </a:spcAft>
          </a:pPr>
          <a:r>
            <a:rPr lang="en-US" sz="1500" kern="1200" dirty="0" smtClean="0"/>
            <a:t>Black- Hispanic Population</a:t>
          </a:r>
          <a:endParaRPr lang="en-US" sz="1500" kern="1200" dirty="0"/>
        </a:p>
      </dsp:txBody>
      <dsp:txXfrm>
        <a:off x="1507922" y="2952974"/>
        <a:ext cx="2859496" cy="635413"/>
      </dsp:txXfrm>
    </dsp:sp>
    <dsp:sp modelId="{68E4D11E-9267-46D7-8FC1-F914ECE24999}">
      <dsp:nvSpPr>
        <dsp:cNvPr id="0" name=""/>
        <dsp:cNvSpPr/>
      </dsp:nvSpPr>
      <dsp:spPr>
        <a:xfrm>
          <a:off x="1507922" y="2579153"/>
          <a:ext cx="2859496" cy="37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endParaRPr lang="en-US" sz="1700" kern="1200" dirty="0"/>
        </a:p>
      </dsp:txBody>
      <dsp:txXfrm>
        <a:off x="1507922" y="2579153"/>
        <a:ext cx="2859496" cy="373820"/>
      </dsp:txXfrm>
    </dsp:sp>
    <dsp:sp modelId="{53D81B66-7EDC-462F-A14B-744DBCF4EDF4}">
      <dsp:nvSpPr>
        <dsp:cNvPr id="0" name=""/>
        <dsp:cNvSpPr/>
      </dsp:nvSpPr>
      <dsp:spPr>
        <a:xfrm>
          <a:off x="5532119" y="0"/>
          <a:ext cx="3177218" cy="3737904"/>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1C00DA-C7EF-48AC-B8DF-15DC7129F0E2}">
      <dsp:nvSpPr>
        <dsp:cNvPr id="0" name=""/>
        <dsp:cNvSpPr/>
      </dsp:nvSpPr>
      <dsp:spPr>
        <a:xfrm>
          <a:off x="5690980" y="149516"/>
          <a:ext cx="2859496" cy="24296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9000" r="-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20457-4FA5-4113-A24B-055D57B8D8D7}">
      <dsp:nvSpPr>
        <dsp:cNvPr id="0" name=""/>
        <dsp:cNvSpPr/>
      </dsp:nvSpPr>
      <dsp:spPr>
        <a:xfrm>
          <a:off x="5690980" y="2952974"/>
          <a:ext cx="2859496" cy="63541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SHSAT offer Distribution</a:t>
          </a:r>
        </a:p>
        <a:p>
          <a:pPr lvl="0" algn="ctr" defTabSz="666750">
            <a:lnSpc>
              <a:spcPct val="90000"/>
            </a:lnSpc>
            <a:spcBef>
              <a:spcPct val="0"/>
            </a:spcBef>
            <a:spcAft>
              <a:spcPct val="35000"/>
            </a:spcAft>
          </a:pPr>
          <a:r>
            <a:rPr lang="en-US" sz="1500" kern="1200" dirty="0" smtClean="0"/>
            <a:t>  White - Asian Population</a:t>
          </a:r>
          <a:endParaRPr lang="en-US" sz="1500" kern="1200" dirty="0"/>
        </a:p>
      </dsp:txBody>
      <dsp:txXfrm>
        <a:off x="5690980" y="2952974"/>
        <a:ext cx="2859496" cy="635413"/>
      </dsp:txXfrm>
    </dsp:sp>
    <dsp:sp modelId="{14FA47C7-41D3-47BA-A864-7FA601F496DC}">
      <dsp:nvSpPr>
        <dsp:cNvPr id="0" name=""/>
        <dsp:cNvSpPr/>
      </dsp:nvSpPr>
      <dsp:spPr>
        <a:xfrm>
          <a:off x="5690980" y="2579153"/>
          <a:ext cx="2859496" cy="37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endParaRPr lang="en-US" sz="1700" kern="1200"/>
        </a:p>
      </dsp:txBody>
      <dsp:txXfrm>
        <a:off x="5690980" y="2579153"/>
        <a:ext cx="2859496" cy="373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3DBF0-F4EA-4D8B-994B-26E06C41FF2D}">
      <dsp:nvSpPr>
        <dsp:cNvPr id="0" name=""/>
        <dsp:cNvSpPr/>
      </dsp:nvSpPr>
      <dsp:spPr>
        <a:xfrm>
          <a:off x="1349061" y="0"/>
          <a:ext cx="3177218" cy="3737904"/>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C48F105-6A02-4A39-A34C-63E0C29F26F2}">
      <dsp:nvSpPr>
        <dsp:cNvPr id="0" name=""/>
        <dsp:cNvSpPr/>
      </dsp:nvSpPr>
      <dsp:spPr>
        <a:xfrm>
          <a:off x="1507922" y="149516"/>
          <a:ext cx="2859496" cy="24296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445DF-5528-41D7-92C8-275E1D15ADF0}">
      <dsp:nvSpPr>
        <dsp:cNvPr id="0" name=""/>
        <dsp:cNvSpPr/>
      </dsp:nvSpPr>
      <dsp:spPr>
        <a:xfrm>
          <a:off x="1507922" y="2952974"/>
          <a:ext cx="2859496" cy="63541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SHSAT offer Distribution</a:t>
          </a:r>
        </a:p>
        <a:p>
          <a:pPr lvl="0" algn="ctr" defTabSz="666750">
            <a:lnSpc>
              <a:spcPct val="90000"/>
            </a:lnSpc>
            <a:spcBef>
              <a:spcPct val="0"/>
            </a:spcBef>
            <a:spcAft>
              <a:spcPct val="35000"/>
            </a:spcAft>
          </a:pPr>
          <a:r>
            <a:rPr lang="en-US" sz="1500" kern="1200" dirty="0" smtClean="0"/>
            <a:t>ELA  4s Students</a:t>
          </a:r>
          <a:endParaRPr lang="en-US" sz="1500" kern="1200" dirty="0"/>
        </a:p>
      </dsp:txBody>
      <dsp:txXfrm>
        <a:off x="1507922" y="2952974"/>
        <a:ext cx="2859496" cy="635413"/>
      </dsp:txXfrm>
    </dsp:sp>
    <dsp:sp modelId="{68E4D11E-9267-46D7-8FC1-F914ECE24999}">
      <dsp:nvSpPr>
        <dsp:cNvPr id="0" name=""/>
        <dsp:cNvSpPr/>
      </dsp:nvSpPr>
      <dsp:spPr>
        <a:xfrm>
          <a:off x="1507922" y="2579153"/>
          <a:ext cx="2859496" cy="37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endParaRPr lang="en-US" sz="1700" kern="1200" dirty="0"/>
        </a:p>
      </dsp:txBody>
      <dsp:txXfrm>
        <a:off x="1507922" y="2579153"/>
        <a:ext cx="2859496" cy="373820"/>
      </dsp:txXfrm>
    </dsp:sp>
    <dsp:sp modelId="{53D81B66-7EDC-462F-A14B-744DBCF4EDF4}">
      <dsp:nvSpPr>
        <dsp:cNvPr id="0" name=""/>
        <dsp:cNvSpPr/>
      </dsp:nvSpPr>
      <dsp:spPr>
        <a:xfrm>
          <a:off x="5532119" y="0"/>
          <a:ext cx="3177218" cy="3737904"/>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1C00DA-C7EF-48AC-B8DF-15DC7129F0E2}">
      <dsp:nvSpPr>
        <dsp:cNvPr id="0" name=""/>
        <dsp:cNvSpPr/>
      </dsp:nvSpPr>
      <dsp:spPr>
        <a:xfrm>
          <a:off x="5708223" y="149516"/>
          <a:ext cx="2859496" cy="24296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20457-4FA5-4113-A24B-055D57B8D8D7}">
      <dsp:nvSpPr>
        <dsp:cNvPr id="0" name=""/>
        <dsp:cNvSpPr/>
      </dsp:nvSpPr>
      <dsp:spPr>
        <a:xfrm>
          <a:off x="5690980" y="2952974"/>
          <a:ext cx="2859496" cy="63541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SHSAT offer Distribution</a:t>
          </a:r>
        </a:p>
        <a:p>
          <a:pPr lvl="0" algn="ctr" defTabSz="666750">
            <a:lnSpc>
              <a:spcPct val="90000"/>
            </a:lnSpc>
            <a:spcBef>
              <a:spcPct val="0"/>
            </a:spcBef>
            <a:spcAft>
              <a:spcPct val="35000"/>
            </a:spcAft>
          </a:pPr>
          <a:r>
            <a:rPr lang="en-US" sz="1500" kern="1200" dirty="0" smtClean="0"/>
            <a:t>Math 4s Students</a:t>
          </a:r>
        </a:p>
      </dsp:txBody>
      <dsp:txXfrm>
        <a:off x="5690980" y="2952974"/>
        <a:ext cx="2859496" cy="635413"/>
      </dsp:txXfrm>
    </dsp:sp>
    <dsp:sp modelId="{14FA47C7-41D3-47BA-A864-7FA601F496DC}">
      <dsp:nvSpPr>
        <dsp:cNvPr id="0" name=""/>
        <dsp:cNvSpPr/>
      </dsp:nvSpPr>
      <dsp:spPr>
        <a:xfrm>
          <a:off x="5690980" y="2579153"/>
          <a:ext cx="2859496" cy="37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endParaRPr lang="en-US" sz="1700" kern="1200"/>
        </a:p>
      </dsp:txBody>
      <dsp:txXfrm>
        <a:off x="5690980" y="2579153"/>
        <a:ext cx="2859496" cy="3738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C6EF3-AC03-4B9C-8665-E09A169AFED2}">
      <dsp:nvSpPr>
        <dsp:cNvPr id="0" name=""/>
        <dsp:cNvSpPr/>
      </dsp:nvSpPr>
      <dsp:spPr>
        <a:xfrm>
          <a:off x="2473" y="369273"/>
          <a:ext cx="2791551" cy="3284177"/>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A96CA78-54A9-44DE-931C-E88D9140DF66}">
      <dsp:nvSpPr>
        <dsp:cNvPr id="0" name=""/>
        <dsp:cNvSpPr/>
      </dsp:nvSpPr>
      <dsp:spPr>
        <a:xfrm>
          <a:off x="142050" y="500640"/>
          <a:ext cx="2512396" cy="213471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67EEF2-0BA6-48FE-8434-31DB14BCB2A9}">
      <dsp:nvSpPr>
        <dsp:cNvPr id="0" name=""/>
        <dsp:cNvSpPr/>
      </dsp:nvSpPr>
      <dsp:spPr>
        <a:xfrm>
          <a:off x="142050" y="2963800"/>
          <a:ext cx="2512396" cy="55828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rtl="0">
            <a:lnSpc>
              <a:spcPct val="90000"/>
            </a:lnSpc>
            <a:spcBef>
              <a:spcPct val="0"/>
            </a:spcBef>
            <a:spcAft>
              <a:spcPct val="35000"/>
            </a:spcAft>
          </a:pPr>
          <a:r>
            <a:rPr lang="en-US" altLang="en-US" sz="900" kern="1200" dirty="0" smtClean="0">
              <a:latin typeface="+mn-lt"/>
            </a:rPr>
            <a:t>Mean ENI of Feeder schools -  42.44 </a:t>
          </a:r>
          <a:endParaRPr lang="en-US" sz="900" kern="1200" dirty="0"/>
        </a:p>
        <a:p>
          <a:pPr lvl="0" algn="l" defTabSz="400050" rtl="0">
            <a:lnSpc>
              <a:spcPct val="90000"/>
            </a:lnSpc>
            <a:spcBef>
              <a:spcPct val="0"/>
            </a:spcBef>
            <a:spcAft>
              <a:spcPct val="35000"/>
            </a:spcAft>
          </a:pPr>
          <a:r>
            <a:rPr lang="en-US" altLang="en-US" sz="900" kern="1200" dirty="0" smtClean="0">
              <a:latin typeface="+mn-lt"/>
            </a:rPr>
            <a:t>Mean ENI of Non Feeder schools - 69.87</a:t>
          </a:r>
          <a:endParaRPr lang="en-US" altLang="en-US" sz="900" kern="1200" dirty="0">
            <a:latin typeface="+mn-lt"/>
          </a:endParaRPr>
        </a:p>
      </dsp:txBody>
      <dsp:txXfrm>
        <a:off x="142050" y="2963800"/>
        <a:ext cx="2512396" cy="558283"/>
      </dsp:txXfrm>
    </dsp:sp>
    <dsp:sp modelId="{AF2FEA6D-654C-4980-86E9-365E05D4209D}">
      <dsp:nvSpPr>
        <dsp:cNvPr id="0" name=""/>
        <dsp:cNvSpPr/>
      </dsp:nvSpPr>
      <dsp:spPr>
        <a:xfrm>
          <a:off x="4584" y="2635356"/>
          <a:ext cx="2787327" cy="32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ENI Distribution Feeder</a:t>
          </a:r>
          <a:r>
            <a:rPr lang="en-US" sz="900" kern="1200" dirty="0" smtClean="0">
              <a:solidFill>
                <a:schemeClr val="accent2">
                  <a:lumMod val="50000"/>
                </a:schemeClr>
              </a:solidFill>
            </a:rPr>
            <a:t>** </a:t>
          </a:r>
          <a:r>
            <a:rPr lang="en-US" sz="900" kern="1200" dirty="0" smtClean="0"/>
            <a:t>and Non–feeder schools</a:t>
          </a:r>
          <a:r>
            <a:rPr lang="en-US" sz="900" kern="1200" dirty="0" smtClean="0">
              <a:solidFill>
                <a:schemeClr val="accent2">
                  <a:lumMod val="50000"/>
                </a:schemeClr>
              </a:solidFill>
            </a:rPr>
            <a:t> **</a:t>
          </a:r>
          <a:endParaRPr lang="en-US" sz="900" kern="1200" dirty="0"/>
        </a:p>
      </dsp:txBody>
      <dsp:txXfrm>
        <a:off x="4584" y="2635356"/>
        <a:ext cx="2787327" cy="328444"/>
      </dsp:txXfrm>
    </dsp:sp>
    <dsp:sp modelId="{972CA911-5A3C-4C9C-8316-4DB35599F1A1}">
      <dsp:nvSpPr>
        <dsp:cNvPr id="0" name=""/>
        <dsp:cNvSpPr/>
      </dsp:nvSpPr>
      <dsp:spPr>
        <a:xfrm>
          <a:off x="3633424" y="369273"/>
          <a:ext cx="2791551" cy="3284177"/>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194D15D-5CFA-4974-8D71-97EA31A28FF9}">
      <dsp:nvSpPr>
        <dsp:cNvPr id="0" name=""/>
        <dsp:cNvSpPr/>
      </dsp:nvSpPr>
      <dsp:spPr>
        <a:xfrm>
          <a:off x="3773001" y="500640"/>
          <a:ext cx="2512396" cy="213471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A4F8F-5465-4463-961F-6570030739E7}">
      <dsp:nvSpPr>
        <dsp:cNvPr id="0" name=""/>
        <dsp:cNvSpPr/>
      </dsp:nvSpPr>
      <dsp:spPr>
        <a:xfrm>
          <a:off x="3615198" y="2963800"/>
          <a:ext cx="2828003" cy="55828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l" defTabSz="400050">
            <a:lnSpc>
              <a:spcPct val="90000"/>
            </a:lnSpc>
            <a:spcBef>
              <a:spcPct val="0"/>
            </a:spcBef>
            <a:spcAft>
              <a:spcPct val="35000"/>
            </a:spcAft>
          </a:pPr>
          <a:r>
            <a:rPr lang="en-US" altLang="en-US" sz="900" kern="1200" dirty="0" smtClean="0"/>
            <a:t>Mean Black-Hispanic Population at Feeder schools - 38.94</a:t>
          </a:r>
          <a:endParaRPr lang="en-US" sz="900" kern="1200" dirty="0"/>
        </a:p>
        <a:p>
          <a:pPr lvl="0" algn="l" defTabSz="400050">
            <a:lnSpc>
              <a:spcPct val="90000"/>
            </a:lnSpc>
            <a:spcBef>
              <a:spcPct val="0"/>
            </a:spcBef>
            <a:spcAft>
              <a:spcPct val="35000"/>
            </a:spcAft>
          </a:pPr>
          <a:r>
            <a:rPr lang="en-US" altLang="en-US" sz="900" kern="1200" dirty="0" smtClean="0"/>
            <a:t>Mean Black-Hispanic Population at Non Feeder schools - 86.35</a:t>
          </a:r>
          <a:endParaRPr lang="en-US" altLang="en-US" sz="900" kern="1200" dirty="0"/>
        </a:p>
      </dsp:txBody>
      <dsp:txXfrm>
        <a:off x="3615198" y="2963800"/>
        <a:ext cx="2828003" cy="558283"/>
      </dsp:txXfrm>
    </dsp:sp>
    <dsp:sp modelId="{C48EB132-2FA7-4149-8072-3A99FECD7D93}">
      <dsp:nvSpPr>
        <dsp:cNvPr id="0" name=""/>
        <dsp:cNvSpPr/>
      </dsp:nvSpPr>
      <dsp:spPr>
        <a:xfrm>
          <a:off x="3632395" y="2635356"/>
          <a:ext cx="2793608" cy="32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Black-Hispanic Distribution in Feeder and Non-feeder schools</a:t>
          </a:r>
          <a:endParaRPr lang="en-US" sz="900" kern="1200" dirty="0"/>
        </a:p>
      </dsp:txBody>
      <dsp:txXfrm>
        <a:off x="3632395" y="2635356"/>
        <a:ext cx="2793608" cy="328444"/>
      </dsp:txXfrm>
    </dsp:sp>
    <dsp:sp modelId="{B3052E35-9935-4338-9A5A-957212ED244B}">
      <dsp:nvSpPr>
        <dsp:cNvPr id="0" name=""/>
        <dsp:cNvSpPr/>
      </dsp:nvSpPr>
      <dsp:spPr>
        <a:xfrm>
          <a:off x="7264375" y="369273"/>
          <a:ext cx="2791551" cy="3284177"/>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E5B772-81CF-491C-8D80-254A0467F134}">
      <dsp:nvSpPr>
        <dsp:cNvPr id="0" name=""/>
        <dsp:cNvSpPr/>
      </dsp:nvSpPr>
      <dsp:spPr>
        <a:xfrm>
          <a:off x="7403953" y="500640"/>
          <a:ext cx="2512396" cy="213471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2000" r="-1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F6BC9-66BF-409A-B5B5-E437328AECC1}">
      <dsp:nvSpPr>
        <dsp:cNvPr id="0" name=""/>
        <dsp:cNvSpPr/>
      </dsp:nvSpPr>
      <dsp:spPr>
        <a:xfrm>
          <a:off x="7403953" y="2963800"/>
          <a:ext cx="2512396" cy="55828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Feeder schools have low  ENI &amp; Bi-Hi %</a:t>
          </a:r>
        </a:p>
        <a:p>
          <a:pPr lvl="0" algn="ctr" defTabSz="400050">
            <a:lnSpc>
              <a:spcPct val="90000"/>
            </a:lnSpc>
            <a:spcBef>
              <a:spcPct val="0"/>
            </a:spcBef>
            <a:spcAft>
              <a:spcPct val="35000"/>
            </a:spcAft>
          </a:pPr>
          <a:r>
            <a:rPr lang="en-US" sz="900" kern="1200" dirty="0" smtClean="0"/>
            <a:t>Non-feeder schools have  high ENI &amp; Bi- Hi %</a:t>
          </a:r>
          <a:endParaRPr lang="en-US" sz="900" kern="1200" dirty="0"/>
        </a:p>
      </dsp:txBody>
      <dsp:txXfrm>
        <a:off x="7403953" y="2963800"/>
        <a:ext cx="2512396" cy="558283"/>
      </dsp:txXfrm>
    </dsp:sp>
    <dsp:sp modelId="{5A5515BD-32BF-4A2F-823A-23AF6126EF9C}">
      <dsp:nvSpPr>
        <dsp:cNvPr id="0" name=""/>
        <dsp:cNvSpPr/>
      </dsp:nvSpPr>
      <dsp:spPr>
        <a:xfrm>
          <a:off x="7403953" y="2635356"/>
          <a:ext cx="2512396" cy="328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Scatterplot of ENI and </a:t>
          </a:r>
          <a:r>
            <a:rPr lang="en-US" sz="900" kern="1200" dirty="0" err="1" smtClean="0"/>
            <a:t>Bl</a:t>
          </a:r>
          <a:r>
            <a:rPr lang="en-US" sz="900" kern="1200" dirty="0" smtClean="0"/>
            <a:t>- Hi Distribution </a:t>
          </a:r>
          <a:endParaRPr lang="en-US" sz="900" kern="1200" dirty="0"/>
        </a:p>
      </dsp:txBody>
      <dsp:txXfrm>
        <a:off x="7403953" y="2635356"/>
        <a:ext cx="2512396" cy="3284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79635-FFF9-40FE-9E8E-1CDD3F5C98D4}">
      <dsp:nvSpPr>
        <dsp:cNvPr id="0" name=""/>
        <dsp:cNvSpPr/>
      </dsp:nvSpPr>
      <dsp:spPr>
        <a:xfrm>
          <a:off x="2375" y="493128"/>
          <a:ext cx="4620524" cy="30284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dsp:spPr>
      <dsp:style>
        <a:lnRef idx="0">
          <a:scrgbClr r="0" g="0" b="0"/>
        </a:lnRef>
        <a:fillRef idx="1">
          <a:scrgbClr r="0" g="0" b="0"/>
        </a:fillRef>
        <a:effectRef idx="0">
          <a:scrgbClr r="0" g="0" b="0"/>
        </a:effectRef>
        <a:fontRef idx="minor"/>
      </dsp:style>
    </dsp:sp>
    <dsp:sp modelId="{BBAC5F28-4D11-4F6F-8604-01650AF6D25A}">
      <dsp:nvSpPr>
        <dsp:cNvPr id="0" name=""/>
        <dsp:cNvSpPr/>
      </dsp:nvSpPr>
      <dsp:spPr>
        <a:xfrm>
          <a:off x="520055" y="3310478"/>
          <a:ext cx="5189760" cy="7122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5000"/>
            </a:spcAft>
          </a:pPr>
          <a:r>
            <a:rPr lang="en-US" sz="2000" kern="1200" dirty="0" smtClean="0">
              <a:latin typeface="Arial" panose="020B0604020202020204" pitchFamily="34" charset="0"/>
              <a:cs typeface="Arial" panose="020B0604020202020204" pitchFamily="34" charset="0"/>
            </a:rPr>
            <a:t>Training Required or not List</a:t>
          </a:r>
          <a:endParaRPr lang="en-US" sz="2000" kern="1200" dirty="0">
            <a:latin typeface="Arial" panose="020B0604020202020204" pitchFamily="34" charset="0"/>
            <a:cs typeface="Arial" panose="020B0604020202020204" pitchFamily="34" charset="0"/>
          </a:endParaRPr>
        </a:p>
      </dsp:txBody>
      <dsp:txXfrm>
        <a:off x="520055" y="3310478"/>
        <a:ext cx="5189760" cy="712246"/>
      </dsp:txXfrm>
    </dsp:sp>
    <dsp:sp modelId="{29118DD3-FCB2-46F9-B1F6-353406455825}">
      <dsp:nvSpPr>
        <dsp:cNvPr id="0" name=""/>
        <dsp:cNvSpPr/>
      </dsp:nvSpPr>
      <dsp:spPr>
        <a:xfrm>
          <a:off x="6063282" y="614801"/>
          <a:ext cx="3439451" cy="254174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a:noFill/>
        </a:ln>
        <a:effectLst/>
      </dsp:spPr>
      <dsp:style>
        <a:lnRef idx="0">
          <a:scrgbClr r="0" g="0" b="0"/>
        </a:lnRef>
        <a:fillRef idx="1">
          <a:scrgbClr r="0" g="0" b="0"/>
        </a:fillRef>
        <a:effectRef idx="0">
          <a:scrgbClr r="0" g="0" b="0"/>
        </a:effectRef>
        <a:fontRef idx="minor"/>
      </dsp:style>
    </dsp:sp>
    <dsp:sp modelId="{582ADFB1-F522-4FEB-AF63-A5A40F9D4439}">
      <dsp:nvSpPr>
        <dsp:cNvPr id="0" name=""/>
        <dsp:cNvSpPr/>
      </dsp:nvSpPr>
      <dsp:spPr>
        <a:xfrm>
          <a:off x="6427114" y="3174107"/>
          <a:ext cx="3631285" cy="7122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889000">
            <a:lnSpc>
              <a:spcPct val="90000"/>
            </a:lnSpc>
            <a:spcBef>
              <a:spcPct val="0"/>
            </a:spcBef>
            <a:spcAft>
              <a:spcPct val="5000"/>
            </a:spcAft>
          </a:pPr>
          <a:r>
            <a:rPr lang="en-US" sz="2000" kern="1200" dirty="0" smtClean="0">
              <a:latin typeface="Arial" panose="020B0604020202020204" pitchFamily="34" charset="0"/>
              <a:cs typeface="Arial" panose="020B0604020202020204" pitchFamily="34" charset="0"/>
            </a:rPr>
            <a:t>Map with schools as icons- information display on hover</a:t>
          </a:r>
          <a:endParaRPr lang="en-US" sz="2000" kern="1200" dirty="0">
            <a:latin typeface="Arial" panose="020B0604020202020204" pitchFamily="34" charset="0"/>
            <a:cs typeface="Arial" panose="020B0604020202020204" pitchFamily="34" charset="0"/>
          </a:endParaRPr>
        </a:p>
      </dsp:txBody>
      <dsp:txXfrm>
        <a:off x="6427114" y="3174107"/>
        <a:ext cx="3631285" cy="712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79635-FFF9-40FE-9E8E-1CDD3F5C98D4}">
      <dsp:nvSpPr>
        <dsp:cNvPr id="0" name=""/>
        <dsp:cNvSpPr/>
      </dsp:nvSpPr>
      <dsp:spPr>
        <a:xfrm>
          <a:off x="2375" y="493128"/>
          <a:ext cx="4620524" cy="30284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a:ln>
          <a:noFill/>
        </a:ln>
        <a:effectLst/>
      </dsp:spPr>
      <dsp:style>
        <a:lnRef idx="0">
          <a:scrgbClr r="0" g="0" b="0"/>
        </a:lnRef>
        <a:fillRef idx="1">
          <a:scrgbClr r="0" g="0" b="0"/>
        </a:fillRef>
        <a:effectRef idx="0">
          <a:scrgbClr r="0" g="0" b="0"/>
        </a:effectRef>
        <a:fontRef idx="minor"/>
      </dsp:style>
    </dsp:sp>
    <dsp:sp modelId="{BBAC5F28-4D11-4F6F-8604-01650AF6D25A}">
      <dsp:nvSpPr>
        <dsp:cNvPr id="0" name=""/>
        <dsp:cNvSpPr/>
      </dsp:nvSpPr>
      <dsp:spPr>
        <a:xfrm>
          <a:off x="520055" y="3310478"/>
          <a:ext cx="5189760" cy="7122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5000"/>
            </a:spcAft>
          </a:pPr>
          <a:r>
            <a:rPr lang="en-US" sz="2000" kern="1200" dirty="0" smtClean="0">
              <a:latin typeface="Arial" panose="020B0604020202020204" pitchFamily="34" charset="0"/>
              <a:cs typeface="Arial" panose="020B0604020202020204" pitchFamily="34" charset="0"/>
            </a:rPr>
            <a:t>Awareness session required or not - list</a:t>
          </a:r>
          <a:endParaRPr lang="en-US" sz="2000" kern="1200" dirty="0">
            <a:latin typeface="Arial" panose="020B0604020202020204" pitchFamily="34" charset="0"/>
            <a:cs typeface="Arial" panose="020B0604020202020204" pitchFamily="34" charset="0"/>
          </a:endParaRPr>
        </a:p>
      </dsp:txBody>
      <dsp:txXfrm>
        <a:off x="520055" y="3310478"/>
        <a:ext cx="5189760" cy="712246"/>
      </dsp:txXfrm>
    </dsp:sp>
    <dsp:sp modelId="{29118DD3-FCB2-46F9-B1F6-353406455825}">
      <dsp:nvSpPr>
        <dsp:cNvPr id="0" name=""/>
        <dsp:cNvSpPr/>
      </dsp:nvSpPr>
      <dsp:spPr>
        <a:xfrm>
          <a:off x="6063282" y="614801"/>
          <a:ext cx="3439451" cy="254174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a:noFill/>
        </a:ln>
        <a:effectLst/>
      </dsp:spPr>
      <dsp:style>
        <a:lnRef idx="0">
          <a:scrgbClr r="0" g="0" b="0"/>
        </a:lnRef>
        <a:fillRef idx="1">
          <a:scrgbClr r="0" g="0" b="0"/>
        </a:fillRef>
        <a:effectRef idx="0">
          <a:scrgbClr r="0" g="0" b="0"/>
        </a:effectRef>
        <a:fontRef idx="minor"/>
      </dsp:style>
    </dsp:sp>
    <dsp:sp modelId="{582ADFB1-F522-4FEB-AF63-A5A40F9D4439}">
      <dsp:nvSpPr>
        <dsp:cNvPr id="0" name=""/>
        <dsp:cNvSpPr/>
      </dsp:nvSpPr>
      <dsp:spPr>
        <a:xfrm>
          <a:off x="6427114" y="3174107"/>
          <a:ext cx="3631285" cy="71224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l" defTabSz="889000">
            <a:lnSpc>
              <a:spcPct val="90000"/>
            </a:lnSpc>
            <a:spcBef>
              <a:spcPct val="0"/>
            </a:spcBef>
            <a:spcAft>
              <a:spcPct val="5000"/>
            </a:spcAft>
          </a:pPr>
          <a:r>
            <a:rPr lang="en-US" sz="2000" kern="1200" dirty="0" smtClean="0">
              <a:latin typeface="Arial" panose="020B0604020202020204" pitchFamily="34" charset="0"/>
              <a:cs typeface="Arial" panose="020B0604020202020204" pitchFamily="34" charset="0"/>
            </a:rPr>
            <a:t>Map with schools as icons- information display on hover</a:t>
          </a:r>
          <a:endParaRPr lang="en-US" sz="2000" kern="1200" dirty="0">
            <a:latin typeface="Arial" panose="020B0604020202020204" pitchFamily="34" charset="0"/>
            <a:cs typeface="Arial" panose="020B0604020202020204" pitchFamily="34" charset="0"/>
          </a:endParaRPr>
        </a:p>
      </dsp:txBody>
      <dsp:txXfrm>
        <a:off x="6427114" y="3174107"/>
        <a:ext cx="3631285" cy="712246"/>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59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9392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44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2949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2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9267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45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24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1/30/2019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84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1/30/2019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98893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55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1/30/2019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0033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06" y="2404534"/>
            <a:ext cx="8827698" cy="1646302"/>
          </a:xfrm>
        </p:spPr>
        <p:txBody>
          <a:bodyPr/>
          <a:lstStyle/>
          <a:p>
            <a:r>
              <a:rPr lang="en-US" sz="4800" dirty="0" smtClean="0"/>
              <a:t>‘Right </a:t>
            </a:r>
            <a:r>
              <a:rPr lang="en-US" sz="4800" dirty="0" smtClean="0"/>
              <a:t>Place Right </a:t>
            </a:r>
            <a:r>
              <a:rPr lang="en-US" sz="4800" dirty="0" smtClean="0"/>
              <a:t>Time’</a:t>
            </a:r>
            <a:endParaRPr lang="en-US" sz="4800" dirty="0"/>
          </a:p>
        </p:txBody>
      </p:sp>
      <p:sp>
        <p:nvSpPr>
          <p:cNvPr id="3" name="Subtitle 2"/>
          <p:cNvSpPr>
            <a:spLocks noGrp="1"/>
          </p:cNvSpPr>
          <p:nvPr>
            <p:ph type="subTitle" idx="1"/>
          </p:nvPr>
        </p:nvSpPr>
        <p:spPr/>
        <p:txBody>
          <a:bodyPr/>
          <a:lstStyle/>
          <a:p>
            <a:r>
              <a:rPr lang="en-US" b="1" dirty="0" smtClean="0">
                <a:solidFill>
                  <a:schemeClr val="accent1">
                    <a:lumMod val="75000"/>
                  </a:schemeClr>
                </a:solidFill>
              </a:rPr>
              <a:t>Capstone Project   : Manju Nair</a:t>
            </a:r>
            <a:endParaRPr lang="en-US" b="1" dirty="0">
              <a:solidFill>
                <a:schemeClr val="accent1">
                  <a:lumMod val="75000"/>
                </a:schemeClr>
              </a:solidFill>
            </a:endParaRPr>
          </a:p>
        </p:txBody>
      </p:sp>
    </p:spTree>
    <p:extLst>
      <p:ext uri="{BB962C8B-B14F-4D97-AF65-F5344CB8AC3E}">
        <p14:creationId xmlns:p14="http://schemas.microsoft.com/office/powerpoint/2010/main" val="282700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93" y="286603"/>
            <a:ext cx="10058400" cy="691057"/>
          </a:xfrm>
        </p:spPr>
        <p:txBody>
          <a:bodyPr>
            <a:normAutofit/>
          </a:bodyPr>
          <a:lstStyle/>
          <a:p>
            <a:r>
              <a:rPr lang="en-US" sz="3200" dirty="0"/>
              <a:t>Exploratory Data Analysis –  Findings  (</a:t>
            </a:r>
            <a:r>
              <a:rPr lang="en-US" sz="3200" dirty="0" smtClean="0"/>
              <a:t>3/3)</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207016"/>
              </p:ext>
            </p:extLst>
          </p:nvPr>
        </p:nvGraphicFramePr>
        <p:xfrm>
          <a:off x="1045205" y="80268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964393" y="5851805"/>
            <a:ext cx="5227607" cy="553998"/>
          </a:xfrm>
          <a:prstGeom prst="rect">
            <a:avLst/>
          </a:prstGeom>
          <a:noFill/>
        </p:spPr>
        <p:txBody>
          <a:bodyPr wrap="square" rtlCol="0">
            <a:spAutoFit/>
          </a:bodyPr>
          <a:lstStyle/>
          <a:p>
            <a:pPr defTabSz="914400"/>
            <a:r>
              <a:rPr lang="en-US" altLang="en-US" sz="1000" dirty="0" smtClean="0"/>
              <a:t>** </a:t>
            </a:r>
            <a:r>
              <a:rPr lang="en-US" altLang="en-US" sz="1000" dirty="0"/>
              <a:t>Feeder schools –</a:t>
            </a:r>
            <a:r>
              <a:rPr lang="en-US" sz="1000" dirty="0"/>
              <a:t>are the ones with 5 or more students qualifying in SHSAT exams</a:t>
            </a:r>
            <a:endParaRPr lang="en-US" altLang="en-US" sz="1000" dirty="0"/>
          </a:p>
          <a:p>
            <a:pPr lvl="0" defTabSz="914400"/>
            <a:r>
              <a:rPr lang="en-US" altLang="en-US" sz="1000" dirty="0"/>
              <a:t>** Non Feeder schools  - </a:t>
            </a:r>
            <a:r>
              <a:rPr lang="en-US" sz="1000" dirty="0"/>
              <a:t>and Non-Feeder schools are ones with 0-5 students qualifying in SHSAT </a:t>
            </a:r>
          </a:p>
          <a:p>
            <a:endParaRPr lang="en-US" sz="1000" dirty="0"/>
          </a:p>
        </p:txBody>
      </p:sp>
      <p:sp>
        <p:nvSpPr>
          <p:cNvPr id="7" name="Rounded Rectangle 6"/>
          <p:cNvSpPr/>
          <p:nvPr/>
        </p:nvSpPr>
        <p:spPr>
          <a:xfrm>
            <a:off x="1045205" y="4554747"/>
            <a:ext cx="10058400" cy="1121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Feeder and non-feeder schools are strikingly different in terms of their racial composition and economic need </a:t>
            </a:r>
            <a:r>
              <a:rPr lang="en-US" sz="1400" dirty="0" smtClean="0">
                <a:latin typeface="Arial" panose="020B0604020202020204" pitchFamily="34" charset="0"/>
                <a:cs typeface="Arial" panose="020B0604020202020204" pitchFamily="34" charset="0"/>
              </a:rPr>
              <a:t>level</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scatterplot above visualizes the positive correlation (r = 0.78) between ENI and % Black and Hispanic students.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Feeder schools (larger-sized blue points) tend to have low-to-medium ENI and lower proportion of Black or Hispanic students, while non-feeder schools (gray points) cluster around the upper right corner of the plot</a:t>
            </a:r>
          </a:p>
        </p:txBody>
      </p:sp>
    </p:spTree>
    <p:extLst>
      <p:ext uri="{BB962C8B-B14F-4D97-AF65-F5344CB8AC3E}">
        <p14:creationId xmlns:p14="http://schemas.microsoft.com/office/powerpoint/2010/main" val="2901805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10" y="763933"/>
            <a:ext cx="10058400" cy="737065"/>
          </a:xfrm>
        </p:spPr>
        <p:txBody>
          <a:bodyPr>
            <a:normAutofit/>
          </a:bodyPr>
          <a:lstStyle/>
          <a:p>
            <a:r>
              <a:rPr lang="en-US" sz="3200" dirty="0"/>
              <a:t>Approach for Data Modeling</a:t>
            </a:r>
          </a:p>
        </p:txBody>
      </p:sp>
      <p:sp>
        <p:nvSpPr>
          <p:cNvPr id="3" name="Content Placeholder 2"/>
          <p:cNvSpPr>
            <a:spLocks noGrp="1"/>
          </p:cNvSpPr>
          <p:nvPr>
            <p:ph idx="1"/>
          </p:nvPr>
        </p:nvSpPr>
        <p:spPr>
          <a:xfrm>
            <a:off x="1097279" y="1765539"/>
            <a:ext cx="10542629" cy="5400135"/>
          </a:xfrm>
        </p:spPr>
        <p:txBody>
          <a:bodyPr>
            <a:normAutofit/>
          </a:bodyPr>
          <a:lstStyle/>
          <a:p>
            <a:r>
              <a:rPr lang="en-US" sz="1600" dirty="0" smtClean="0">
                <a:latin typeface="Arial" panose="020B0604020202020204" pitchFamily="34" charset="0"/>
                <a:cs typeface="Arial" panose="020B0604020202020204" pitchFamily="34" charset="0"/>
              </a:rPr>
              <a:t>Two steps in the program</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are </a:t>
            </a:r>
          </a:p>
          <a:p>
            <a:pPr marL="544068" lvl="1" indent="-342900">
              <a:buFont typeface="+mj-lt"/>
              <a:buAutoNum type="arabicPeriod"/>
            </a:pPr>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identify schools(currently non-feeder schools) with academically qualified students, which would benefit from training programs</a:t>
            </a:r>
            <a:r>
              <a:rPr lang="en-US" sz="1600" dirty="0" smtClean="0">
                <a:latin typeface="Arial" panose="020B0604020202020204" pitchFamily="34" charset="0"/>
                <a:cs typeface="Arial" panose="020B0604020202020204" pitchFamily="34" charset="0"/>
              </a:rPr>
              <a:t>. Currently, </a:t>
            </a:r>
            <a:r>
              <a:rPr lang="en-US" sz="1600" dirty="0" err="1" smtClean="0">
                <a:latin typeface="Arial" panose="020B0604020202020204" pitchFamily="34" charset="0"/>
                <a:cs typeface="Arial" panose="020B0604020202020204" pitchFamily="34" charset="0"/>
              </a:rPr>
              <a:t>atleast</a:t>
            </a:r>
            <a:r>
              <a:rPr lang="en-US" sz="1600" dirty="0" smtClean="0">
                <a:latin typeface="Arial" panose="020B0604020202020204" pitchFamily="34" charset="0"/>
                <a:cs typeface="Arial" panose="020B0604020202020204" pitchFamily="34" charset="0"/>
              </a:rPr>
              <a:t> some </a:t>
            </a:r>
            <a:r>
              <a:rPr lang="en-US" sz="1600" dirty="0">
                <a:latin typeface="Arial" panose="020B0604020202020204" pitchFamily="34" charset="0"/>
                <a:cs typeface="Arial" panose="020B0604020202020204" pitchFamily="34" charset="0"/>
              </a:rPr>
              <a:t>students in these schools are taking SHSAT but without good </a:t>
            </a:r>
            <a:r>
              <a:rPr lang="en-US" sz="1600" dirty="0" smtClean="0">
                <a:latin typeface="Arial" panose="020B0604020202020204" pitchFamily="34" charset="0"/>
                <a:cs typeface="Arial" panose="020B0604020202020204" pitchFamily="34" charset="0"/>
              </a:rPr>
              <a:t>results.</a:t>
            </a:r>
          </a:p>
          <a:p>
            <a:pPr marL="544068" lvl="1" indent="-342900">
              <a:buFont typeface="+mj-lt"/>
              <a:buAutoNum type="arabicPeriod"/>
            </a:pPr>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identify schools where the awareness of SHSAT is less and there are not many test takers. In such schools PASSNYC can do road shows and immersion programs to popularize the program and its benefits.</a:t>
            </a:r>
          </a:p>
          <a:p>
            <a:r>
              <a:rPr lang="en-US" sz="1600" dirty="0" smtClean="0">
                <a:latin typeface="Arial" panose="020B0604020202020204" pitchFamily="34" charset="0"/>
                <a:cs typeface="Arial" panose="020B0604020202020204" pitchFamily="34" charset="0"/>
              </a:rPr>
              <a:t>For all schools,</a:t>
            </a:r>
          </a:p>
          <a:p>
            <a:pPr lvl="1">
              <a:buFont typeface="Arial" panose="020B0604020202020204" pitchFamily="34" charset="0"/>
              <a:buChar char="•"/>
            </a:pPr>
            <a:r>
              <a:rPr lang="en-US" sz="16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Need_Training_Score =      'number of offers received in a school' </a:t>
            </a:r>
            <a:r>
              <a:rPr lang="en-US" b="1" dirty="0" smtClean="0">
                <a:latin typeface="Arial" panose="020B0604020202020204" pitchFamily="34" charset="0"/>
                <a:cs typeface="Arial" panose="020B0604020202020204" pitchFamily="34" charset="0"/>
              </a:rPr>
              <a:t>/</a:t>
            </a:r>
          </a:p>
          <a:p>
            <a:pPr marL="201168" lvl="1" indent="0">
              <a:buNone/>
            </a:pP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‘total number of students in the school',</a:t>
            </a:r>
          </a:p>
          <a:p>
            <a:pPr marL="201168" lvl="1" indent="0">
              <a:buNone/>
            </a:pPr>
            <a:r>
              <a:rPr lang="en-US" dirty="0" smtClean="0">
                <a:latin typeface="Arial" panose="020B0604020202020204" pitchFamily="34" charset="0"/>
                <a:cs typeface="Arial" panose="020B0604020202020204" pitchFamily="34" charset="0"/>
              </a:rPr>
              <a:t>      with a lower score indicating a for training requirement for the school.</a:t>
            </a:r>
          </a:p>
          <a:p>
            <a:pPr marL="201168" lvl="1" indent="0">
              <a:buNone/>
            </a:pPr>
            <a:endParaRPr lang="en-US" sz="1600" dirty="0" smtClean="0">
              <a:latin typeface="Arial" panose="020B0604020202020204" pitchFamily="34" charset="0"/>
              <a:cs typeface="Arial" panose="020B0604020202020204" pitchFamily="34" charset="0"/>
            </a:endParaRPr>
          </a:p>
          <a:p>
            <a:pPr lvl="1">
              <a:buFont typeface="Arial" panose="020B0604020202020204" pitchFamily="34" charset="0"/>
              <a:buChar char="•"/>
            </a:pPr>
            <a:r>
              <a:rPr lang="en-US" sz="1600"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Need_Awareness_Score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'number </a:t>
            </a:r>
            <a:r>
              <a:rPr lang="en-US" dirty="0">
                <a:latin typeface="Arial" panose="020B0604020202020204" pitchFamily="34" charset="0"/>
                <a:cs typeface="Arial" panose="020B0604020202020204" pitchFamily="34" charset="0"/>
              </a:rPr>
              <a:t>of test takers in the school' </a:t>
            </a:r>
            <a:r>
              <a:rPr lang="en-US" b="1"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p>
          <a:p>
            <a:pPr marL="201168" lvl="1" indent="0">
              <a:buNone/>
            </a:pPr>
            <a:r>
              <a:rPr lang="en-US" dirty="0" smtClean="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total number of students in the school' . </a:t>
            </a:r>
          </a:p>
          <a:p>
            <a:r>
              <a:rPr lang="en-US" altLang="en-US" sz="1600" dirty="0">
                <a:latin typeface="Arial" panose="020B0604020202020204" pitchFamily="34" charset="0"/>
                <a:cs typeface="Arial" panose="020B0604020202020204" pitchFamily="34" charset="0"/>
              </a:rPr>
              <a:t>Training_Need_Score and Awareness_Need_Score </a:t>
            </a:r>
            <a:r>
              <a:rPr lang="en-US" altLang="en-US" sz="1600" dirty="0" smtClean="0">
                <a:latin typeface="Arial" panose="020B0604020202020204" pitchFamily="34" charset="0"/>
                <a:cs typeface="Arial" panose="020B0604020202020204" pitchFamily="34" charset="0"/>
              </a:rPr>
              <a:t>are later classified into 0 or 1 based on score value to </a:t>
            </a:r>
            <a:r>
              <a:rPr lang="en-US" altLang="en-US" sz="1600" dirty="0">
                <a:latin typeface="Arial" panose="020B0604020202020204" pitchFamily="34" charset="0"/>
                <a:cs typeface="Arial" panose="020B0604020202020204" pitchFamily="34" charset="0"/>
              </a:rPr>
              <a:t>make the target </a:t>
            </a:r>
            <a:r>
              <a:rPr lang="en-US" altLang="en-US" sz="1600" dirty="0" smtClean="0">
                <a:latin typeface="Arial" panose="020B0604020202020204" pitchFamily="34" charset="0"/>
                <a:cs typeface="Arial" panose="020B0604020202020204" pitchFamily="34" charset="0"/>
              </a:rPr>
              <a:t>variable </a:t>
            </a:r>
            <a:r>
              <a:rPr lang="en-US" altLang="en-US" sz="1600" dirty="0">
                <a:latin typeface="Arial" panose="020B0604020202020204" pitchFamily="34" charset="0"/>
                <a:cs typeface="Arial" panose="020B0604020202020204" pitchFamily="34" charset="0"/>
              </a:rPr>
              <a:t>a classifier. </a:t>
            </a:r>
          </a:p>
          <a:p>
            <a:endParaRPr lang="en-US" sz="1700" dirty="0" smtClean="0"/>
          </a:p>
          <a:p>
            <a:endParaRPr lang="en-US" sz="1700" dirty="0" smtClean="0"/>
          </a:p>
        </p:txBody>
      </p:sp>
    </p:spTree>
    <p:extLst>
      <p:ext uri="{BB962C8B-B14F-4D97-AF65-F5344CB8AC3E}">
        <p14:creationId xmlns:p14="http://schemas.microsoft.com/office/powerpoint/2010/main" val="2276346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34" y="177335"/>
            <a:ext cx="10058400" cy="1450757"/>
          </a:xfrm>
        </p:spPr>
        <p:txBody>
          <a:bodyPr>
            <a:normAutofit/>
          </a:bodyPr>
          <a:lstStyle/>
          <a:p>
            <a:r>
              <a:rPr lang="en-US" sz="3200" dirty="0"/>
              <a:t>Data Modeling</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altLang="en-US" sz="1600" dirty="0" smtClean="0">
                <a:latin typeface="Arial" panose="020B0604020202020204" pitchFamily="34" charset="0"/>
                <a:cs typeface="Arial" panose="020B0604020202020204" pitchFamily="34" charset="0"/>
              </a:rPr>
              <a:t>  Using  machine learning algorithm to create a </a:t>
            </a:r>
            <a:r>
              <a:rPr lang="en-US" altLang="en-US" sz="1600" dirty="0">
                <a:latin typeface="Arial" panose="020B0604020202020204" pitchFamily="34" charset="0"/>
                <a:cs typeface="Arial" panose="020B0604020202020204" pitchFamily="34" charset="0"/>
              </a:rPr>
              <a:t>model to classify the list of schools into </a:t>
            </a:r>
            <a:endParaRPr lang="en-US" altLang="en-US" sz="1600" dirty="0" smtClean="0">
              <a:latin typeface="Arial" panose="020B0604020202020204" pitchFamily="34" charset="0"/>
              <a:cs typeface="Arial" panose="020B0604020202020204" pitchFamily="34" charset="0"/>
            </a:endParaRPr>
          </a:p>
          <a:p>
            <a:pPr marL="1001268" lvl="3" indent="-342900">
              <a:buFont typeface="+mj-lt"/>
              <a:buAutoNum type="arabicPeriod"/>
            </a:pPr>
            <a:r>
              <a:rPr lang="en-US" altLang="en-US" sz="1600" dirty="0" smtClean="0">
                <a:latin typeface="Arial" panose="020B0604020202020204" pitchFamily="34" charset="0"/>
                <a:cs typeface="Arial" panose="020B0604020202020204" pitchFamily="34" charset="0"/>
              </a:rPr>
              <a:t>ones requiring training or not and</a:t>
            </a:r>
          </a:p>
          <a:p>
            <a:pPr marL="1001268" lvl="3" indent="-342900">
              <a:buFont typeface="+mj-lt"/>
              <a:buAutoNum type="arabicPeriod"/>
            </a:pPr>
            <a:r>
              <a:rPr lang="en-US" altLang="en-US" sz="1600" dirty="0" smtClean="0">
                <a:latin typeface="Arial" panose="020B0604020202020204" pitchFamily="34" charset="0"/>
                <a:cs typeface="Arial" panose="020B0604020202020204" pitchFamily="34" charset="0"/>
              </a:rPr>
              <a:t> ones requiring awareness creation sessions or not</a:t>
            </a:r>
          </a:p>
          <a:p>
            <a:pPr marL="658368" lvl="3" indent="0">
              <a:buNone/>
            </a:pPr>
            <a:endParaRPr lang="en-US" altLang="en-US" sz="1600" dirty="0" smtClean="0">
              <a:latin typeface="Arial" panose="020B0604020202020204" pitchFamily="34" charset="0"/>
              <a:cs typeface="Arial" panose="020B0604020202020204" pitchFamily="34" charset="0"/>
            </a:endParaRPr>
          </a:p>
          <a:p>
            <a:pPr marL="578358" lvl="1" indent="-285750">
              <a:buFont typeface="Arial" panose="020B0604020202020204" pitchFamily="34" charset="0"/>
              <a:buChar char="•"/>
            </a:pPr>
            <a:r>
              <a:rPr lang="en-US" altLang="en-US" sz="1600" dirty="0" smtClean="0">
                <a:latin typeface="Arial" panose="020B0604020202020204" pitchFamily="34" charset="0"/>
                <a:cs typeface="Arial" panose="020B0604020202020204" pitchFamily="34" charset="0"/>
              </a:rPr>
              <a:t>Random Forest ensemble is used to </a:t>
            </a:r>
            <a:r>
              <a:rPr lang="en-US" altLang="en-US" sz="1600" dirty="0">
                <a:latin typeface="Arial" panose="020B0604020202020204" pitchFamily="34" charset="0"/>
                <a:cs typeface="Arial" panose="020B0604020202020204" pitchFamily="34" charset="0"/>
              </a:rPr>
              <a:t>do Feature </a:t>
            </a:r>
            <a:r>
              <a:rPr lang="en-US" altLang="en-US" sz="1600" dirty="0" smtClean="0">
                <a:latin typeface="Arial" panose="020B0604020202020204" pitchFamily="34" charset="0"/>
                <a:cs typeface="Arial" panose="020B0604020202020204" pitchFamily="34" charset="0"/>
              </a:rPr>
              <a:t>Selection -- there are </a:t>
            </a:r>
            <a:r>
              <a:rPr lang="en-US" altLang="en-US" sz="1600" dirty="0">
                <a:latin typeface="Arial" panose="020B0604020202020204" pitchFamily="34" charset="0"/>
                <a:cs typeface="Arial" panose="020B0604020202020204" pitchFamily="34" charset="0"/>
              </a:rPr>
              <a:t>close to </a:t>
            </a:r>
            <a:r>
              <a:rPr lang="en-US" altLang="en-US" sz="1600" dirty="0" smtClean="0">
                <a:latin typeface="Arial" panose="020B0604020202020204" pitchFamily="34" charset="0"/>
                <a:cs typeface="Arial" panose="020B0604020202020204" pitchFamily="34" charset="0"/>
              </a:rPr>
              <a:t>50  feature </a:t>
            </a:r>
            <a:r>
              <a:rPr lang="en-US" altLang="en-US" sz="1600" dirty="0">
                <a:latin typeface="Arial" panose="020B0604020202020204" pitchFamily="34" charset="0"/>
                <a:cs typeface="Arial" panose="020B0604020202020204" pitchFamily="34" charset="0"/>
              </a:rPr>
              <a:t>variables and </a:t>
            </a:r>
            <a:r>
              <a:rPr lang="en-US" altLang="en-US" sz="1600" dirty="0" smtClean="0">
                <a:latin typeface="Arial" panose="020B0604020202020204" pitchFamily="34" charset="0"/>
                <a:cs typeface="Arial" panose="020B0604020202020204" pitchFamily="34" charset="0"/>
              </a:rPr>
              <a:t>feature </a:t>
            </a:r>
            <a:r>
              <a:rPr lang="en-US" altLang="en-US" sz="1600" dirty="0">
                <a:latin typeface="Arial" panose="020B0604020202020204" pitchFamily="34" charset="0"/>
                <a:cs typeface="Arial" panose="020B0604020202020204" pitchFamily="34" charset="0"/>
              </a:rPr>
              <a:t>importance can be done and </a:t>
            </a:r>
            <a:r>
              <a:rPr lang="en-US" altLang="en-US" sz="1600" dirty="0" smtClean="0">
                <a:latin typeface="Arial" panose="020B0604020202020204" pitchFamily="34" charset="0"/>
                <a:cs typeface="Arial" panose="020B0604020202020204" pitchFamily="34" charset="0"/>
              </a:rPr>
              <a:t>features prioritized </a:t>
            </a:r>
          </a:p>
          <a:p>
            <a:pPr marL="578358" lvl="1" indent="-285750">
              <a:buFont typeface="Arial" panose="020B0604020202020204" pitchFamily="34" charset="0"/>
              <a:buChar char="•"/>
            </a:pPr>
            <a:endParaRPr lang="en-US" altLang="en-US" sz="1600" dirty="0" smtClean="0">
              <a:latin typeface="Arial" panose="020B0604020202020204" pitchFamily="34" charset="0"/>
              <a:cs typeface="Arial" panose="020B0604020202020204" pitchFamily="34" charset="0"/>
            </a:endParaRPr>
          </a:p>
          <a:p>
            <a:pPr marL="578358" lvl="1" indent="-285750">
              <a:buFont typeface="Arial" panose="020B0604020202020204" pitchFamily="34" charset="0"/>
              <a:buChar char="•"/>
            </a:pPr>
            <a:r>
              <a:rPr lang="en-US" altLang="en-US" sz="1600" dirty="0" smtClean="0">
                <a:latin typeface="Arial" panose="020B0604020202020204" pitchFamily="34" charset="0"/>
                <a:cs typeface="Arial" panose="020B0604020202020204" pitchFamily="34" charset="0"/>
              </a:rPr>
              <a:t>Random Forest Classifier is used  for </a:t>
            </a:r>
            <a:r>
              <a:rPr lang="en-US" altLang="en-US" sz="1600" dirty="0">
                <a:latin typeface="Arial" panose="020B0604020202020204" pitchFamily="34" charset="0"/>
                <a:cs typeface="Arial" panose="020B0604020202020204" pitchFamily="34" charset="0"/>
              </a:rPr>
              <a:t>m</a:t>
            </a:r>
            <a:r>
              <a:rPr lang="en-US" altLang="en-US" sz="1600" dirty="0" smtClean="0">
                <a:latin typeface="Arial" panose="020B0604020202020204" pitchFamily="34" charset="0"/>
                <a:cs typeface="Arial" panose="020B0604020202020204" pitchFamily="34" charset="0"/>
              </a:rPr>
              <a:t>achine </a:t>
            </a:r>
            <a:r>
              <a:rPr lang="en-US" altLang="en-US" sz="1600" dirty="0">
                <a:latin typeface="Arial" panose="020B0604020202020204" pitchFamily="34" charset="0"/>
                <a:cs typeface="Arial" panose="020B0604020202020204" pitchFamily="34" charset="0"/>
              </a:rPr>
              <a:t>l</a:t>
            </a:r>
            <a:r>
              <a:rPr lang="en-US" altLang="en-US" sz="1600" dirty="0" smtClean="0">
                <a:latin typeface="Arial" panose="020B0604020202020204" pitchFamily="34" charset="0"/>
                <a:cs typeface="Arial" panose="020B0604020202020204" pitchFamily="34" charset="0"/>
              </a:rPr>
              <a:t>earning  and modeling the training data</a:t>
            </a:r>
          </a:p>
          <a:p>
            <a:pPr marL="578358" lvl="1" indent="-285750">
              <a:buFont typeface="Arial" panose="020B0604020202020204" pitchFamily="34" charset="0"/>
              <a:buChar char="•"/>
            </a:pPr>
            <a:r>
              <a:rPr lang="en-US" altLang="en-US" sz="1600" dirty="0" smtClean="0">
                <a:latin typeface="Arial" panose="020B0604020202020204" pitchFamily="34" charset="0"/>
                <a:cs typeface="Arial" panose="020B0604020202020204" pitchFamily="34" charset="0"/>
              </a:rPr>
              <a:t>The model is then used to predict the result on test data </a:t>
            </a:r>
            <a:endParaRPr lang="en-US" alt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80234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450614" cy="4457300"/>
          </a:xfrm>
        </p:spPr>
        <p:txBody>
          <a:bodyPr/>
          <a:lstStyle/>
          <a:p>
            <a:r>
              <a:rPr lang="en-US" dirty="0"/>
              <a:t>Bar plot of feature importance</a:t>
            </a:r>
            <a:endParaRPr lang="en-US" dirty="0"/>
          </a:p>
        </p:txBody>
      </p:sp>
      <p:pic>
        <p:nvPicPr>
          <p:cNvPr id="4" name="Picture 3"/>
          <p:cNvPicPr>
            <a:picLocks noChangeAspect="1"/>
          </p:cNvPicPr>
          <p:nvPr/>
        </p:nvPicPr>
        <p:blipFill>
          <a:blip r:embed="rId2"/>
          <a:stretch>
            <a:fillRect/>
          </a:stretch>
        </p:blipFill>
        <p:spPr>
          <a:xfrm>
            <a:off x="1706753" y="2328729"/>
            <a:ext cx="8073207" cy="3974305"/>
          </a:xfrm>
          <a:prstGeom prst="rect">
            <a:avLst/>
          </a:prstGeom>
        </p:spPr>
      </p:pic>
      <p:sp>
        <p:nvSpPr>
          <p:cNvPr id="5" name="Title 1"/>
          <p:cNvSpPr txBox="1">
            <a:spLocks/>
          </p:cNvSpPr>
          <p:nvPr/>
        </p:nvSpPr>
        <p:spPr>
          <a:xfrm>
            <a:off x="504934" y="177335"/>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Data Modeling</a:t>
            </a:r>
            <a:endParaRPr lang="en-US" sz="3200" dirty="0"/>
          </a:p>
        </p:txBody>
      </p:sp>
    </p:spTree>
    <p:extLst>
      <p:ext uri="{BB962C8B-B14F-4D97-AF65-F5344CB8AC3E}">
        <p14:creationId xmlns:p14="http://schemas.microsoft.com/office/powerpoint/2010/main" val="2291067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ClrTx/>
              <a:buSzTx/>
              <a:buNone/>
            </a:pPr>
            <a:r>
              <a:rPr lang="en-US" altLang="en-US" sz="16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Random Forest </a:t>
            </a:r>
            <a:r>
              <a:rPr lang="en-US" sz="2400" dirty="0" smtClean="0">
                <a:latin typeface="Arial" panose="020B0604020202020204" pitchFamily="34" charset="0"/>
                <a:cs typeface="Arial" panose="020B0604020202020204" pitchFamily="34" charset="0"/>
              </a:rPr>
              <a:t>Classifier</a:t>
            </a:r>
          </a:p>
          <a:p>
            <a:pPr marL="0" lvl="0" indent="0" eaLnBrk="0" fontAlgn="base" hangingPunct="0">
              <a:lnSpc>
                <a:spcPct val="100000"/>
              </a:lnSpc>
              <a:spcBef>
                <a:spcPct val="0"/>
              </a:spcBef>
              <a:spcAft>
                <a:spcPct val="0"/>
              </a:spcAft>
              <a:buClrTx/>
              <a:buSzTx/>
              <a:buNone/>
            </a:pPr>
            <a:endParaRPr lang="en-US" sz="2400" dirty="0" smtClean="0">
              <a:latin typeface="Arial" panose="020B0604020202020204" pitchFamily="34" charset="0"/>
              <a:cs typeface="Arial" panose="020B0604020202020204" pitchFamily="34" charset="0"/>
            </a:endParaRPr>
          </a:p>
          <a:p>
            <a:pPr marL="292608" lvl="1" indent="0" eaLnBrk="0" fontAlgn="base" hangingPunct="0">
              <a:lnSpc>
                <a:spcPct val="100000"/>
              </a:lnSpc>
              <a:spcBef>
                <a:spcPct val="0"/>
              </a:spcBef>
              <a:spcAft>
                <a:spcPct val="0"/>
              </a:spcAft>
              <a:buClrTx/>
              <a:buNone/>
            </a:pPr>
            <a:r>
              <a:rPr lang="en-US" altLang="en-US" sz="1600" dirty="0" smtClean="0">
                <a:latin typeface="Arial" panose="020B0604020202020204" pitchFamily="34" charset="0"/>
                <a:cs typeface="Arial" panose="020B0604020202020204" pitchFamily="34" charset="0"/>
              </a:rPr>
              <a:t>Using </a:t>
            </a:r>
            <a:r>
              <a:rPr lang="en-US" altLang="en-US" sz="1600" dirty="0">
                <a:latin typeface="Arial" panose="020B0604020202020204" pitchFamily="34" charset="0"/>
                <a:cs typeface="Arial" panose="020B0604020202020204" pitchFamily="34" charset="0"/>
              </a:rPr>
              <a:t>the </a:t>
            </a:r>
            <a:r>
              <a:rPr lang="en-US" altLang="en-US" sz="1600" dirty="0" smtClean="0">
                <a:latin typeface="Arial" panose="020B0604020202020204" pitchFamily="34" charset="0"/>
                <a:cs typeface="Arial" panose="020B0604020202020204" pitchFamily="34" charset="0"/>
              </a:rPr>
              <a:t>Random Forest Classifier </a:t>
            </a:r>
            <a:r>
              <a:rPr lang="en-US" altLang="en-US" sz="1600" dirty="0">
                <a:latin typeface="Arial" panose="020B0604020202020204" pitchFamily="34" charset="0"/>
                <a:cs typeface="Arial" panose="020B0604020202020204" pitchFamily="34" charset="0"/>
              </a:rPr>
              <a:t>gives a Mean Absolute Error of 0.08 which is very </a:t>
            </a:r>
          </a:p>
          <a:p>
            <a:pPr marL="292608" lvl="1" indent="0" eaLnBrk="0" fontAlgn="base" hangingPunct="0">
              <a:lnSpc>
                <a:spcPct val="100000"/>
              </a:lnSpc>
              <a:spcBef>
                <a:spcPct val="0"/>
              </a:spcBef>
              <a:spcAft>
                <a:spcPct val="0"/>
              </a:spcAft>
              <a:buClrTx/>
              <a:buNone/>
            </a:pPr>
            <a:r>
              <a:rPr lang="en-US" altLang="en-US" sz="1600" dirty="0">
                <a:latin typeface="Arial" panose="020B0604020202020204" pitchFamily="34" charset="0"/>
                <a:cs typeface="Arial" panose="020B0604020202020204" pitchFamily="34" charset="0"/>
              </a:rPr>
              <a:t>minimal and the cross validation score is 0.9, which ensures a good prediction, </a:t>
            </a:r>
          </a:p>
          <a:p>
            <a:pPr marL="292608" lvl="1" indent="0" eaLnBrk="0" fontAlgn="base" hangingPunct="0">
              <a:lnSpc>
                <a:spcPct val="100000"/>
              </a:lnSpc>
              <a:spcBef>
                <a:spcPct val="0"/>
              </a:spcBef>
              <a:spcAft>
                <a:spcPct val="0"/>
              </a:spcAft>
              <a:buClrTx/>
              <a:buNone/>
            </a:pPr>
            <a:r>
              <a:rPr lang="en-US" altLang="en-US" sz="1600" dirty="0">
                <a:latin typeface="Arial" panose="020B0604020202020204" pitchFamily="34" charset="0"/>
                <a:cs typeface="Arial" panose="020B0604020202020204" pitchFamily="34" charset="0"/>
              </a:rPr>
              <a:t>as the model ensures a 91% accuracy in prediction.</a:t>
            </a:r>
          </a:p>
          <a:p>
            <a:pPr marL="292608" lvl="1" indent="0" eaLnBrk="0" fontAlgn="base" hangingPunct="0">
              <a:lnSpc>
                <a:spcPct val="100000"/>
              </a:lnSpc>
              <a:spcBef>
                <a:spcPct val="0"/>
              </a:spcBef>
              <a:spcAft>
                <a:spcPct val="0"/>
              </a:spcAft>
              <a:buClrTx/>
              <a:buNone/>
            </a:pPr>
            <a:endParaRPr lang="en-US" altLang="en-US" sz="1600" dirty="0">
              <a:latin typeface="Arial" panose="020B0604020202020204" pitchFamily="34" charset="0"/>
              <a:cs typeface="Arial" panose="020B0604020202020204" pitchFamily="34" charset="0"/>
            </a:endParaRPr>
          </a:p>
          <a:p>
            <a:pPr marL="292608" lvl="1" indent="0" eaLnBrk="0" fontAlgn="base" hangingPunct="0">
              <a:lnSpc>
                <a:spcPct val="100000"/>
              </a:lnSpc>
              <a:spcBef>
                <a:spcPct val="0"/>
              </a:spcBef>
              <a:spcAft>
                <a:spcPct val="0"/>
              </a:spcAft>
              <a:buClrTx/>
              <a:buNone/>
            </a:pPr>
            <a:r>
              <a:rPr lang="en-US" altLang="en-US" sz="1600" dirty="0">
                <a:latin typeface="Arial" panose="020B0604020202020204" pitchFamily="34" charset="0"/>
                <a:cs typeface="Arial" panose="020B0604020202020204" pitchFamily="34" charset="0"/>
              </a:rPr>
              <a:t>We can use this Classifier to create two separate list of schools that need help with</a:t>
            </a:r>
          </a:p>
          <a:p>
            <a:pPr marL="582930" lvl="2" indent="0">
              <a:buClrTx/>
              <a:buNone/>
            </a:pPr>
            <a:r>
              <a:rPr lang="en-US" altLang="en-US" sz="1600" dirty="0">
                <a:latin typeface="Arial" panose="020B0604020202020204" pitchFamily="34" charset="0"/>
                <a:cs typeface="Arial" panose="020B0604020202020204" pitchFamily="34" charset="0"/>
              </a:rPr>
              <a:t>1.) training and </a:t>
            </a:r>
          </a:p>
          <a:p>
            <a:pPr marL="582930" lvl="2" indent="0">
              <a:buClrTx/>
              <a:buNone/>
            </a:pPr>
            <a:r>
              <a:rPr lang="en-US" altLang="en-US" sz="1600" dirty="0">
                <a:latin typeface="Arial" panose="020B0604020202020204" pitchFamily="34" charset="0"/>
                <a:cs typeface="Arial" panose="020B0604020202020204" pitchFamily="34" charset="0"/>
              </a:rPr>
              <a:t>2.) awareness creation </a:t>
            </a:r>
          </a:p>
          <a:p>
            <a:pPr marL="292608" lvl="1" indent="0" eaLnBrk="0" fontAlgn="base" hangingPunct="0">
              <a:lnSpc>
                <a:spcPct val="100000"/>
              </a:lnSpc>
              <a:spcBef>
                <a:spcPct val="0"/>
              </a:spcBef>
              <a:spcAft>
                <a:spcPct val="0"/>
              </a:spcAft>
              <a:buClrTx/>
              <a:buNone/>
            </a:pPr>
            <a:r>
              <a:rPr lang="en-US" altLang="en-US" sz="1600" dirty="0">
                <a:latin typeface="Arial" panose="020B0604020202020204" pitchFamily="34" charset="0"/>
                <a:cs typeface="Arial" panose="020B0604020202020204" pitchFamily="34" charset="0"/>
              </a:rPr>
              <a:t>respectively , from the 'School Test' data</a:t>
            </a:r>
          </a:p>
          <a:p>
            <a:pPr marL="292608" lvl="1" indent="0" eaLnBrk="0" fontAlgn="base" hangingPunct="0">
              <a:lnSpc>
                <a:spcPct val="100000"/>
              </a:lnSpc>
              <a:spcBef>
                <a:spcPct val="0"/>
              </a:spcBef>
              <a:spcAft>
                <a:spcPct val="0"/>
              </a:spcAft>
              <a:buClrTx/>
              <a:buNone/>
            </a:pPr>
            <a:endParaRPr lang="en-US" altLang="en-US" sz="1600" dirty="0">
              <a:latin typeface="Arial" panose="020B0604020202020204" pitchFamily="34" charset="0"/>
              <a:cs typeface="Arial" panose="020B0604020202020204" pitchFamily="34" charset="0"/>
            </a:endParaRPr>
          </a:p>
          <a:p>
            <a:pPr marL="292608" lvl="1" indent="0" eaLnBrk="0" fontAlgn="base" hangingPunct="0">
              <a:lnSpc>
                <a:spcPct val="100000"/>
              </a:lnSpc>
              <a:spcBef>
                <a:spcPct val="0"/>
              </a:spcBef>
              <a:spcAft>
                <a:spcPct val="0"/>
              </a:spcAft>
              <a:buClrTx/>
              <a:buNone/>
            </a:pPr>
            <a:r>
              <a:rPr lang="en-US" altLang="en-US" sz="1600" dirty="0">
                <a:latin typeface="Arial" panose="020B0604020202020204" pitchFamily="34" charset="0"/>
                <a:cs typeface="Arial" panose="020B0604020202020204" pitchFamily="34" charset="0"/>
              </a:rPr>
              <a:t>Using this prediction model, we can predict whether any public middle school in NYC would make it to the list of PASSNYC's </a:t>
            </a:r>
            <a:r>
              <a:rPr lang="en-US" altLang="en-US" sz="1600" dirty="0" smtClean="0">
                <a:latin typeface="Arial" panose="020B0604020202020204" pitchFamily="34" charset="0"/>
                <a:cs typeface="Arial" panose="020B0604020202020204" pitchFamily="34" charset="0"/>
              </a:rPr>
              <a:t>training required </a:t>
            </a:r>
            <a:r>
              <a:rPr lang="en-US" altLang="en-US" sz="1600" dirty="0">
                <a:latin typeface="Arial" panose="020B0604020202020204" pitchFamily="34" charset="0"/>
                <a:cs typeface="Arial" panose="020B0604020202020204" pitchFamily="34" charset="0"/>
              </a:rPr>
              <a:t>or </a:t>
            </a:r>
            <a:r>
              <a:rPr lang="en-US" altLang="en-US" sz="1600" dirty="0" smtClean="0">
                <a:latin typeface="Arial" panose="020B0604020202020204" pitchFamily="34" charset="0"/>
                <a:cs typeface="Arial" panose="020B0604020202020204" pitchFamily="34" charset="0"/>
              </a:rPr>
              <a:t>Awareness required </a:t>
            </a:r>
            <a:r>
              <a:rPr lang="en-US" altLang="en-US" sz="1600" dirty="0">
                <a:latin typeface="Arial" panose="020B0604020202020204" pitchFamily="34" charset="0"/>
                <a:cs typeface="Arial" panose="020B0604020202020204" pitchFamily="34" charset="0"/>
              </a:rPr>
              <a:t>lists, if we have schools' students' performance data and other feature data. </a:t>
            </a:r>
          </a:p>
          <a:p>
            <a:endParaRPr lang="en-US" dirty="0"/>
          </a:p>
        </p:txBody>
      </p:sp>
      <p:sp>
        <p:nvSpPr>
          <p:cNvPr id="4" name="Title 1"/>
          <p:cNvSpPr txBox="1">
            <a:spLocks/>
          </p:cNvSpPr>
          <p:nvPr/>
        </p:nvSpPr>
        <p:spPr>
          <a:xfrm>
            <a:off x="657334" y="329735"/>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Data Modeling</a:t>
            </a:r>
            <a:endParaRPr lang="en-US" sz="3200" dirty="0"/>
          </a:p>
        </p:txBody>
      </p:sp>
    </p:spTree>
    <p:extLst>
      <p:ext uri="{BB962C8B-B14F-4D97-AF65-F5344CB8AC3E}">
        <p14:creationId xmlns:p14="http://schemas.microsoft.com/office/powerpoint/2010/main" val="25542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Analysis of Results</a:t>
            </a:r>
            <a:endParaRPr lang="en-US"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337916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096963" y="1800045"/>
            <a:ext cx="6554936" cy="1015663"/>
          </a:xfrm>
          <a:prstGeom prst="rect">
            <a:avLst/>
          </a:prstGeom>
          <a:noFill/>
        </p:spPr>
        <p:txBody>
          <a:bodyPr wrap="none" rtlCol="0">
            <a:spAutoFit/>
          </a:bodyPr>
          <a:lstStyle/>
          <a:p>
            <a:r>
              <a:rPr lang="en-US" sz="3000" dirty="0" smtClean="0">
                <a:latin typeface="+mj-lt"/>
              </a:rPr>
              <a:t>Results from prediction on test data (1/2)</a:t>
            </a:r>
            <a:br>
              <a:rPr lang="en-US" sz="3000" dirty="0" smtClean="0">
                <a:latin typeface="+mj-lt"/>
              </a:rPr>
            </a:br>
            <a:endParaRPr lang="en-US" sz="3000" dirty="0">
              <a:latin typeface="+mj-lt"/>
            </a:endParaRPr>
          </a:p>
        </p:txBody>
      </p:sp>
    </p:spTree>
    <p:extLst>
      <p:ext uri="{BB962C8B-B14F-4D97-AF65-F5344CB8AC3E}">
        <p14:creationId xmlns:p14="http://schemas.microsoft.com/office/powerpoint/2010/main" val="2109791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92712979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507809" y="220467"/>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Analysis of Results</a:t>
            </a:r>
            <a:endParaRPr lang="en-US" sz="3200" dirty="0"/>
          </a:p>
        </p:txBody>
      </p:sp>
      <p:sp>
        <p:nvSpPr>
          <p:cNvPr id="4" name="TextBox 3"/>
          <p:cNvSpPr txBox="1"/>
          <p:nvPr/>
        </p:nvSpPr>
        <p:spPr>
          <a:xfrm>
            <a:off x="1096963" y="1846263"/>
            <a:ext cx="6554936" cy="1292662"/>
          </a:xfrm>
          <a:prstGeom prst="rect">
            <a:avLst/>
          </a:prstGeom>
          <a:noFill/>
        </p:spPr>
        <p:txBody>
          <a:bodyPr wrap="none" rtlCol="0">
            <a:spAutoFit/>
          </a:bodyPr>
          <a:lstStyle/>
          <a:p>
            <a:r>
              <a:rPr lang="en-US" sz="3000" dirty="0">
                <a:latin typeface="+mj-lt"/>
              </a:rPr>
              <a:t>Results from prediction on test data </a:t>
            </a:r>
            <a:r>
              <a:rPr lang="en-US" sz="3000" dirty="0" smtClean="0">
                <a:latin typeface="+mj-lt"/>
              </a:rPr>
              <a:t>(2/2</a:t>
            </a:r>
            <a:r>
              <a:rPr lang="en-US" sz="3000" dirty="0">
                <a:latin typeface="+mj-lt"/>
              </a:rPr>
              <a:t>)</a:t>
            </a:r>
            <a:br>
              <a:rPr lang="en-US" sz="3000" dirty="0">
                <a:latin typeface="+mj-lt"/>
              </a:rPr>
            </a:br>
            <a:endParaRPr lang="en-US" sz="3000" dirty="0">
              <a:latin typeface="+mj-lt"/>
            </a:endParaRPr>
          </a:p>
          <a:p>
            <a:endParaRPr lang="en-US" dirty="0"/>
          </a:p>
        </p:txBody>
      </p:sp>
    </p:spTree>
    <p:extLst>
      <p:ext uri="{BB962C8B-B14F-4D97-AF65-F5344CB8AC3E}">
        <p14:creationId xmlns:p14="http://schemas.microsoft.com/office/powerpoint/2010/main" val="3520304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34" y="177335"/>
            <a:ext cx="10058400" cy="1450757"/>
          </a:xfrm>
        </p:spPr>
        <p:txBody>
          <a:bodyPr>
            <a:normAutofit/>
          </a:bodyPr>
          <a:lstStyle/>
          <a:p>
            <a:r>
              <a:rPr lang="en-US" sz="3200" dirty="0"/>
              <a:t>Future Work</a:t>
            </a:r>
          </a:p>
        </p:txBody>
      </p:sp>
      <p:sp>
        <p:nvSpPr>
          <p:cNvPr id="3" name="Content Placeholder 2"/>
          <p:cNvSpPr>
            <a:spLocks noGrp="1"/>
          </p:cNvSpPr>
          <p:nvPr>
            <p:ph idx="1"/>
          </p:nvPr>
        </p:nvSpPr>
        <p:spPr/>
        <p:txBody>
          <a:bodyPr/>
          <a:lstStyle/>
          <a:p>
            <a:pPr marL="0" indent="0" eaLnBrk="0" fontAlgn="base" hangingPunct="0">
              <a:spcBef>
                <a:spcPct val="0"/>
              </a:spcBef>
              <a:spcAft>
                <a:spcPct val="0"/>
              </a:spcAft>
              <a:buClrTx/>
              <a:buSzTx/>
              <a:buNone/>
            </a:pPr>
            <a:r>
              <a:rPr lang="en-US" altLang="en-US" sz="1600" dirty="0">
                <a:latin typeface="Arial" panose="020B0604020202020204" pitchFamily="34" charset="0"/>
                <a:cs typeface="Arial" panose="020B0604020202020204" pitchFamily="34" charset="0"/>
              </a:rPr>
              <a:t>The list of schools can be further categorized , based on</a:t>
            </a:r>
          </a:p>
          <a:p>
            <a:pPr marL="0" indent="0" eaLnBrk="0" fontAlgn="base" hangingPunct="0">
              <a:spcBef>
                <a:spcPct val="0"/>
              </a:spcBef>
              <a:spcAft>
                <a:spcPct val="0"/>
              </a:spcAft>
              <a:buClrTx/>
              <a:buSzTx/>
              <a:buNone/>
            </a:pPr>
            <a:endParaRPr lang="en-US" altLang="en-US" sz="1600" dirty="0">
              <a:latin typeface="Arial" panose="020B0604020202020204" pitchFamily="34" charset="0"/>
              <a:cs typeface="Arial" panose="020B0604020202020204" pitchFamily="34" charset="0"/>
            </a:endParaRPr>
          </a:p>
          <a:p>
            <a:pPr lvl="1" eaLnBrk="0" fontAlgn="base" hangingPunct="0">
              <a:spcBef>
                <a:spcPct val="0"/>
              </a:spcBef>
              <a:spcAft>
                <a:spcPct val="0"/>
              </a:spcAft>
              <a:buClrTx/>
              <a:buFont typeface="+mj-lt"/>
              <a:buAutoNum type="arabicPeriod"/>
            </a:pPr>
            <a:r>
              <a:rPr lang="en-US" altLang="en-US" sz="1600" dirty="0">
                <a:latin typeface="Arial" panose="020B0604020202020204" pitchFamily="34" charset="0"/>
                <a:cs typeface="Arial" panose="020B0604020202020204" pitchFamily="34" charset="0"/>
              </a:rPr>
              <a:t>geography/ Burroughs of NYC</a:t>
            </a:r>
          </a:p>
          <a:p>
            <a:pPr lvl="1" eaLnBrk="0" fontAlgn="base" hangingPunct="0">
              <a:spcBef>
                <a:spcPct val="0"/>
              </a:spcBef>
              <a:spcAft>
                <a:spcPct val="0"/>
              </a:spcAft>
              <a:buClrTx/>
              <a:buFont typeface="+mj-lt"/>
              <a:buAutoNum type="arabicPeriod"/>
            </a:pPr>
            <a:endParaRPr lang="en-US" altLang="en-US" sz="1600" dirty="0">
              <a:latin typeface="Arial" panose="020B0604020202020204" pitchFamily="34" charset="0"/>
              <a:cs typeface="Arial" panose="020B0604020202020204" pitchFamily="34" charset="0"/>
            </a:endParaRPr>
          </a:p>
          <a:p>
            <a:pPr lvl="1" eaLnBrk="0" fontAlgn="base" hangingPunct="0">
              <a:spcBef>
                <a:spcPct val="0"/>
              </a:spcBef>
              <a:spcAft>
                <a:spcPct val="0"/>
              </a:spcAft>
              <a:buClrTx/>
              <a:buFont typeface="+mj-lt"/>
              <a:buAutoNum type="arabicPeriod"/>
            </a:pPr>
            <a:r>
              <a:rPr lang="en-US" altLang="en-US" sz="1600" dirty="0">
                <a:latin typeface="Arial" panose="020B0604020202020204" pitchFamily="34" charset="0"/>
                <a:cs typeface="Arial" panose="020B0604020202020204" pitchFamily="34" charset="0"/>
              </a:rPr>
              <a:t>based on the average school income </a:t>
            </a:r>
          </a:p>
          <a:p>
            <a:pPr lvl="1" eaLnBrk="0" fontAlgn="base" hangingPunct="0">
              <a:spcBef>
                <a:spcPct val="0"/>
              </a:spcBef>
              <a:spcAft>
                <a:spcPct val="0"/>
              </a:spcAft>
              <a:buClrTx/>
              <a:buFont typeface="+mj-lt"/>
              <a:buAutoNum type="arabicPeriod"/>
            </a:pPr>
            <a:endParaRPr lang="en-US" altLang="en-US" sz="1600" dirty="0">
              <a:latin typeface="Arial" panose="020B0604020202020204" pitchFamily="34" charset="0"/>
              <a:cs typeface="Arial" panose="020B0604020202020204" pitchFamily="34" charset="0"/>
            </a:endParaRPr>
          </a:p>
          <a:p>
            <a:pPr lvl="1" eaLnBrk="0" fontAlgn="base" hangingPunct="0">
              <a:spcBef>
                <a:spcPct val="0"/>
              </a:spcBef>
              <a:spcAft>
                <a:spcPct val="0"/>
              </a:spcAft>
              <a:buClrTx/>
              <a:buFont typeface="+mj-lt"/>
              <a:buAutoNum type="arabicPeriod"/>
            </a:pPr>
            <a:r>
              <a:rPr lang="en-US" altLang="en-US" sz="1600" dirty="0">
                <a:latin typeface="Arial" panose="020B0604020202020204" pitchFamily="34" charset="0"/>
                <a:cs typeface="Arial" panose="020B0604020202020204" pitchFamily="34" charset="0"/>
              </a:rPr>
              <a:t> ELA and math scores and ranking given or grouped up ,</a:t>
            </a:r>
          </a:p>
          <a:p>
            <a:pPr marL="0" indent="0" eaLnBrk="0" fontAlgn="base" hangingPunct="0">
              <a:spcBef>
                <a:spcPct val="0"/>
              </a:spcBef>
              <a:spcAft>
                <a:spcPct val="0"/>
              </a:spcAft>
              <a:buClrTx/>
              <a:buSzTx/>
              <a:buNone/>
            </a:pPr>
            <a:r>
              <a:rPr lang="en-US" altLang="en-US" sz="1600" dirty="0">
                <a:latin typeface="Arial" panose="020B0604020202020204" pitchFamily="34" charset="0"/>
                <a:cs typeface="Arial" panose="020B0604020202020204" pitchFamily="34" charset="0"/>
              </a:rPr>
              <a:t> </a:t>
            </a:r>
          </a:p>
          <a:p>
            <a:pPr marL="0" indent="0" eaLnBrk="0" fontAlgn="base" hangingPunct="0">
              <a:spcBef>
                <a:spcPct val="0"/>
              </a:spcBef>
              <a:spcAft>
                <a:spcPct val="0"/>
              </a:spcAft>
              <a:buClrTx/>
              <a:buSzTx/>
              <a:buNone/>
            </a:pPr>
            <a:r>
              <a:rPr lang="en-US" altLang="en-US" sz="1600" dirty="0">
                <a:latin typeface="Arial" panose="020B0604020202020204" pitchFamily="34" charset="0"/>
                <a:cs typeface="Arial" panose="020B0604020202020204" pitchFamily="34" charset="0"/>
              </a:rPr>
              <a:t>so that training plans can be tailored according to the needs of each of these groups. </a:t>
            </a:r>
          </a:p>
          <a:p>
            <a:endParaRPr lang="en-US" dirty="0"/>
          </a:p>
        </p:txBody>
      </p:sp>
    </p:spTree>
    <p:extLst>
      <p:ext uri="{BB962C8B-B14F-4D97-AF65-F5344CB8AC3E}">
        <p14:creationId xmlns:p14="http://schemas.microsoft.com/office/powerpoint/2010/main" val="993482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670" y="2800710"/>
            <a:ext cx="8596668" cy="1320800"/>
          </a:xfrm>
        </p:spPr>
        <p:txBody>
          <a:bodyPr>
            <a:normAutofit fontScale="90000"/>
          </a:bodyPr>
          <a:lstStyle/>
          <a:p>
            <a:r>
              <a:rPr lang="en-US" dirty="0" smtClean="0"/>
              <a:t>Thank You</a:t>
            </a:r>
            <a:br>
              <a:rPr lang="en-US" dirty="0" smtClean="0"/>
            </a:br>
            <a:r>
              <a:rPr lang="en-US" dirty="0"/>
              <a:t/>
            </a:r>
            <a:br>
              <a:rPr lang="en-US" dirty="0"/>
            </a:br>
            <a:r>
              <a:rPr lang="en-US" dirty="0" smtClean="0"/>
              <a:t/>
            </a:r>
            <a:br>
              <a:rPr lang="en-US" dirty="0" smtClean="0"/>
            </a:br>
            <a:endParaRPr lang="en-US" dirty="0"/>
          </a:p>
        </p:txBody>
      </p:sp>
      <p:sp>
        <p:nvSpPr>
          <p:cNvPr id="4" name="Title 1"/>
          <p:cNvSpPr txBox="1">
            <a:spLocks/>
          </p:cNvSpPr>
          <p:nvPr/>
        </p:nvSpPr>
        <p:spPr>
          <a:xfrm>
            <a:off x="1439334" y="4599796"/>
            <a:ext cx="8596668" cy="1320800"/>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9600" dirty="0" smtClean="0"/>
              <a:t>Acknowledgments</a:t>
            </a:r>
          </a:p>
          <a:p>
            <a:endParaRPr lang="en-US" sz="8000" dirty="0"/>
          </a:p>
          <a:p>
            <a:r>
              <a:rPr lang="en-US" sz="8000" dirty="0" smtClean="0">
                <a:solidFill>
                  <a:schemeClr val="accent2">
                    <a:lumMod val="50000"/>
                  </a:schemeClr>
                </a:solidFill>
              </a:rPr>
              <a:t>	</a:t>
            </a:r>
            <a:r>
              <a:rPr lang="en-US" sz="8000" dirty="0" smtClean="0">
                <a:solidFill>
                  <a:schemeClr val="accent2"/>
                </a:solidFill>
              </a:rPr>
              <a:t>Srdjan Santic</a:t>
            </a:r>
            <a:r>
              <a:rPr lang="en-US" sz="8000" dirty="0">
                <a:solidFill>
                  <a:schemeClr val="accent2"/>
                </a:solidFill>
              </a:rPr>
              <a:t> </a:t>
            </a:r>
            <a:endParaRPr lang="en-US" sz="8000" dirty="0" smtClean="0">
              <a:solidFill>
                <a:schemeClr val="accent2"/>
              </a:solidFill>
            </a:endParaRPr>
          </a:p>
          <a:p>
            <a:r>
              <a:rPr lang="en-US" sz="8000" dirty="0">
                <a:solidFill>
                  <a:schemeClr val="accent2"/>
                </a:solidFill>
              </a:rPr>
              <a:t>	</a:t>
            </a:r>
            <a:r>
              <a:rPr lang="en-US" sz="8000" dirty="0" smtClean="0">
                <a:solidFill>
                  <a:schemeClr val="accent2"/>
                </a:solidFill>
              </a:rPr>
              <a:t>Andrea </a:t>
            </a:r>
            <a:r>
              <a:rPr lang="en-US" sz="8000" dirty="0">
                <a:solidFill>
                  <a:schemeClr val="accent2"/>
                </a:solidFill>
              </a:rPr>
              <a:t>Constantinof</a:t>
            </a:r>
            <a:endParaRPr lang="en-US" sz="8000" dirty="0" smtClean="0">
              <a:solidFill>
                <a:schemeClr val="accent2"/>
              </a:solidFill>
            </a:endParaRPr>
          </a:p>
          <a:p>
            <a:r>
              <a:rPr lang="en-US" dirty="0" smtClean="0">
                <a:solidFill>
                  <a:schemeClr val="accent2">
                    <a:lumMod val="50000"/>
                  </a:schemeClr>
                </a:solidFill>
              </a:rPr>
              <a:t> </a:t>
            </a:r>
            <a:r>
              <a:rPr lang="en-US" dirty="0"/>
              <a:t/>
            </a:r>
            <a:br>
              <a:rPr lang="en-US" dirty="0"/>
            </a:br>
            <a:r>
              <a:rPr lang="en-US" dirty="0"/>
              <a:t/>
            </a:r>
            <a:br>
              <a:rPr lang="en-US" dirty="0"/>
            </a:br>
            <a:endParaRPr lang="en-US" dirty="0" smtClean="0">
              <a:solidFill>
                <a:schemeClr val="accent2">
                  <a:lumMod val="50000"/>
                </a:schemeClr>
              </a:solidFill>
            </a:endParaRPr>
          </a:p>
          <a:p>
            <a:endParaRPr lang="en-US" dirty="0" smtClean="0">
              <a:solidFill>
                <a:schemeClr val="accent2">
                  <a:lumMod val="50000"/>
                </a:schemeClr>
              </a:solidFill>
            </a:endParaRPr>
          </a:p>
          <a:p>
            <a:r>
              <a:rPr lang="en-US" dirty="0" smtClean="0"/>
              <a:t>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57977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79009"/>
            <a:ext cx="8596668" cy="1320800"/>
          </a:xfrm>
        </p:spPr>
        <p:txBody>
          <a:bodyPr>
            <a:normAutofit/>
          </a:bodyPr>
          <a:lstStyle/>
          <a:p>
            <a:r>
              <a:rPr lang="en-US" sz="3200" dirty="0" smtClean="0"/>
              <a:t>Table of Contents</a:t>
            </a:r>
            <a:endParaRPr lang="en-US" sz="3200" dirty="0"/>
          </a:p>
        </p:txBody>
      </p:sp>
      <p:sp>
        <p:nvSpPr>
          <p:cNvPr id="3" name="Content Placeholder 2"/>
          <p:cNvSpPr>
            <a:spLocks noGrp="1"/>
          </p:cNvSpPr>
          <p:nvPr>
            <p:ph idx="1"/>
          </p:nvPr>
        </p:nvSpPr>
        <p:spPr>
          <a:xfrm>
            <a:off x="511214" y="1855342"/>
            <a:ext cx="9777881" cy="4787660"/>
          </a:xfrm>
        </p:spPr>
        <p:txBody>
          <a:bodyPr>
            <a:normAutofit fontScale="62500" lnSpcReduction="20000"/>
          </a:bodyPr>
          <a:lstStyle/>
          <a:p>
            <a:pPr lvl="6">
              <a:lnSpc>
                <a:spcPct val="150000"/>
              </a:lnSpc>
            </a:pPr>
            <a:r>
              <a:rPr lang="en-US" sz="2900" b="1" cap="small" dirty="0" smtClean="0"/>
              <a:t>Summary</a:t>
            </a:r>
          </a:p>
          <a:p>
            <a:pPr lvl="6">
              <a:lnSpc>
                <a:spcPct val="150000"/>
              </a:lnSpc>
            </a:pPr>
            <a:r>
              <a:rPr lang="en-US" sz="2900" b="1" cap="small" dirty="0" smtClean="0"/>
              <a:t>Context</a:t>
            </a:r>
          </a:p>
          <a:p>
            <a:pPr lvl="6">
              <a:lnSpc>
                <a:spcPct val="150000"/>
              </a:lnSpc>
            </a:pPr>
            <a:r>
              <a:rPr lang="en-US" sz="2900" b="1" cap="small" dirty="0" smtClean="0"/>
              <a:t>PASSNYC’s ‘Data Science For Good Challenge’</a:t>
            </a:r>
          </a:p>
          <a:p>
            <a:pPr lvl="6">
              <a:lnSpc>
                <a:spcPct val="150000"/>
              </a:lnSpc>
            </a:pPr>
            <a:r>
              <a:rPr lang="en-US" sz="2900" b="1" cap="small" dirty="0" smtClean="0"/>
              <a:t>‘ Right Place Right Time ‘ </a:t>
            </a:r>
            <a:endParaRPr lang="en-US" sz="2900" dirty="0" smtClean="0"/>
          </a:p>
          <a:p>
            <a:pPr lvl="6">
              <a:lnSpc>
                <a:spcPct val="150000"/>
              </a:lnSpc>
            </a:pPr>
            <a:r>
              <a:rPr lang="en-US" sz="2900" b="1" cap="small" dirty="0" smtClean="0"/>
              <a:t>Datasets And Data Wrangling</a:t>
            </a:r>
          </a:p>
          <a:p>
            <a:pPr lvl="6">
              <a:lnSpc>
                <a:spcPct val="150000"/>
              </a:lnSpc>
            </a:pPr>
            <a:r>
              <a:rPr lang="en-US" sz="2900" b="1" cap="small" dirty="0" smtClean="0"/>
              <a:t>Exploratory Data Analysis – Findings</a:t>
            </a:r>
          </a:p>
          <a:p>
            <a:pPr lvl="6">
              <a:lnSpc>
                <a:spcPct val="150000"/>
              </a:lnSpc>
            </a:pPr>
            <a:r>
              <a:rPr lang="en-US" sz="2900" b="1" cap="small" dirty="0" smtClean="0"/>
              <a:t>Approach For Data Modeling</a:t>
            </a:r>
            <a:endParaRPr lang="en-US" sz="2900" dirty="0"/>
          </a:p>
          <a:p>
            <a:pPr lvl="6">
              <a:lnSpc>
                <a:spcPct val="150000"/>
              </a:lnSpc>
            </a:pPr>
            <a:r>
              <a:rPr lang="en-US" sz="2900" b="1" cap="small" dirty="0"/>
              <a:t>Data Modeling</a:t>
            </a:r>
            <a:endParaRPr lang="en-US" sz="2900" dirty="0"/>
          </a:p>
          <a:p>
            <a:pPr lvl="6">
              <a:lnSpc>
                <a:spcPct val="150000"/>
              </a:lnSpc>
            </a:pPr>
            <a:r>
              <a:rPr lang="en-US" sz="2900" b="1" cap="small" dirty="0"/>
              <a:t>Analysis </a:t>
            </a:r>
            <a:r>
              <a:rPr lang="en-US" sz="2900" b="1" cap="small" dirty="0" smtClean="0"/>
              <a:t>Of Results</a:t>
            </a:r>
            <a:endParaRPr lang="en-US" sz="2900" dirty="0"/>
          </a:p>
          <a:p>
            <a:pPr lvl="6">
              <a:lnSpc>
                <a:spcPct val="150000"/>
              </a:lnSpc>
            </a:pPr>
            <a:r>
              <a:rPr lang="en-US" sz="2900" b="1" cap="small" dirty="0"/>
              <a:t>Future Work</a:t>
            </a:r>
            <a:endParaRPr lang="en-US" sz="2900" dirty="0"/>
          </a:p>
          <a:p>
            <a:pPr>
              <a:lnSpc>
                <a:spcPct val="150000"/>
              </a:lnSpc>
            </a:pPr>
            <a:endParaRPr lang="en-US" dirty="0"/>
          </a:p>
        </p:txBody>
      </p:sp>
    </p:spTree>
    <p:extLst>
      <p:ext uri="{BB962C8B-B14F-4D97-AF65-F5344CB8AC3E}">
        <p14:creationId xmlns:p14="http://schemas.microsoft.com/office/powerpoint/2010/main" val="3931239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95" y="-86182"/>
            <a:ext cx="8596668" cy="787879"/>
          </a:xfrm>
        </p:spPr>
        <p:txBody>
          <a:bodyPr>
            <a:normAutofit/>
          </a:bodyPr>
          <a:lstStyle/>
          <a:p>
            <a:r>
              <a:rPr lang="en-US" sz="3200" dirty="0" smtClean="0"/>
              <a:t>Summary</a:t>
            </a:r>
            <a:endParaRPr lang="en-US" sz="3200"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297084426"/>
              </p:ext>
            </p:extLst>
          </p:nvPr>
        </p:nvGraphicFramePr>
        <p:xfrm>
          <a:off x="293295" y="902896"/>
          <a:ext cx="11846943" cy="5325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ounded Rectangle 4"/>
          <p:cNvSpPr/>
          <p:nvPr/>
        </p:nvSpPr>
        <p:spPr>
          <a:xfrm>
            <a:off x="1203576" y="2377007"/>
            <a:ext cx="9154388" cy="8849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8223" tIns="0" rIns="258223" bIns="0" numCol="1" spcCol="1270" anchor="ctr" anchorCtr="0">
            <a:noAutofit/>
          </a:bodyPr>
          <a:lstStyle/>
          <a:p>
            <a:pPr lvl="0" algn="l" defTabSz="711200">
              <a:lnSpc>
                <a:spcPct val="90000"/>
              </a:lnSpc>
              <a:spcBef>
                <a:spcPct val="0"/>
              </a:spcBef>
              <a:spcAft>
                <a:spcPct val="35000"/>
              </a:spcAft>
            </a:pPr>
            <a:endParaRPr lang="en-US" sz="1600" kern="1200" dirty="0">
              <a:latin typeface="Arial" panose="020B0604020202020204" pitchFamily="34" charset="0"/>
              <a:cs typeface="Arial" panose="020B0604020202020204" pitchFamily="34" charset="0"/>
            </a:endParaRPr>
          </a:p>
        </p:txBody>
      </p:sp>
      <p:sp>
        <p:nvSpPr>
          <p:cNvPr id="17" name="Rounded Rectangle 16"/>
          <p:cNvSpPr/>
          <p:nvPr/>
        </p:nvSpPr>
        <p:spPr>
          <a:xfrm>
            <a:off x="293295" y="1920387"/>
            <a:ext cx="11846943" cy="74646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u="sng" dirty="0" smtClean="0">
                <a:latin typeface="Arial" panose="020B0604020202020204" pitchFamily="34" charset="0"/>
                <a:cs typeface="Arial" panose="020B0604020202020204" pitchFamily="34" charset="0"/>
              </a:rPr>
              <a:t>‘</a:t>
            </a:r>
            <a:r>
              <a:rPr lang="en-US" sz="2000" u="sng" dirty="0">
                <a:latin typeface="Arial" panose="020B0604020202020204" pitchFamily="34" charset="0"/>
                <a:cs typeface="Arial" panose="020B0604020202020204" pitchFamily="34" charset="0"/>
              </a:rPr>
              <a:t>Right Place Right Time’</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project aims to solve this challenge by deploying </a:t>
            </a:r>
            <a:r>
              <a:rPr lang="en-US" sz="1600" dirty="0">
                <a:latin typeface="Arial" panose="020B0604020202020204" pitchFamily="34" charset="0"/>
                <a:cs typeface="Arial" panose="020B0604020202020204" pitchFamily="34" charset="0"/>
              </a:rPr>
              <a:t>in-depth analysis using machine learning techniques </a:t>
            </a:r>
            <a:r>
              <a:rPr lang="en-US" sz="1600" dirty="0" smtClean="0">
                <a:latin typeface="Arial" panose="020B0604020202020204" pitchFamily="34" charset="0"/>
                <a:cs typeface="Arial" panose="020B0604020202020204" pitchFamily="34" charset="0"/>
              </a:rPr>
              <a:t>, to </a:t>
            </a:r>
            <a:r>
              <a:rPr lang="en-US" sz="1600" dirty="0">
                <a:latin typeface="Arial" panose="020B0604020202020204" pitchFamily="34" charset="0"/>
                <a:cs typeface="Arial" panose="020B0604020202020204" pitchFamily="34" charset="0"/>
              </a:rPr>
              <a:t>predict the list of schools that PASSNYC can  focus on </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for maximum impact with its ‘Outreach’ program.</a:t>
            </a:r>
          </a:p>
        </p:txBody>
      </p:sp>
      <p:sp>
        <p:nvSpPr>
          <p:cNvPr id="6" name="Rounded Rectangle 5"/>
          <p:cNvSpPr/>
          <p:nvPr/>
        </p:nvSpPr>
        <p:spPr>
          <a:xfrm>
            <a:off x="293295" y="5568071"/>
            <a:ext cx="11846943" cy="746465"/>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lnSpc>
                <a:spcPct val="90000"/>
              </a:lnSpc>
              <a:spcBef>
                <a:spcPct val="0"/>
              </a:spcBef>
              <a:spcAft>
                <a:spcPct val="0"/>
              </a:spcAft>
            </a:pPr>
            <a:r>
              <a:rPr lang="en-US" sz="1600" u="sng" dirty="0" smtClean="0">
                <a:latin typeface="Arial" panose="020B0604020202020204" pitchFamily="34" charset="0"/>
                <a:cs typeface="Arial" panose="020B0604020202020204" pitchFamily="34" charset="0"/>
              </a:rPr>
              <a:t>Future </a:t>
            </a:r>
            <a:r>
              <a:rPr lang="en-US" sz="1600" u="sng" dirty="0">
                <a:latin typeface="Arial" panose="020B0604020202020204" pitchFamily="34" charset="0"/>
                <a:cs typeface="Arial" panose="020B0604020202020204" pitchFamily="34" charset="0"/>
              </a:rPr>
              <a:t>Work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Further categorize </a:t>
            </a:r>
            <a:r>
              <a:rPr lang="en-US" sz="1600" dirty="0">
                <a:latin typeface="Arial" panose="020B0604020202020204" pitchFamily="34" charset="0"/>
                <a:cs typeface="Arial" panose="020B0604020202020204" pitchFamily="34" charset="0"/>
              </a:rPr>
              <a:t>list of schools </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based </a:t>
            </a:r>
            <a:r>
              <a:rPr lang="en-US" sz="1600" dirty="0" smtClean="0">
                <a:latin typeface="Arial" panose="020B0604020202020204" pitchFamily="34" charset="0"/>
                <a:cs typeface="Arial" panose="020B0604020202020204" pitchFamily="34" charset="0"/>
              </a:rPr>
              <a:t>on geography</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Burroughs </a:t>
            </a:r>
            <a:r>
              <a:rPr lang="en-US" sz="1600" dirty="0">
                <a:latin typeface="Arial" panose="020B0604020202020204" pitchFamily="34" charset="0"/>
                <a:cs typeface="Arial" panose="020B0604020202020204" pitchFamily="34" charset="0"/>
              </a:rPr>
              <a:t>of </a:t>
            </a:r>
            <a:r>
              <a:rPr lang="en-US" sz="1600" dirty="0" smtClean="0">
                <a:latin typeface="Arial" panose="020B0604020202020204" pitchFamily="34" charset="0"/>
                <a:cs typeface="Arial" panose="020B0604020202020204" pitchFamily="34" charset="0"/>
              </a:rPr>
              <a:t>NYC, </a:t>
            </a:r>
            <a:r>
              <a:rPr lang="en-US" sz="1600" dirty="0">
                <a:latin typeface="Arial" panose="020B0604020202020204" pitchFamily="34" charset="0"/>
                <a:cs typeface="Arial" panose="020B0604020202020204" pitchFamily="34" charset="0"/>
              </a:rPr>
              <a:t>average school </a:t>
            </a:r>
            <a:r>
              <a:rPr lang="en-US" sz="1600" dirty="0" smtClean="0">
                <a:latin typeface="Arial" panose="020B0604020202020204" pitchFamily="34" charset="0"/>
                <a:cs typeface="Arial" panose="020B0604020202020204" pitchFamily="34" charset="0"/>
              </a:rPr>
              <a:t>income, </a:t>
            </a:r>
            <a:r>
              <a:rPr lang="en-US" sz="1600" dirty="0">
                <a:latin typeface="Arial" panose="020B0604020202020204" pitchFamily="34" charset="0"/>
                <a:cs typeface="Arial" panose="020B0604020202020204" pitchFamily="34" charset="0"/>
              </a:rPr>
              <a:t>ELA and math </a:t>
            </a:r>
            <a:r>
              <a:rPr lang="en-US" sz="1600" dirty="0" smtClean="0">
                <a:latin typeface="Arial" panose="020B0604020202020204" pitchFamily="34" charset="0"/>
                <a:cs typeface="Arial" panose="020B0604020202020204" pitchFamily="34" charset="0"/>
              </a:rPr>
              <a:t>scores, to custom-tailor  </a:t>
            </a:r>
            <a:r>
              <a:rPr lang="en-US" sz="1600" dirty="0">
                <a:latin typeface="Arial" panose="020B0604020202020204" pitchFamily="34" charset="0"/>
                <a:cs typeface="Arial" panose="020B0604020202020204" pitchFamily="34" charset="0"/>
              </a:rPr>
              <a:t>training </a:t>
            </a:r>
            <a:r>
              <a:rPr lang="en-US" sz="1600" dirty="0" smtClean="0">
                <a:latin typeface="Arial" panose="020B0604020202020204" pitchFamily="34" charset="0"/>
                <a:cs typeface="Arial" panose="020B0604020202020204" pitchFamily="34" charset="0"/>
              </a:rPr>
              <a:t>based on the requirements of </a:t>
            </a:r>
            <a:r>
              <a:rPr lang="en-US" sz="1600" dirty="0">
                <a:latin typeface="Arial" panose="020B0604020202020204" pitchFamily="34" charset="0"/>
                <a:cs typeface="Arial" panose="020B0604020202020204" pitchFamily="34" charset="0"/>
              </a:rPr>
              <a:t>each of these groups. </a:t>
            </a:r>
          </a:p>
        </p:txBody>
      </p:sp>
    </p:spTree>
    <p:extLst>
      <p:ext uri="{BB962C8B-B14F-4D97-AF65-F5344CB8AC3E}">
        <p14:creationId xmlns:p14="http://schemas.microsoft.com/office/powerpoint/2010/main" val="4167342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41" y="747624"/>
            <a:ext cx="8596668" cy="787879"/>
          </a:xfrm>
        </p:spPr>
        <p:txBody>
          <a:bodyPr>
            <a:normAutofit/>
          </a:bodyPr>
          <a:lstStyle/>
          <a:p>
            <a:r>
              <a:rPr lang="en-US" sz="3200" dirty="0"/>
              <a:t>Context</a:t>
            </a:r>
          </a:p>
        </p:txBody>
      </p:sp>
      <p:sp>
        <p:nvSpPr>
          <p:cNvPr id="3" name="Content Placeholder 2"/>
          <p:cNvSpPr>
            <a:spLocks noGrp="1"/>
          </p:cNvSpPr>
          <p:nvPr>
            <p:ph idx="1"/>
          </p:nvPr>
        </p:nvSpPr>
        <p:spPr>
          <a:xfrm>
            <a:off x="838359" y="1966823"/>
            <a:ext cx="9335059" cy="3697856"/>
          </a:xfrm>
        </p:spPr>
        <p:txBody>
          <a:bodyPr>
            <a:normAutofit fontScale="92500" lnSpcReduction="10000"/>
          </a:bodyPr>
          <a:lstStyle/>
          <a:p>
            <a:pPr lvl="1">
              <a:buFont typeface="Wingdings" panose="05000000000000000000" pitchFamily="2" charset="2"/>
              <a:buChar char="§"/>
            </a:pPr>
            <a:r>
              <a:rPr lang="en-US" sz="1700" dirty="0">
                <a:latin typeface="Arial" panose="020B0604020202020204" pitchFamily="34" charset="0"/>
                <a:cs typeface="Arial" panose="020B0604020202020204" pitchFamily="34" charset="0"/>
              </a:rPr>
              <a:t>Entry to New York City’s eight ultracompetitive specialized public high schools(SPHS) for  8th graders is through a common entrance exam(SHSAT). </a:t>
            </a:r>
            <a:endParaRPr lang="en-US" sz="17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7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700" dirty="0">
                <a:latin typeface="Arial" panose="020B0604020202020204" pitchFamily="34" charset="0"/>
                <a:cs typeface="Arial" panose="020B0604020202020204" pitchFamily="34" charset="0"/>
              </a:rPr>
              <a:t>Out of 600 public middle schools, just 10 account for more than 25 </a:t>
            </a:r>
            <a:r>
              <a:rPr lang="en-US" sz="1700" dirty="0" smtClean="0">
                <a:latin typeface="Arial" panose="020B0604020202020204" pitchFamily="34" charset="0"/>
                <a:cs typeface="Arial" panose="020B0604020202020204" pitchFamily="34" charset="0"/>
              </a:rPr>
              <a:t>percent**, </a:t>
            </a:r>
            <a:r>
              <a:rPr lang="en-US" sz="1700" dirty="0">
                <a:latin typeface="Arial" panose="020B0604020202020204" pitchFamily="34" charset="0"/>
                <a:cs typeface="Arial" panose="020B0604020202020204" pitchFamily="34" charset="0"/>
              </a:rPr>
              <a:t>of the offers to attend one of these elite schools. </a:t>
            </a:r>
            <a:endParaRPr lang="en-US" sz="17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7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700" dirty="0">
                <a:latin typeface="Arial" panose="020B0604020202020204" pitchFamily="34" charset="0"/>
                <a:cs typeface="Arial" panose="020B0604020202020204" pitchFamily="34" charset="0"/>
              </a:rPr>
              <a:t>Though the larger body of NYC’s school system  is two-thirds Hispanic and Black, it is interesting to note that these 10 middle schools are disproportionately Asian and White. </a:t>
            </a:r>
            <a:endParaRPr lang="en-US" sz="17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7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700" dirty="0">
                <a:latin typeface="Arial" panose="020B0604020202020204" pitchFamily="34" charset="0"/>
                <a:cs typeface="Arial" panose="020B0604020202020204" pitchFamily="34" charset="0"/>
              </a:rPr>
              <a:t>Also worth noting is the fact that at the top 10 schools </a:t>
            </a:r>
            <a:r>
              <a:rPr lang="en-US" sz="1700" dirty="0" smtClean="0">
                <a:latin typeface="Arial" panose="020B0604020202020204" pitchFamily="34" charset="0"/>
                <a:cs typeface="Arial" panose="020B0604020202020204" pitchFamily="34" charset="0"/>
              </a:rPr>
              <a:t>,70%  </a:t>
            </a:r>
            <a:r>
              <a:rPr lang="en-US" sz="1700" dirty="0">
                <a:latin typeface="Arial" panose="020B0604020202020204" pitchFamily="34" charset="0"/>
                <a:cs typeface="Arial" panose="020B0604020202020204" pitchFamily="34" charset="0"/>
              </a:rPr>
              <a:t>of students take </a:t>
            </a:r>
            <a:r>
              <a:rPr lang="en-US" sz="1700" dirty="0" smtClean="0">
                <a:latin typeface="Arial" panose="020B0604020202020204" pitchFamily="34" charset="0"/>
                <a:cs typeface="Arial" panose="020B0604020202020204" pitchFamily="34" charset="0"/>
              </a:rPr>
              <a:t>SHSAT**, whereas on an average in any other middle school in NYC,  35%  of students take SHSAT**.</a:t>
            </a:r>
          </a:p>
          <a:p>
            <a:pPr lvl="1">
              <a:buFont typeface="Wingdings" panose="05000000000000000000" pitchFamily="2" charset="2"/>
              <a:buChar char="§"/>
            </a:pPr>
            <a:endParaRPr lang="en-US" sz="17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700" dirty="0" smtClean="0">
                <a:latin typeface="Arial" panose="020B0604020202020204" pitchFamily="34" charset="0"/>
                <a:cs typeface="Arial" panose="020B0604020202020204" pitchFamily="34" charset="0"/>
              </a:rPr>
              <a:t>There </a:t>
            </a:r>
            <a:r>
              <a:rPr lang="en-US" sz="1700" dirty="0">
                <a:latin typeface="Arial" panose="020B0604020202020204" pitchFamily="34" charset="0"/>
                <a:cs typeface="Arial" panose="020B0604020202020204" pitchFamily="34" charset="0"/>
              </a:rPr>
              <a:t>has been </a:t>
            </a:r>
            <a:r>
              <a:rPr lang="en-US" sz="1700" dirty="0" smtClean="0">
                <a:latin typeface="Arial" panose="020B0604020202020204" pitchFamily="34" charset="0"/>
                <a:cs typeface="Arial" panose="020B0604020202020204" pitchFamily="34" charset="0"/>
              </a:rPr>
              <a:t>demands  </a:t>
            </a:r>
            <a:r>
              <a:rPr lang="en-US" sz="1700" dirty="0">
                <a:latin typeface="Arial" panose="020B0604020202020204" pitchFamily="34" charset="0"/>
                <a:cs typeface="Arial" panose="020B0604020202020204" pitchFamily="34" charset="0"/>
              </a:rPr>
              <a:t>from all walks of society to build pressure on the city’s governing council to take steps to increase the diversity of students gaining admission to these high schools</a:t>
            </a:r>
          </a:p>
          <a:p>
            <a:endParaRPr lang="en-US" sz="1600" dirty="0" smtClean="0"/>
          </a:p>
        </p:txBody>
      </p:sp>
      <p:sp>
        <p:nvSpPr>
          <p:cNvPr id="4" name="TextBox 3"/>
          <p:cNvSpPr txBox="1"/>
          <p:nvPr/>
        </p:nvSpPr>
        <p:spPr>
          <a:xfrm>
            <a:off x="914401" y="5929222"/>
            <a:ext cx="3128513"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**Source : </a:t>
            </a:r>
            <a:r>
              <a:rPr lang="en-US" sz="1000" dirty="0">
                <a:latin typeface="Arial" panose="020B0604020202020204" pitchFamily="34" charset="0"/>
                <a:cs typeface="Arial" panose="020B0604020202020204" pitchFamily="34" charset="0"/>
              </a:rPr>
              <a:t>Education Department data</a:t>
            </a:r>
            <a:endParaRPr lang="en-US" sz="1000" dirty="0"/>
          </a:p>
        </p:txBody>
      </p:sp>
    </p:spTree>
    <p:extLst>
      <p:ext uri="{BB962C8B-B14F-4D97-AF65-F5344CB8AC3E}">
        <p14:creationId xmlns:p14="http://schemas.microsoft.com/office/powerpoint/2010/main" val="1856931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3" y="287548"/>
            <a:ext cx="9231541" cy="1173192"/>
          </a:xfrm>
        </p:spPr>
        <p:txBody>
          <a:bodyPr>
            <a:noAutofit/>
          </a:bodyPr>
          <a:lstStyle/>
          <a:p>
            <a:r>
              <a:rPr lang="en-US" sz="3200" dirty="0" smtClean="0"/>
              <a:t>PASSNYC‘s  ‘Data </a:t>
            </a:r>
            <a:r>
              <a:rPr lang="en-US" sz="3200" dirty="0"/>
              <a:t>Science for Good </a:t>
            </a:r>
            <a:r>
              <a:rPr lang="en-US" sz="3200" dirty="0" smtClean="0"/>
              <a:t>Challenge’</a:t>
            </a:r>
            <a:endParaRPr lang="en-US" sz="3200" dirty="0"/>
          </a:p>
        </p:txBody>
      </p:sp>
      <p:sp>
        <p:nvSpPr>
          <p:cNvPr id="3" name="Content Placeholder 2"/>
          <p:cNvSpPr>
            <a:spLocks noGrp="1"/>
          </p:cNvSpPr>
          <p:nvPr>
            <p:ph idx="1"/>
          </p:nvPr>
        </p:nvSpPr>
        <p:spPr>
          <a:xfrm>
            <a:off x="677334" y="2191110"/>
            <a:ext cx="8596668" cy="4477105"/>
          </a:xfrm>
        </p:spPr>
        <p:txBody>
          <a:bodyPr>
            <a:normAutofit/>
          </a:bodyPr>
          <a:lstStyle/>
          <a:p>
            <a:pPr lvl="1">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PASSNYC is a not for profit organization that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aims </a:t>
            </a:r>
            <a:r>
              <a:rPr lang="en-US" sz="1600" dirty="0">
                <a:latin typeface="Arial" panose="020B0604020202020204" pitchFamily="34" charset="0"/>
                <a:cs typeface="Arial" panose="020B0604020202020204" pitchFamily="34" charset="0"/>
              </a:rPr>
              <a:t>to increase the diversity of students taking </a:t>
            </a:r>
            <a:r>
              <a:rPr lang="en-US" sz="1600" dirty="0" smtClean="0">
                <a:latin typeface="Arial" panose="020B0604020202020204" pitchFamily="34" charset="0"/>
                <a:cs typeface="Arial" panose="020B0604020202020204" pitchFamily="34" charset="0"/>
              </a:rPr>
              <a:t> and qualifying in SHSAT.</a:t>
            </a:r>
          </a:p>
          <a:p>
            <a:pPr lvl="1">
              <a:buFont typeface="Wingdings" panose="05000000000000000000" pitchFamily="2" charset="2"/>
              <a:buChar char="§"/>
            </a:pPr>
            <a:endParaRPr lang="en-US" sz="16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With its `Data </a:t>
            </a:r>
            <a:r>
              <a:rPr lang="en-US" sz="1600" dirty="0">
                <a:latin typeface="Arial" panose="020B0604020202020204" pitchFamily="34" charset="0"/>
                <a:cs typeface="Arial" panose="020B0604020202020204" pitchFamily="34" charset="0"/>
              </a:rPr>
              <a:t>Science for Good Challenge’ </a:t>
            </a:r>
            <a:r>
              <a:rPr lang="en-US" sz="1600" dirty="0" smtClean="0">
                <a:latin typeface="Arial" panose="020B0604020202020204" pitchFamily="34" charset="0"/>
                <a:cs typeface="Arial" panose="020B0604020202020204" pitchFamily="34" charset="0"/>
              </a:rPr>
              <a:t>,PASSNYC aims to use the power of data science  to increase the effectiveness of its current </a:t>
            </a:r>
            <a:r>
              <a:rPr lang="en-US" sz="1600" b="1" dirty="0" smtClean="0">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Outreach’ </a:t>
            </a:r>
            <a:r>
              <a:rPr lang="en-US" sz="1600" dirty="0" smtClean="0">
                <a:latin typeface="Arial" panose="020B0604020202020204" pitchFamily="34" charset="0"/>
                <a:cs typeface="Arial" panose="020B0604020202020204" pitchFamily="34" charset="0"/>
              </a:rPr>
              <a:t>program, which</a:t>
            </a:r>
          </a:p>
          <a:p>
            <a:pPr lvl="1">
              <a:buFont typeface="Wingdings" panose="05000000000000000000" pitchFamily="2" charset="2"/>
              <a:buChar char="§"/>
            </a:pPr>
            <a:endParaRPr lang="en-US" sz="1600" dirty="0" smtClean="0">
              <a:latin typeface="Arial" panose="020B0604020202020204" pitchFamily="34" charset="0"/>
              <a:cs typeface="Arial" panose="020B0604020202020204" pitchFamily="34" charset="0"/>
            </a:endParaRPr>
          </a:p>
          <a:p>
            <a:pPr lvl="2">
              <a:buFont typeface="Arial" panose="020B0604020202020204" pitchFamily="34" charset="0"/>
              <a:buChar char="•"/>
            </a:pPr>
            <a:r>
              <a:rPr lang="en-US" dirty="0" smtClean="0">
                <a:latin typeface="Arial" panose="020B0604020202020204" pitchFamily="34" charset="0"/>
                <a:cs typeface="Arial" panose="020B0604020202020204" pitchFamily="34" charset="0"/>
              </a:rPr>
              <a:t>Identifies suitable schools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coaches its eligible students </a:t>
            </a:r>
            <a:r>
              <a:rPr lang="en-US" dirty="0">
                <a:latin typeface="Arial" panose="020B0604020202020204" pitchFamily="34" charset="0"/>
                <a:cs typeface="Arial" panose="020B0604020202020204" pitchFamily="34" charset="0"/>
              </a:rPr>
              <a:t>from economically and socially backward </a:t>
            </a:r>
            <a:r>
              <a:rPr lang="en-US" dirty="0" smtClean="0">
                <a:latin typeface="Arial" panose="020B0604020202020204" pitchFamily="34" charset="0"/>
                <a:cs typeface="Arial" panose="020B0604020202020204" pitchFamily="34" charset="0"/>
              </a:rPr>
              <a:t>backgrounds , enabling them to qualify in SHSAT</a:t>
            </a:r>
          </a:p>
          <a:p>
            <a:pPr lvl="2">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lvl="2">
              <a:buFont typeface="Arial" panose="020B0604020202020204" pitchFamily="34" charset="0"/>
              <a:buChar char="•"/>
            </a:pPr>
            <a:r>
              <a:rPr lang="en-US" dirty="0" smtClean="0">
                <a:latin typeface="Arial" panose="020B0604020202020204" pitchFamily="34" charset="0"/>
                <a:cs typeface="Arial" panose="020B0604020202020204" pitchFamily="34" charset="0"/>
              </a:rPr>
              <a:t>focuses </a:t>
            </a:r>
            <a:r>
              <a:rPr lang="en-US" dirty="0">
                <a:latin typeface="Arial" panose="020B0604020202020204" pitchFamily="34" charset="0"/>
                <a:cs typeface="Arial" panose="020B0604020202020204" pitchFamily="34" charset="0"/>
              </a:rPr>
              <a:t>efforts in </a:t>
            </a:r>
            <a:r>
              <a:rPr lang="en-US" dirty="0" smtClean="0">
                <a:latin typeface="Arial" panose="020B0604020202020204" pitchFamily="34" charset="0"/>
                <a:cs typeface="Arial" panose="020B0604020202020204" pitchFamily="34" charset="0"/>
              </a:rPr>
              <a:t>popularizing ‘SHSAT’ and ‘SPHS’ in schools located in under-performing areas </a:t>
            </a:r>
            <a:r>
              <a:rPr lang="en-US" dirty="0">
                <a:latin typeface="Arial" panose="020B0604020202020204" pitchFamily="34" charset="0"/>
                <a:cs typeface="Arial" panose="020B0604020202020204" pitchFamily="34" charset="0"/>
              </a:rPr>
              <a:t>that are historically underrepresented in SHSAT registration </a:t>
            </a:r>
            <a:endParaRPr lang="en-US" dirty="0" smtClean="0">
              <a:latin typeface="Arial" panose="020B0604020202020204" pitchFamily="34" charset="0"/>
              <a:cs typeface="Arial" panose="020B0604020202020204" pitchFamily="34" charset="0"/>
            </a:endParaRPr>
          </a:p>
          <a:p>
            <a:pPr marL="201168" lvl="1" indent="0">
              <a:buNone/>
            </a:pPr>
            <a:endParaRPr lang="en-US" dirty="0">
              <a:latin typeface="Arial" panose="020B0604020202020204" pitchFamily="34" charset="0"/>
              <a:cs typeface="Arial" panose="020B0604020202020204" pitchFamily="34" charset="0"/>
            </a:endParaRPr>
          </a:p>
          <a:p>
            <a:pPr lvl="1">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434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53" y="494582"/>
            <a:ext cx="10318470" cy="954656"/>
          </a:xfrm>
        </p:spPr>
        <p:txBody>
          <a:bodyPr>
            <a:normAutofit/>
          </a:bodyPr>
          <a:lstStyle/>
          <a:p>
            <a:r>
              <a:rPr lang="en-US" sz="3200" dirty="0" smtClean="0"/>
              <a:t>’ </a:t>
            </a:r>
            <a:r>
              <a:rPr lang="en-US" sz="3200" dirty="0"/>
              <a:t>Right Place Right Time’ Project </a:t>
            </a:r>
          </a:p>
        </p:txBody>
      </p:sp>
      <p:sp>
        <p:nvSpPr>
          <p:cNvPr id="3" name="Content Placeholder 2"/>
          <p:cNvSpPr>
            <a:spLocks noGrp="1"/>
          </p:cNvSpPr>
          <p:nvPr>
            <p:ph idx="1"/>
          </p:nvPr>
        </p:nvSpPr>
        <p:spPr>
          <a:xfrm>
            <a:off x="1068526" y="1885990"/>
            <a:ext cx="10058400" cy="4023360"/>
          </a:xfrm>
        </p:spPr>
        <p:txBody>
          <a:bodyPr>
            <a:normAutofit/>
          </a:bodyPr>
          <a:lstStyle/>
          <a:p>
            <a:pPr marL="0" indent="0">
              <a:spcBef>
                <a:spcPts val="200"/>
              </a:spcBef>
              <a:spcAft>
                <a:spcPts val="400"/>
              </a:spcAft>
              <a:buNone/>
            </a:pPr>
            <a:r>
              <a:rPr lang="en-US" sz="1600" dirty="0">
                <a:latin typeface="Arial" panose="020B0604020202020204" pitchFamily="34" charset="0"/>
                <a:cs typeface="Arial" panose="020B0604020202020204" pitchFamily="34" charset="0"/>
              </a:rPr>
              <a:t>‘Right Place Right Time’ project solves </a:t>
            </a:r>
            <a:r>
              <a:rPr lang="en-US" sz="1600" dirty="0" smtClean="0">
                <a:latin typeface="Arial" panose="020B0604020202020204" pitchFamily="34" charset="0"/>
                <a:cs typeface="Arial" panose="020B0604020202020204" pitchFamily="34" charset="0"/>
              </a:rPr>
              <a:t>this </a:t>
            </a:r>
            <a:r>
              <a:rPr lang="en-US" sz="1600" dirty="0">
                <a:latin typeface="Arial" panose="020B0604020202020204" pitchFamily="34" charset="0"/>
                <a:cs typeface="Arial" panose="020B0604020202020204" pitchFamily="34" charset="0"/>
              </a:rPr>
              <a:t>challenge by </a:t>
            </a:r>
            <a:endParaRPr lang="en-US" sz="1600" dirty="0" smtClean="0">
              <a:latin typeface="Arial" panose="020B0604020202020204" pitchFamily="34" charset="0"/>
              <a:cs typeface="Arial" panose="020B0604020202020204" pitchFamily="34" charset="0"/>
            </a:endParaRPr>
          </a:p>
          <a:p>
            <a:pPr>
              <a:spcBef>
                <a:spcPts val="200"/>
              </a:spcBef>
              <a:spcAft>
                <a:spcPts val="400"/>
              </a:spcAft>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lvl="2">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Analyzing </a:t>
            </a:r>
            <a:r>
              <a:rPr lang="en-US" sz="1600" dirty="0">
                <a:latin typeface="Arial" panose="020B0604020202020204" pitchFamily="34" charset="0"/>
                <a:cs typeface="Arial" panose="020B0604020202020204" pitchFamily="34" charset="0"/>
              </a:rPr>
              <a:t>the existing publicly available relevant data sets to observe </a:t>
            </a:r>
            <a:r>
              <a:rPr lang="en-US" sz="1600" dirty="0" smtClean="0">
                <a:latin typeface="Arial" panose="020B0604020202020204" pitchFamily="34" charset="0"/>
                <a:cs typeface="Arial" panose="020B0604020202020204" pitchFamily="34" charset="0"/>
              </a:rPr>
              <a:t>significant </a:t>
            </a:r>
            <a:r>
              <a:rPr lang="en-US" sz="1600" dirty="0">
                <a:latin typeface="Arial" panose="020B0604020202020204" pitchFamily="34" charset="0"/>
                <a:cs typeface="Arial" panose="020B0604020202020204" pitchFamily="34" charset="0"/>
              </a:rPr>
              <a:t>patterns  and </a:t>
            </a:r>
            <a:r>
              <a:rPr lang="en-US" sz="1600" dirty="0" smtClean="0">
                <a:latin typeface="Arial" panose="020B0604020202020204" pitchFamily="34" charset="0"/>
                <a:cs typeface="Arial" panose="020B0604020202020204" pitchFamily="34" charset="0"/>
              </a:rPr>
              <a:t>correlations amongst the various features</a:t>
            </a:r>
          </a:p>
          <a:p>
            <a:pPr lvl="2">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lvl="2">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Using ensemble methods to </a:t>
            </a:r>
            <a:r>
              <a:rPr lang="en-US" sz="1600" dirty="0">
                <a:latin typeface="Arial" panose="020B0604020202020204" pitchFamily="34" charset="0"/>
                <a:cs typeface="Arial" panose="020B0604020202020204" pitchFamily="34" charset="0"/>
              </a:rPr>
              <a:t>find the </a:t>
            </a:r>
            <a:r>
              <a:rPr lang="en-US" sz="1600" dirty="0" smtClean="0">
                <a:latin typeface="Arial" panose="020B0604020202020204" pitchFamily="34" charset="0"/>
                <a:cs typeface="Arial" panose="020B0604020202020204" pitchFamily="34" charset="0"/>
              </a:rPr>
              <a:t>most important features influencing </a:t>
            </a:r>
            <a:r>
              <a:rPr lang="en-US" sz="1600" dirty="0">
                <a:latin typeface="Arial" panose="020B0604020202020204" pitchFamily="34" charset="0"/>
                <a:cs typeface="Arial" panose="020B0604020202020204" pitchFamily="34" charset="0"/>
              </a:rPr>
              <a:t>the </a:t>
            </a:r>
            <a:r>
              <a:rPr lang="en-US" sz="1600" dirty="0" smtClean="0">
                <a:latin typeface="Arial" panose="020B0604020202020204" pitchFamily="34" charset="0"/>
                <a:cs typeface="Arial" panose="020B0604020202020204" pitchFamily="34" charset="0"/>
              </a:rPr>
              <a:t>selection </a:t>
            </a:r>
            <a:r>
              <a:rPr lang="en-US" sz="1600" dirty="0">
                <a:latin typeface="Arial" panose="020B0604020202020204" pitchFamily="34" charset="0"/>
                <a:cs typeface="Arial" panose="020B0604020202020204" pitchFamily="34" charset="0"/>
              </a:rPr>
              <a:t>criteria </a:t>
            </a:r>
            <a:r>
              <a:rPr lang="en-US" sz="1600" dirty="0" smtClean="0">
                <a:latin typeface="Arial" panose="020B0604020202020204" pitchFamily="34" charset="0"/>
                <a:cs typeface="Arial" panose="020B0604020202020204" pitchFamily="34" charset="0"/>
              </a:rPr>
              <a:t>for candidates in SHSAT the most</a:t>
            </a:r>
          </a:p>
          <a:p>
            <a:pPr lvl="2">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lvl="2">
              <a:buFont typeface="Wingdings" panose="05000000000000000000" pitchFamily="2" charset="2"/>
              <a:buChar char="§"/>
            </a:pPr>
            <a:r>
              <a:rPr lang="en-US" sz="1600" dirty="0" smtClean="0">
                <a:latin typeface="Arial" panose="020B0604020202020204" pitchFamily="34" charset="0"/>
                <a:cs typeface="Arial" panose="020B0604020202020204" pitchFamily="34" charset="0"/>
              </a:rPr>
              <a:t>Designing a robust machine </a:t>
            </a:r>
            <a:r>
              <a:rPr lang="en-US" sz="1600" dirty="0">
                <a:latin typeface="Arial" panose="020B0604020202020204" pitchFamily="34" charset="0"/>
                <a:cs typeface="Arial" panose="020B0604020202020204" pitchFamily="34" charset="0"/>
              </a:rPr>
              <a:t>learning </a:t>
            </a:r>
            <a:r>
              <a:rPr lang="en-US" sz="1600" dirty="0" smtClean="0">
                <a:latin typeface="Arial" panose="020B0604020202020204" pitchFamily="34" charset="0"/>
                <a:cs typeface="Arial" panose="020B0604020202020204" pitchFamily="34" charset="0"/>
              </a:rPr>
              <a:t> model </a:t>
            </a:r>
            <a:r>
              <a:rPr lang="en-US" sz="1600" dirty="0">
                <a:latin typeface="Arial" panose="020B0604020202020204" pitchFamily="34" charset="0"/>
                <a:cs typeface="Arial" panose="020B0604020202020204" pitchFamily="34" charset="0"/>
              </a:rPr>
              <a:t>to  </a:t>
            </a:r>
            <a:r>
              <a:rPr lang="en-US" sz="1600" dirty="0" smtClean="0">
                <a:latin typeface="Arial" panose="020B0604020202020204" pitchFamily="34" charset="0"/>
                <a:cs typeface="Arial" panose="020B0604020202020204" pitchFamily="34" charset="0"/>
              </a:rPr>
              <a:t>successfully predict  separate lists </a:t>
            </a:r>
            <a:r>
              <a:rPr lang="en-US" sz="1600" dirty="0">
                <a:latin typeface="Arial" panose="020B0604020202020204" pitchFamily="34" charset="0"/>
                <a:cs typeface="Arial" panose="020B0604020202020204" pitchFamily="34" charset="0"/>
              </a:rPr>
              <a:t>of schools </a:t>
            </a:r>
            <a:r>
              <a:rPr lang="en-US" sz="1600" dirty="0" smtClean="0">
                <a:latin typeface="Arial" panose="020B0604020202020204" pitchFamily="34" charset="0"/>
                <a:cs typeface="Arial" panose="020B0604020202020204" pitchFamily="34" charset="0"/>
              </a:rPr>
              <a:t>requiring training and awareness creation sessions, that </a:t>
            </a:r>
            <a:r>
              <a:rPr lang="en-US" sz="1600" dirty="0">
                <a:latin typeface="Arial" panose="020B0604020202020204" pitchFamily="34" charset="0"/>
                <a:cs typeface="Arial" panose="020B0604020202020204" pitchFamily="34" charset="0"/>
              </a:rPr>
              <a:t>PASSNYC can  focus on  for maximum impact.</a:t>
            </a:r>
          </a:p>
        </p:txBody>
      </p:sp>
    </p:spTree>
    <p:extLst>
      <p:ext uri="{BB962C8B-B14F-4D97-AF65-F5344CB8AC3E}">
        <p14:creationId xmlns:p14="http://schemas.microsoft.com/office/powerpoint/2010/main" val="108685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944" y="96822"/>
            <a:ext cx="10058400" cy="1450757"/>
          </a:xfrm>
        </p:spPr>
        <p:txBody>
          <a:bodyPr>
            <a:normAutofit/>
          </a:bodyPr>
          <a:lstStyle/>
          <a:p>
            <a:r>
              <a:rPr lang="en-US" sz="3200" dirty="0" smtClean="0"/>
              <a:t>Datasets and Data Wrangling</a:t>
            </a:r>
            <a:endParaRPr lang="en-US" sz="32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81215630"/>
              </p:ext>
            </p:extLst>
          </p:nvPr>
        </p:nvGraphicFramePr>
        <p:xfrm>
          <a:off x="573944" y="1800045"/>
          <a:ext cx="11411022" cy="4370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3706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703" y="223342"/>
            <a:ext cx="10058400" cy="898091"/>
          </a:xfrm>
        </p:spPr>
        <p:txBody>
          <a:bodyPr>
            <a:normAutofit/>
          </a:bodyPr>
          <a:lstStyle/>
          <a:p>
            <a:r>
              <a:rPr lang="en-US" sz="3200" dirty="0"/>
              <a:t>Exploratory Data </a:t>
            </a:r>
            <a:r>
              <a:rPr lang="en-US" sz="3200" dirty="0" smtClean="0"/>
              <a:t>Analysis –  Findings  (1/3)</a:t>
            </a:r>
            <a:endParaRPr lang="en-US" sz="32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941247017"/>
              </p:ext>
            </p:extLst>
          </p:nvPr>
        </p:nvGraphicFramePr>
        <p:xfrm>
          <a:off x="907182" y="1783003"/>
          <a:ext cx="10058400" cy="3737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p:cNvSpPr/>
          <p:nvPr/>
        </p:nvSpPr>
        <p:spPr>
          <a:xfrm>
            <a:off x="1196196" y="5589918"/>
            <a:ext cx="9960634" cy="71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latin typeface="Arial" panose="020B0604020202020204" pitchFamily="34" charset="0"/>
                <a:cs typeface="Arial" panose="020B0604020202020204" pitchFamily="34" charset="0"/>
              </a:rPr>
              <a:t>The Offer ratio plotted against both the population sets also have a correlation coefficient of around 60% only. </a:t>
            </a:r>
          </a:p>
          <a:p>
            <a:pPr marL="285750" indent="-285750" fontAlgn="base">
              <a:buFont typeface="Arial" panose="020B0604020202020204" pitchFamily="34" charset="0"/>
              <a:buChar char="•"/>
            </a:pPr>
            <a:r>
              <a:rPr lang="en-US" sz="1400" dirty="0">
                <a:latin typeface="Arial" panose="020B0604020202020204" pitchFamily="34" charset="0"/>
                <a:cs typeface="Arial" panose="020B0604020202020204" pitchFamily="34" charset="0"/>
              </a:rPr>
              <a:t>However it is interesting to note that the offer ratio goes up as the White- Asian population in schools go up, whereas, for the Black Hispanic population, with the increase in population, the offer rate was coming down</a:t>
            </a:r>
          </a:p>
        </p:txBody>
      </p:sp>
    </p:spTree>
    <p:extLst>
      <p:ext uri="{BB962C8B-B14F-4D97-AF65-F5344CB8AC3E}">
        <p14:creationId xmlns:p14="http://schemas.microsoft.com/office/powerpoint/2010/main" val="1490996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703" y="223342"/>
            <a:ext cx="10058400" cy="898091"/>
          </a:xfrm>
        </p:spPr>
        <p:txBody>
          <a:bodyPr>
            <a:normAutofit/>
          </a:bodyPr>
          <a:lstStyle/>
          <a:p>
            <a:r>
              <a:rPr lang="en-US" sz="3200" dirty="0"/>
              <a:t>Exploratory Data </a:t>
            </a:r>
            <a:r>
              <a:rPr lang="en-US" sz="3200" dirty="0" smtClean="0"/>
              <a:t>Analysis –  Findings  (2/3)</a:t>
            </a:r>
            <a:endParaRPr lang="en-US" sz="32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35878533"/>
              </p:ext>
            </p:extLst>
          </p:nvPr>
        </p:nvGraphicFramePr>
        <p:xfrm>
          <a:off x="907182" y="1783003"/>
          <a:ext cx="10058400" cy="3737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1196196" y="5589918"/>
            <a:ext cx="9960634" cy="718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t>The Offer ratio plotted against both the ELA 4s scores and Math 4s scores of all the middle schools</a:t>
            </a:r>
          </a:p>
          <a:p>
            <a:pPr marL="285750" indent="-285750" fontAlgn="base">
              <a:buFont typeface="Arial" panose="020B0604020202020204" pitchFamily="34" charset="0"/>
              <a:buChar char="•"/>
            </a:pPr>
            <a:r>
              <a:rPr lang="en-US" sz="1400" dirty="0"/>
              <a:t>It can be noted from the scatterplot</a:t>
            </a:r>
            <a:r>
              <a:rPr lang="en-US" sz="1400" dirty="0" smtClean="0"/>
              <a:t>, </a:t>
            </a:r>
            <a:r>
              <a:rPr lang="en-US" sz="1400" dirty="0"/>
              <a:t>the ELA 4s and Math 4s scores show a somewhat substantial correlation with the Offers received from SPHS.</a:t>
            </a:r>
          </a:p>
        </p:txBody>
      </p:sp>
    </p:spTree>
    <p:extLst>
      <p:ext uri="{BB962C8B-B14F-4D97-AF65-F5344CB8AC3E}">
        <p14:creationId xmlns:p14="http://schemas.microsoft.com/office/powerpoint/2010/main" val="339804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1960</TotalTime>
  <Words>1499</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‘Right Place Right Time’</vt:lpstr>
      <vt:lpstr>Table of Contents</vt:lpstr>
      <vt:lpstr>Summary</vt:lpstr>
      <vt:lpstr>Context</vt:lpstr>
      <vt:lpstr>PASSNYC‘s  ‘Data Science for Good Challenge’</vt:lpstr>
      <vt:lpstr>’ Right Place Right Time’ Project </vt:lpstr>
      <vt:lpstr>Datasets and Data Wrangling</vt:lpstr>
      <vt:lpstr>Exploratory Data Analysis –  Findings  (1/3)</vt:lpstr>
      <vt:lpstr>Exploratory Data Analysis –  Findings  (2/3)</vt:lpstr>
      <vt:lpstr>Exploratory Data Analysis –  Findings  (3/3)</vt:lpstr>
      <vt:lpstr>Approach for Data Modeling</vt:lpstr>
      <vt:lpstr>Data Modeling</vt:lpstr>
      <vt:lpstr>PowerPoint Presentation</vt:lpstr>
      <vt:lpstr>PowerPoint Presentation</vt:lpstr>
      <vt:lpstr>Analysis of Results</vt:lpstr>
      <vt:lpstr>PowerPoint Presentation</vt:lpstr>
      <vt:lpstr>Future Work</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 Place at the Right Time</dc:title>
  <dc:creator>Manju Nair</dc:creator>
  <cp:lastModifiedBy>Manju Nair</cp:lastModifiedBy>
  <cp:revision>140</cp:revision>
  <dcterms:created xsi:type="dcterms:W3CDTF">2019-01-26T17:10:11Z</dcterms:created>
  <dcterms:modified xsi:type="dcterms:W3CDTF">2019-01-31T04:31:26Z</dcterms:modified>
</cp:coreProperties>
</file>