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712" autoAdjust="0"/>
  </p:normalViewPr>
  <p:slideViewPr>
    <p:cSldViewPr snapToGrid="0">
      <p:cViewPr varScale="1">
        <p:scale>
          <a:sx n="72" d="100"/>
          <a:sy n="72" d="100"/>
        </p:scale>
        <p:origin x="110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624701-9D20-46FB-905E-10EB09D17C4C}" type="doc">
      <dgm:prSet loTypeId="urn:microsoft.com/office/officeart/2018/2/layout/IconVerticalSolidList" loCatId="icon" qsTypeId="urn:microsoft.com/office/officeart/2005/8/quickstyle/3d3" qsCatId="3D" csTypeId="urn:microsoft.com/office/officeart/2018/5/colors/Iconchunking_neutralbg_colorful1" csCatId="colorful" phldr="1"/>
      <dgm:spPr/>
      <dgm:t>
        <a:bodyPr/>
        <a:lstStyle/>
        <a:p>
          <a:endParaRPr lang="en-US"/>
        </a:p>
      </dgm:t>
    </dgm:pt>
    <dgm:pt modelId="{9BA49394-9615-4765-A9F3-087D55C2239B}">
      <dgm:prSet/>
      <dgm:spPr/>
      <dgm:t>
        <a:bodyPr/>
        <a:lstStyle/>
        <a:p>
          <a:pPr>
            <a:lnSpc>
              <a:spcPct val="100000"/>
            </a:lnSpc>
          </a:pPr>
          <a:r>
            <a:rPr lang="en-GB" b="0" dirty="0"/>
            <a:t>What is a smart home?</a:t>
          </a:r>
          <a:endParaRPr lang="en-US" b="0" dirty="0"/>
        </a:p>
      </dgm:t>
    </dgm:pt>
    <dgm:pt modelId="{8ABDE079-183B-49F0-88A5-22230046CBCA}" type="parTrans" cxnId="{12E0703D-6D11-46E2-8C09-369249F2A69D}">
      <dgm:prSet/>
      <dgm:spPr/>
      <dgm:t>
        <a:bodyPr/>
        <a:lstStyle/>
        <a:p>
          <a:endParaRPr lang="en-US"/>
        </a:p>
      </dgm:t>
    </dgm:pt>
    <dgm:pt modelId="{338F03D2-50B2-4EBC-90FA-434127AB78C9}" type="sibTrans" cxnId="{12E0703D-6D11-46E2-8C09-369249F2A69D}">
      <dgm:prSet/>
      <dgm:spPr/>
      <dgm:t>
        <a:bodyPr/>
        <a:lstStyle/>
        <a:p>
          <a:endParaRPr lang="en-US"/>
        </a:p>
      </dgm:t>
    </dgm:pt>
    <dgm:pt modelId="{5ECF99EF-C720-46A6-9FCB-8CDA63C5A2A7}">
      <dgm:prSet/>
      <dgm:spPr/>
      <dgm:t>
        <a:bodyPr/>
        <a:lstStyle/>
        <a:p>
          <a:pPr>
            <a:lnSpc>
              <a:spcPct val="100000"/>
            </a:lnSpc>
          </a:pPr>
          <a:r>
            <a:rPr lang="en-GB" b="1" dirty="0"/>
            <a:t>“A home equipped with  lighting, heating, and electronic devices that can be controlled remotely by smartphone or computer”</a:t>
          </a:r>
          <a:endParaRPr lang="en-US" b="1" dirty="0"/>
        </a:p>
      </dgm:t>
    </dgm:pt>
    <dgm:pt modelId="{9D3347E9-B6EF-4AC0-A3BB-CC12BE3B0326}" type="parTrans" cxnId="{9E8F2936-C440-48EC-A599-8CE12F6F6286}">
      <dgm:prSet/>
      <dgm:spPr/>
      <dgm:t>
        <a:bodyPr/>
        <a:lstStyle/>
        <a:p>
          <a:endParaRPr lang="en-US"/>
        </a:p>
      </dgm:t>
    </dgm:pt>
    <dgm:pt modelId="{E846C9D4-4528-445B-B57E-46536FEDB177}" type="sibTrans" cxnId="{9E8F2936-C440-48EC-A599-8CE12F6F6286}">
      <dgm:prSet/>
      <dgm:spPr/>
      <dgm:t>
        <a:bodyPr/>
        <a:lstStyle/>
        <a:p>
          <a:endParaRPr lang="en-US"/>
        </a:p>
      </dgm:t>
    </dgm:pt>
    <dgm:pt modelId="{42AC8813-301D-401C-8710-96DF3447AF9E}">
      <dgm:prSet/>
      <dgm:spPr/>
      <dgm:t>
        <a:bodyPr/>
        <a:lstStyle/>
        <a:p>
          <a:pPr>
            <a:lnSpc>
              <a:spcPct val="100000"/>
            </a:lnSpc>
          </a:pPr>
          <a:r>
            <a:rPr lang="en-US" b="0" dirty="0">
              <a:solidFill>
                <a:schemeClr val="tx1">
                  <a:lumMod val="75000"/>
                  <a:lumOff val="25000"/>
                </a:schemeClr>
              </a:solidFill>
            </a:rPr>
            <a:t>With this definition in mind do you think you have appliances that are spying on you?</a:t>
          </a:r>
        </a:p>
      </dgm:t>
    </dgm:pt>
    <dgm:pt modelId="{CC952C30-7985-4FCE-92EA-E294B1745186}" type="parTrans" cxnId="{E959AB7B-8359-4F7A-B408-AAFD74120EA0}">
      <dgm:prSet/>
      <dgm:spPr/>
      <dgm:t>
        <a:bodyPr/>
        <a:lstStyle/>
        <a:p>
          <a:endParaRPr lang="en-GB"/>
        </a:p>
      </dgm:t>
    </dgm:pt>
    <dgm:pt modelId="{2A5F0316-061C-429D-9227-F5EB307638A1}" type="sibTrans" cxnId="{E959AB7B-8359-4F7A-B408-AAFD74120EA0}">
      <dgm:prSet/>
      <dgm:spPr/>
      <dgm:t>
        <a:bodyPr/>
        <a:lstStyle/>
        <a:p>
          <a:endParaRPr lang="en-GB"/>
        </a:p>
      </dgm:t>
    </dgm:pt>
    <dgm:pt modelId="{CA8D157F-6856-494D-A27D-D563AA993386}" type="pres">
      <dgm:prSet presAssocID="{25624701-9D20-46FB-905E-10EB09D17C4C}" presName="root" presStyleCnt="0">
        <dgm:presLayoutVars>
          <dgm:dir/>
          <dgm:resizeHandles val="exact"/>
        </dgm:presLayoutVars>
      </dgm:prSet>
      <dgm:spPr/>
    </dgm:pt>
    <dgm:pt modelId="{6FA0154E-2D12-4E42-9461-927506EDB841}" type="pres">
      <dgm:prSet presAssocID="{9BA49394-9615-4765-A9F3-087D55C2239B}" presName="compNode" presStyleCnt="0"/>
      <dgm:spPr/>
    </dgm:pt>
    <dgm:pt modelId="{92B547E4-870A-4D41-B4A5-8C45C5EAF4DD}" type="pres">
      <dgm:prSet presAssocID="{9BA49394-9615-4765-A9F3-087D55C2239B}" presName="bgRect" presStyleLbl="bgShp" presStyleIdx="0" presStyleCnt="3"/>
      <dgm:spPr/>
    </dgm:pt>
    <dgm:pt modelId="{5EB66A61-AFD3-4D64-9E63-E8797E323B31}" type="pres">
      <dgm:prSet presAssocID="{9BA49394-9615-4765-A9F3-087D55C2239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use"/>
        </a:ext>
      </dgm:extLst>
    </dgm:pt>
    <dgm:pt modelId="{8C1C8D30-22F7-4687-A1C9-342E93BED75B}" type="pres">
      <dgm:prSet presAssocID="{9BA49394-9615-4765-A9F3-087D55C2239B}" presName="spaceRect" presStyleCnt="0"/>
      <dgm:spPr/>
    </dgm:pt>
    <dgm:pt modelId="{54CEB50C-D6B8-4831-9DD2-A70D07DE7052}" type="pres">
      <dgm:prSet presAssocID="{9BA49394-9615-4765-A9F3-087D55C2239B}" presName="parTx" presStyleLbl="revTx" presStyleIdx="0" presStyleCnt="3">
        <dgm:presLayoutVars>
          <dgm:chMax val="0"/>
          <dgm:chPref val="0"/>
        </dgm:presLayoutVars>
      </dgm:prSet>
      <dgm:spPr/>
    </dgm:pt>
    <dgm:pt modelId="{F9B550B1-2410-4EC2-8447-06DF95BB855A}" type="pres">
      <dgm:prSet presAssocID="{338F03D2-50B2-4EBC-90FA-434127AB78C9}" presName="sibTrans" presStyleCnt="0"/>
      <dgm:spPr/>
    </dgm:pt>
    <dgm:pt modelId="{A3CBC8D8-0089-499B-B4D0-1C8CEE9AB041}" type="pres">
      <dgm:prSet presAssocID="{5ECF99EF-C720-46A6-9FCB-8CDA63C5A2A7}" presName="compNode" presStyleCnt="0"/>
      <dgm:spPr/>
    </dgm:pt>
    <dgm:pt modelId="{4C26F7DF-F8B0-46E3-BEA1-E6F83509AAE6}" type="pres">
      <dgm:prSet presAssocID="{5ECF99EF-C720-46A6-9FCB-8CDA63C5A2A7}" presName="bgRect" presStyleLbl="bgShp" presStyleIdx="1" presStyleCnt="3"/>
      <dgm:spPr/>
    </dgm:pt>
    <dgm:pt modelId="{5D22D9C6-A682-41BD-8A6F-FCC1D9F360FB}" type="pres">
      <dgm:prSet presAssocID="{5ECF99EF-C720-46A6-9FCB-8CDA63C5A2A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reetlight"/>
        </a:ext>
      </dgm:extLst>
    </dgm:pt>
    <dgm:pt modelId="{7D53901B-911C-40B1-8310-BA454DCF20BB}" type="pres">
      <dgm:prSet presAssocID="{5ECF99EF-C720-46A6-9FCB-8CDA63C5A2A7}" presName="spaceRect" presStyleCnt="0"/>
      <dgm:spPr/>
    </dgm:pt>
    <dgm:pt modelId="{FDDE90E1-B9C0-4D6D-8102-7F6686B81547}" type="pres">
      <dgm:prSet presAssocID="{5ECF99EF-C720-46A6-9FCB-8CDA63C5A2A7}" presName="parTx" presStyleLbl="revTx" presStyleIdx="1" presStyleCnt="3">
        <dgm:presLayoutVars>
          <dgm:chMax val="0"/>
          <dgm:chPref val="0"/>
        </dgm:presLayoutVars>
      </dgm:prSet>
      <dgm:spPr/>
    </dgm:pt>
    <dgm:pt modelId="{81225E79-C659-4404-BF57-3A3BA34D4AFA}" type="pres">
      <dgm:prSet presAssocID="{E846C9D4-4528-445B-B57E-46536FEDB177}" presName="sibTrans" presStyleCnt="0"/>
      <dgm:spPr/>
    </dgm:pt>
    <dgm:pt modelId="{43AF06EA-5060-4DF9-AA36-0EE1F3102866}" type="pres">
      <dgm:prSet presAssocID="{42AC8813-301D-401C-8710-96DF3447AF9E}" presName="compNode" presStyleCnt="0"/>
      <dgm:spPr/>
    </dgm:pt>
    <dgm:pt modelId="{79D3392C-5A5A-4DCB-AF6F-B8AE8392E8DD}" type="pres">
      <dgm:prSet presAssocID="{42AC8813-301D-401C-8710-96DF3447AF9E}" presName="bgRect" presStyleLbl="bgShp" presStyleIdx="2" presStyleCnt="3"/>
      <dgm:spPr/>
    </dgm:pt>
    <dgm:pt modelId="{7ADFA1D1-F80E-46A2-B4CE-CC44E9795877}" type="pres">
      <dgm:prSet presAssocID="{42AC8813-301D-401C-8710-96DF3447AF9E}" presName="iconRect" presStyleLbl="node1" presStyleIdx="2" presStyleCnt="3"/>
      <dgm:spPr/>
    </dgm:pt>
    <dgm:pt modelId="{084823D1-E551-4ED8-8C1D-211B7DF72DD2}" type="pres">
      <dgm:prSet presAssocID="{42AC8813-301D-401C-8710-96DF3447AF9E}" presName="spaceRect" presStyleCnt="0"/>
      <dgm:spPr/>
    </dgm:pt>
    <dgm:pt modelId="{7DE6BDC1-0E99-4ADF-8E3A-2A861550FD99}" type="pres">
      <dgm:prSet presAssocID="{42AC8813-301D-401C-8710-96DF3447AF9E}" presName="parTx" presStyleLbl="revTx" presStyleIdx="2" presStyleCnt="3">
        <dgm:presLayoutVars>
          <dgm:chMax val="0"/>
          <dgm:chPref val="0"/>
        </dgm:presLayoutVars>
      </dgm:prSet>
      <dgm:spPr/>
    </dgm:pt>
  </dgm:ptLst>
  <dgm:cxnLst>
    <dgm:cxn modelId="{9E8F2936-C440-48EC-A599-8CE12F6F6286}" srcId="{25624701-9D20-46FB-905E-10EB09D17C4C}" destId="{5ECF99EF-C720-46A6-9FCB-8CDA63C5A2A7}" srcOrd="1" destOrd="0" parTransId="{9D3347E9-B6EF-4AC0-A3BB-CC12BE3B0326}" sibTransId="{E846C9D4-4528-445B-B57E-46536FEDB177}"/>
    <dgm:cxn modelId="{12E0703D-6D11-46E2-8C09-369249F2A69D}" srcId="{25624701-9D20-46FB-905E-10EB09D17C4C}" destId="{9BA49394-9615-4765-A9F3-087D55C2239B}" srcOrd="0" destOrd="0" parTransId="{8ABDE079-183B-49F0-88A5-22230046CBCA}" sibTransId="{338F03D2-50B2-4EBC-90FA-434127AB78C9}"/>
    <dgm:cxn modelId="{E959AB7B-8359-4F7A-B408-AAFD74120EA0}" srcId="{25624701-9D20-46FB-905E-10EB09D17C4C}" destId="{42AC8813-301D-401C-8710-96DF3447AF9E}" srcOrd="2" destOrd="0" parTransId="{CC952C30-7985-4FCE-92EA-E294B1745186}" sibTransId="{2A5F0316-061C-429D-9227-F5EB307638A1}"/>
    <dgm:cxn modelId="{FBF289A1-FE20-485F-B212-8543B003D74B}" type="presOf" srcId="{42AC8813-301D-401C-8710-96DF3447AF9E}" destId="{7DE6BDC1-0E99-4ADF-8E3A-2A861550FD99}" srcOrd="0" destOrd="0" presId="urn:microsoft.com/office/officeart/2018/2/layout/IconVerticalSolidList"/>
    <dgm:cxn modelId="{FD430CCD-B2A9-4857-A70F-CBB22B56D977}" type="presOf" srcId="{5ECF99EF-C720-46A6-9FCB-8CDA63C5A2A7}" destId="{FDDE90E1-B9C0-4D6D-8102-7F6686B81547}" srcOrd="0" destOrd="0" presId="urn:microsoft.com/office/officeart/2018/2/layout/IconVerticalSolidList"/>
    <dgm:cxn modelId="{80741BE1-02B2-4927-B9B4-522D792E699F}" type="presOf" srcId="{9BA49394-9615-4765-A9F3-087D55C2239B}" destId="{54CEB50C-D6B8-4831-9DD2-A70D07DE7052}" srcOrd="0" destOrd="0" presId="urn:microsoft.com/office/officeart/2018/2/layout/IconVerticalSolidList"/>
    <dgm:cxn modelId="{80D55DE7-90A8-4252-8A8A-815B1BF472F8}" type="presOf" srcId="{25624701-9D20-46FB-905E-10EB09D17C4C}" destId="{CA8D157F-6856-494D-A27D-D563AA993386}" srcOrd="0" destOrd="0" presId="urn:microsoft.com/office/officeart/2018/2/layout/IconVerticalSolidList"/>
    <dgm:cxn modelId="{E283339E-6D6E-4C24-9AFC-7F2354DA6C59}" type="presParOf" srcId="{CA8D157F-6856-494D-A27D-D563AA993386}" destId="{6FA0154E-2D12-4E42-9461-927506EDB841}" srcOrd="0" destOrd="0" presId="urn:microsoft.com/office/officeart/2018/2/layout/IconVerticalSolidList"/>
    <dgm:cxn modelId="{FEE88ABF-106D-4C92-A86B-228036161AB3}" type="presParOf" srcId="{6FA0154E-2D12-4E42-9461-927506EDB841}" destId="{92B547E4-870A-4D41-B4A5-8C45C5EAF4DD}" srcOrd="0" destOrd="0" presId="urn:microsoft.com/office/officeart/2018/2/layout/IconVerticalSolidList"/>
    <dgm:cxn modelId="{4F17C0F7-4F92-414A-BCA4-DBA4711134AC}" type="presParOf" srcId="{6FA0154E-2D12-4E42-9461-927506EDB841}" destId="{5EB66A61-AFD3-4D64-9E63-E8797E323B31}" srcOrd="1" destOrd="0" presId="urn:microsoft.com/office/officeart/2018/2/layout/IconVerticalSolidList"/>
    <dgm:cxn modelId="{4E5C3881-F231-4A60-8979-D29F579585F7}" type="presParOf" srcId="{6FA0154E-2D12-4E42-9461-927506EDB841}" destId="{8C1C8D30-22F7-4687-A1C9-342E93BED75B}" srcOrd="2" destOrd="0" presId="urn:microsoft.com/office/officeart/2018/2/layout/IconVerticalSolidList"/>
    <dgm:cxn modelId="{511A62AF-1145-4D56-95C2-75E46CF15CC6}" type="presParOf" srcId="{6FA0154E-2D12-4E42-9461-927506EDB841}" destId="{54CEB50C-D6B8-4831-9DD2-A70D07DE7052}" srcOrd="3" destOrd="0" presId="urn:microsoft.com/office/officeart/2018/2/layout/IconVerticalSolidList"/>
    <dgm:cxn modelId="{15694E25-DB92-475B-A3A6-4863902AB837}" type="presParOf" srcId="{CA8D157F-6856-494D-A27D-D563AA993386}" destId="{F9B550B1-2410-4EC2-8447-06DF95BB855A}" srcOrd="1" destOrd="0" presId="urn:microsoft.com/office/officeart/2018/2/layout/IconVerticalSolidList"/>
    <dgm:cxn modelId="{3B856C01-FFEC-4E5F-8E8E-F3D196C988DB}" type="presParOf" srcId="{CA8D157F-6856-494D-A27D-D563AA993386}" destId="{A3CBC8D8-0089-499B-B4D0-1C8CEE9AB041}" srcOrd="2" destOrd="0" presId="urn:microsoft.com/office/officeart/2018/2/layout/IconVerticalSolidList"/>
    <dgm:cxn modelId="{1647D534-E5A8-44FD-A26C-58025017FA72}" type="presParOf" srcId="{A3CBC8D8-0089-499B-B4D0-1C8CEE9AB041}" destId="{4C26F7DF-F8B0-46E3-BEA1-E6F83509AAE6}" srcOrd="0" destOrd="0" presId="urn:microsoft.com/office/officeart/2018/2/layout/IconVerticalSolidList"/>
    <dgm:cxn modelId="{1152B312-8A78-49A0-B269-E8F95D03F7EA}" type="presParOf" srcId="{A3CBC8D8-0089-499B-B4D0-1C8CEE9AB041}" destId="{5D22D9C6-A682-41BD-8A6F-FCC1D9F360FB}" srcOrd="1" destOrd="0" presId="urn:microsoft.com/office/officeart/2018/2/layout/IconVerticalSolidList"/>
    <dgm:cxn modelId="{F5A5B117-0E0E-4173-8855-4BF0ACD66BF5}" type="presParOf" srcId="{A3CBC8D8-0089-499B-B4D0-1C8CEE9AB041}" destId="{7D53901B-911C-40B1-8310-BA454DCF20BB}" srcOrd="2" destOrd="0" presId="urn:microsoft.com/office/officeart/2018/2/layout/IconVerticalSolidList"/>
    <dgm:cxn modelId="{BF01D20D-5E40-4840-BCBE-D863C48B2601}" type="presParOf" srcId="{A3CBC8D8-0089-499B-B4D0-1C8CEE9AB041}" destId="{FDDE90E1-B9C0-4D6D-8102-7F6686B81547}" srcOrd="3" destOrd="0" presId="urn:microsoft.com/office/officeart/2018/2/layout/IconVerticalSolidList"/>
    <dgm:cxn modelId="{725D6593-E646-4F54-A66D-2C43D2C0DEB5}" type="presParOf" srcId="{CA8D157F-6856-494D-A27D-D563AA993386}" destId="{81225E79-C659-4404-BF57-3A3BA34D4AFA}" srcOrd="3" destOrd="0" presId="urn:microsoft.com/office/officeart/2018/2/layout/IconVerticalSolidList"/>
    <dgm:cxn modelId="{2667360D-7B6A-4E46-AD0F-2D7E64EE9E64}" type="presParOf" srcId="{CA8D157F-6856-494D-A27D-D563AA993386}" destId="{43AF06EA-5060-4DF9-AA36-0EE1F3102866}" srcOrd="4" destOrd="0" presId="urn:microsoft.com/office/officeart/2018/2/layout/IconVerticalSolidList"/>
    <dgm:cxn modelId="{3332EA06-8ED0-4431-9764-A0319467101E}" type="presParOf" srcId="{43AF06EA-5060-4DF9-AA36-0EE1F3102866}" destId="{79D3392C-5A5A-4DCB-AF6F-B8AE8392E8DD}" srcOrd="0" destOrd="0" presId="urn:microsoft.com/office/officeart/2018/2/layout/IconVerticalSolidList"/>
    <dgm:cxn modelId="{05C02022-122D-4B76-8E69-9A56C6F74472}" type="presParOf" srcId="{43AF06EA-5060-4DF9-AA36-0EE1F3102866}" destId="{7ADFA1D1-F80E-46A2-B4CE-CC44E9795877}" srcOrd="1" destOrd="0" presId="urn:microsoft.com/office/officeart/2018/2/layout/IconVerticalSolidList"/>
    <dgm:cxn modelId="{FDFFDF03-C892-445C-A2EB-C3610EA0EAF3}" type="presParOf" srcId="{43AF06EA-5060-4DF9-AA36-0EE1F3102866}" destId="{084823D1-E551-4ED8-8C1D-211B7DF72DD2}" srcOrd="2" destOrd="0" presId="urn:microsoft.com/office/officeart/2018/2/layout/IconVerticalSolidList"/>
    <dgm:cxn modelId="{4111F2D6-C642-4CA6-BD53-1B165CE32767}" type="presParOf" srcId="{43AF06EA-5060-4DF9-AA36-0EE1F3102866}" destId="{7DE6BDC1-0E99-4ADF-8E3A-2A861550FD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547E4-870A-4D41-B4A5-8C45C5EAF4DD}">
      <dsp:nvSpPr>
        <dsp:cNvPr id="0" name=""/>
        <dsp:cNvSpPr/>
      </dsp:nvSpPr>
      <dsp:spPr>
        <a:xfrm>
          <a:off x="0" y="499"/>
          <a:ext cx="9618133" cy="1169280"/>
        </a:xfrm>
        <a:prstGeom prst="roundRect">
          <a:avLst>
            <a:gd name="adj" fmla="val 10000"/>
          </a:avLst>
        </a:prstGeom>
        <a:solidFill>
          <a:schemeClr val="bg1">
            <a:lumMod val="95000"/>
            <a:hueOff val="0"/>
            <a:satOff val="0"/>
            <a:lumOff val="0"/>
            <a:alphaOff val="0"/>
          </a:schemeClr>
        </a:solidFill>
        <a:ln w="12700"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5EB66A61-AFD3-4D64-9E63-E8797E323B31}">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4CEB50C-D6B8-4831-9DD2-A70D07DE7052}">
      <dsp:nvSpPr>
        <dsp:cNvPr id="0" name=""/>
        <dsp:cNvSpPr/>
      </dsp:nvSpPr>
      <dsp:spPr>
        <a:xfrm>
          <a:off x="1350519" y="499"/>
          <a:ext cx="8267613" cy="1169280"/>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89000">
            <a:lnSpc>
              <a:spcPct val="100000"/>
            </a:lnSpc>
            <a:spcBef>
              <a:spcPct val="0"/>
            </a:spcBef>
            <a:spcAft>
              <a:spcPct val="35000"/>
            </a:spcAft>
            <a:buNone/>
          </a:pPr>
          <a:r>
            <a:rPr lang="en-GB" sz="2000" b="0" kern="1200" dirty="0"/>
            <a:t>What is a smart home?</a:t>
          </a:r>
          <a:endParaRPr lang="en-US" sz="2000" b="0" kern="1200" dirty="0"/>
        </a:p>
      </dsp:txBody>
      <dsp:txXfrm>
        <a:off x="1350519" y="499"/>
        <a:ext cx="8267613" cy="1169280"/>
      </dsp:txXfrm>
    </dsp:sp>
    <dsp:sp modelId="{4C26F7DF-F8B0-46E3-BEA1-E6F83509AAE6}">
      <dsp:nvSpPr>
        <dsp:cNvPr id="0" name=""/>
        <dsp:cNvSpPr/>
      </dsp:nvSpPr>
      <dsp:spPr>
        <a:xfrm>
          <a:off x="0" y="1462100"/>
          <a:ext cx="9618133" cy="1169280"/>
        </a:xfrm>
        <a:prstGeom prst="roundRect">
          <a:avLst>
            <a:gd name="adj" fmla="val 10000"/>
          </a:avLst>
        </a:prstGeom>
        <a:solidFill>
          <a:schemeClr val="bg1">
            <a:lumMod val="95000"/>
            <a:hueOff val="0"/>
            <a:satOff val="0"/>
            <a:lumOff val="0"/>
            <a:alphaOff val="0"/>
          </a:schemeClr>
        </a:solidFill>
        <a:ln w="12700"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5D22D9C6-A682-41BD-8A6F-FCC1D9F360FB}">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DDE90E1-B9C0-4D6D-8102-7F6686B81547}">
      <dsp:nvSpPr>
        <dsp:cNvPr id="0" name=""/>
        <dsp:cNvSpPr/>
      </dsp:nvSpPr>
      <dsp:spPr>
        <a:xfrm>
          <a:off x="1350519" y="1462100"/>
          <a:ext cx="8267613" cy="1169280"/>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89000">
            <a:lnSpc>
              <a:spcPct val="100000"/>
            </a:lnSpc>
            <a:spcBef>
              <a:spcPct val="0"/>
            </a:spcBef>
            <a:spcAft>
              <a:spcPct val="35000"/>
            </a:spcAft>
            <a:buNone/>
          </a:pPr>
          <a:r>
            <a:rPr lang="en-GB" sz="2000" b="1" kern="1200" dirty="0"/>
            <a:t>“A home equipped with  lighting, heating, and electronic devices that can be controlled remotely by smartphone or computer”</a:t>
          </a:r>
          <a:endParaRPr lang="en-US" sz="2000" b="1" kern="1200" dirty="0"/>
        </a:p>
      </dsp:txBody>
      <dsp:txXfrm>
        <a:off x="1350519" y="1462100"/>
        <a:ext cx="8267613" cy="1169280"/>
      </dsp:txXfrm>
    </dsp:sp>
    <dsp:sp modelId="{79D3392C-5A5A-4DCB-AF6F-B8AE8392E8DD}">
      <dsp:nvSpPr>
        <dsp:cNvPr id="0" name=""/>
        <dsp:cNvSpPr/>
      </dsp:nvSpPr>
      <dsp:spPr>
        <a:xfrm>
          <a:off x="0" y="2923701"/>
          <a:ext cx="9618133" cy="1169280"/>
        </a:xfrm>
        <a:prstGeom prst="roundRect">
          <a:avLst>
            <a:gd name="adj" fmla="val 10000"/>
          </a:avLst>
        </a:prstGeom>
        <a:solidFill>
          <a:schemeClr val="bg1">
            <a:lumMod val="95000"/>
            <a:hueOff val="0"/>
            <a:satOff val="0"/>
            <a:lumOff val="0"/>
            <a:alphaOff val="0"/>
          </a:schemeClr>
        </a:solidFill>
        <a:ln w="12700"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ADFA1D1-F80E-46A2-B4CE-CC44E9795877}">
      <dsp:nvSpPr>
        <dsp:cNvPr id="0" name=""/>
        <dsp:cNvSpPr/>
      </dsp:nvSpPr>
      <dsp:spPr>
        <a:xfrm>
          <a:off x="353707" y="3186789"/>
          <a:ext cx="643104" cy="643104"/>
        </a:xfrm>
        <a:prstGeom prst="rect">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E6BDC1-0E99-4ADF-8E3A-2A861550FD99}">
      <dsp:nvSpPr>
        <dsp:cNvPr id="0" name=""/>
        <dsp:cNvSpPr/>
      </dsp:nvSpPr>
      <dsp:spPr>
        <a:xfrm>
          <a:off x="1350519" y="2923701"/>
          <a:ext cx="8267613" cy="1169280"/>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89000">
            <a:lnSpc>
              <a:spcPct val="100000"/>
            </a:lnSpc>
            <a:spcBef>
              <a:spcPct val="0"/>
            </a:spcBef>
            <a:spcAft>
              <a:spcPct val="35000"/>
            </a:spcAft>
            <a:buNone/>
          </a:pPr>
          <a:r>
            <a:rPr lang="en-US" sz="2000" b="0" kern="1200" dirty="0">
              <a:solidFill>
                <a:schemeClr val="tx1">
                  <a:lumMod val="75000"/>
                  <a:lumOff val="25000"/>
                </a:schemeClr>
              </a:solidFill>
            </a:rPr>
            <a:t>With this definition in mind do you think you have appliances that are spying on you?</a:t>
          </a:r>
        </a:p>
      </dsp:txBody>
      <dsp:txXfrm>
        <a:off x="1350519" y="2923701"/>
        <a:ext cx="8267613" cy="11692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B4489-97FB-4BF0-9CA2-8AA84AB535BC}" type="datetimeFigureOut">
              <a:rPr lang="en-GB" smtClean="0"/>
              <a:t>08/03/2023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D24080-2437-4AC9-8CE2-B668BE7E3574}" type="slidenum">
              <a:rPr lang="en-GB" smtClean="0"/>
              <a:t>‹#›</a:t>
            </a:fld>
            <a:endParaRPr lang="en-GB" dirty="0"/>
          </a:p>
        </p:txBody>
      </p:sp>
    </p:spTree>
    <p:extLst>
      <p:ext uri="{BB962C8B-B14F-4D97-AF65-F5344CB8AC3E}">
        <p14:creationId xmlns:p14="http://schemas.microsoft.com/office/powerpoint/2010/main" val="2863477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amazon.com/gp/help/customer/display.html?nodeId=GDNAUMT8GABDER44&amp;itid=lk_inline_enhanced-template" TargetMode="External"/><Relationship Id="rId7" Type="http://schemas.openxmlformats.org/officeDocument/2006/relationships/hyperlink" Target="https://www.washingtonpost.com/technology/2019/01/31/doorbells-have-eyes-privacy-battle-brewing-over-home-security-cameras/?itid=lk_inline_enhanced-templat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markey.senate.gov/imo/media/doc/amazon_response_to_senator_markey-july_13_2022.pdf?itid=lk_inline_enhanced-template" TargetMode="External"/><Relationship Id="rId5" Type="http://schemas.openxmlformats.org/officeDocument/2006/relationships/hyperlink" Target="https://www.washingtonpost.com/technology/2019/05/06/alexa-has-been-eavesdropping-you-this-whole-time/?itid=lk_inline_enhanced-template" TargetMode="External"/><Relationship Id="rId4" Type="http://schemas.openxmlformats.org/officeDocument/2006/relationships/hyperlink" Target="https://www.amazon.com/alexa-privacy/apd/rvh?itid=lk_inline_enhanced-templat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solidFill>
                  <a:srgbClr val="000000"/>
                </a:solidFill>
                <a:effectLst/>
                <a:latin typeface="georgia" panose="02040502050405020303" pitchFamily="18" charset="0"/>
              </a:rPr>
              <a:t>Ethical </a:t>
            </a:r>
            <a:r>
              <a:rPr lang="en-GB" b="1" dirty="0">
                <a:latin typeface="Georgia" panose="02040502050405020303" pitchFamily="18" charset="0"/>
              </a:rPr>
              <a:t>Echo Speaker –</a:t>
            </a:r>
          </a:p>
          <a:p>
            <a:endParaRPr lang="en-GB" b="1" i="0" dirty="0">
              <a:solidFill>
                <a:srgbClr val="000000"/>
              </a:solidFill>
              <a:effectLst/>
              <a:latin typeface="Georgia" panose="02040502050405020303" pitchFamily="18" charset="0"/>
            </a:endParaRPr>
          </a:p>
          <a:p>
            <a:r>
              <a:rPr lang="en-GB" b="0" i="0" dirty="0">
                <a:solidFill>
                  <a:srgbClr val="000000"/>
                </a:solidFill>
                <a:effectLst/>
                <a:latin typeface="georgia" panose="02040502050405020303" pitchFamily="18" charset="0"/>
              </a:rPr>
              <a:t>Among the best-selling speakers in history, Echos respond to the wake word “Alexa” to summon the voice assistant to play music, answer questions, shop and control other devices.</a:t>
            </a:r>
            <a:endParaRPr lang="en-GB" b="1" i="0" dirty="0">
              <a:solidFill>
                <a:srgbClr val="000000"/>
              </a:solidFill>
              <a:effectLst/>
              <a:latin typeface="Georgia" panose="02040502050405020303" pitchFamily="18" charset="0"/>
            </a:endParaRPr>
          </a:p>
          <a:p>
            <a:endParaRPr lang="en-GB" b="0" i="0" dirty="0">
              <a:solidFill>
                <a:srgbClr val="000000"/>
              </a:solidFill>
              <a:effectLst/>
              <a:latin typeface="georgia" panose="02040502050405020303" pitchFamily="18" charset="0"/>
            </a:endParaRPr>
          </a:p>
          <a:p>
            <a:pPr algn="l"/>
            <a:r>
              <a:rPr lang="en-GB" b="0" i="0" dirty="0">
                <a:solidFill>
                  <a:srgbClr val="000000"/>
                </a:solidFill>
                <a:effectLst/>
                <a:latin typeface="georgia" panose="02040502050405020303" pitchFamily="18" charset="0"/>
              </a:rPr>
              <a:t>It counts snores? Yes, if you </a:t>
            </a:r>
            <a:r>
              <a:rPr lang="en-GB" b="0" i="0" u="none" strike="noStrike" dirty="0">
                <a:solidFill>
                  <a:srgbClr val="000000"/>
                </a:solidFill>
                <a:effectLst/>
                <a:latin typeface="georgia" panose="02040502050405020303" pitchFamily="18" charset="0"/>
                <a:hlinkClick r:id="rId3"/>
              </a:rPr>
              <a:t>turn that on</a:t>
            </a:r>
            <a:r>
              <a:rPr lang="en-GB" b="0" i="0" dirty="0">
                <a:solidFill>
                  <a:srgbClr val="000000"/>
                </a:solidFill>
                <a:effectLst/>
                <a:latin typeface="georgia" panose="02040502050405020303" pitchFamily="18" charset="0"/>
              </a:rPr>
              <a:t>. Alexa can hear more than you might realize.</a:t>
            </a:r>
          </a:p>
          <a:p>
            <a:pPr algn="l"/>
            <a:r>
              <a:rPr lang="en-GB" b="0" i="0" dirty="0">
                <a:solidFill>
                  <a:srgbClr val="000000"/>
                </a:solidFill>
                <a:effectLst/>
                <a:latin typeface="georgia" panose="02040502050405020303" pitchFamily="18" charset="0"/>
              </a:rPr>
              <a:t>Amazon touts privacy controls like a physical microphone mute button, but</a:t>
            </a:r>
            <a:r>
              <a:rPr lang="en-GB" b="1" i="0" dirty="0">
                <a:solidFill>
                  <a:srgbClr val="000000"/>
                </a:solidFill>
                <a:effectLst/>
                <a:latin typeface="georgia" panose="02040502050405020303" pitchFamily="18" charset="0"/>
              </a:rPr>
              <a:t> </a:t>
            </a:r>
            <a:r>
              <a:rPr lang="en-GB" b="0" i="0" dirty="0">
                <a:solidFill>
                  <a:srgbClr val="000000"/>
                </a:solidFill>
                <a:effectLst/>
                <a:latin typeface="georgia" panose="02040502050405020303" pitchFamily="18" charset="0"/>
              </a:rPr>
              <a:t>when I downloaded my </a:t>
            </a:r>
            <a:r>
              <a:rPr lang="en-GB" b="0" i="0" u="none" strike="noStrike" dirty="0">
                <a:solidFill>
                  <a:srgbClr val="000000"/>
                </a:solidFill>
                <a:effectLst/>
                <a:latin typeface="georgia" panose="02040502050405020303" pitchFamily="18" charset="0"/>
                <a:hlinkClick r:id="rId4"/>
              </a:rPr>
              <a:t>Alexa voice history</a:t>
            </a:r>
            <a:r>
              <a:rPr lang="en-GB" b="0" i="0" dirty="0">
                <a:solidFill>
                  <a:srgbClr val="000000"/>
                </a:solidFill>
                <a:effectLst/>
                <a:latin typeface="georgia" panose="02040502050405020303" pitchFamily="18" charset="0"/>
              </a:rPr>
              <a:t>, I found the Echo had </a:t>
            </a:r>
            <a:r>
              <a:rPr lang="en-GB" b="0" i="0" u="none" strike="noStrike" dirty="0">
                <a:solidFill>
                  <a:srgbClr val="000000"/>
                </a:solidFill>
                <a:effectLst/>
                <a:latin typeface="georgia" panose="02040502050405020303" pitchFamily="18" charset="0"/>
                <a:hlinkClick r:id="rId5"/>
              </a:rPr>
              <a:t>recorded many sensitive conversations</a:t>
            </a:r>
            <a:r>
              <a:rPr lang="en-GB" b="0" i="0" dirty="0">
                <a:solidFill>
                  <a:srgbClr val="000000"/>
                </a:solidFill>
                <a:effectLst/>
                <a:latin typeface="georgia" panose="02040502050405020303" pitchFamily="18" charset="0"/>
              </a:rPr>
              <a:t> after its microphone activated unintentionally. (Amazon says its systems now double check whether you intended to say the wake word and label accidental recordings.)</a:t>
            </a:r>
          </a:p>
          <a:p>
            <a:pPr algn="l"/>
            <a:r>
              <a:rPr lang="en-GB" b="0" i="0" dirty="0">
                <a:solidFill>
                  <a:srgbClr val="000000"/>
                </a:solidFill>
                <a:effectLst/>
                <a:latin typeface="georgia" panose="02040502050405020303" pitchFamily="18" charset="0"/>
              </a:rPr>
              <a:t>Only after years of criticism did Amazon add a setting to not keep any audio recordings.</a:t>
            </a:r>
          </a:p>
          <a:p>
            <a:pPr algn="l"/>
            <a:r>
              <a:rPr lang="en-GB" b="0" i="0" dirty="0">
                <a:solidFill>
                  <a:srgbClr val="000000"/>
                </a:solidFill>
                <a:effectLst/>
                <a:latin typeface="georgia" panose="02040502050405020303" pitchFamily="18" charset="0"/>
              </a:rPr>
              <a:t>“Providing customers with transparency and control over their information has always been incredibly important to Amazon, and we believe we’ve been very good stewards of peoples’ data,” says spokeswoman Kristy Schmidt.</a:t>
            </a:r>
          </a:p>
          <a:p>
            <a:endParaRPr lang="en-GB" b="1" i="0" dirty="0">
              <a:solidFill>
                <a:srgbClr val="000000"/>
              </a:solidFill>
              <a:effectLst/>
              <a:latin typeface="georgia" panose="02040502050405020303" pitchFamily="18" charset="0"/>
            </a:endParaRPr>
          </a:p>
          <a:p>
            <a:endParaRPr lang="en-GB" b="1" i="0" dirty="0">
              <a:solidFill>
                <a:srgbClr val="000000"/>
              </a:solidFill>
              <a:effectLst/>
              <a:latin typeface="georgia" panose="02040502050405020303" pitchFamily="18" charset="0"/>
            </a:endParaRPr>
          </a:p>
          <a:p>
            <a:endParaRPr lang="en-GB" b="1" i="0" dirty="0">
              <a:solidFill>
                <a:srgbClr val="000000"/>
              </a:solidFill>
              <a:effectLst/>
              <a:latin typeface="georgia" panose="02040502050405020303" pitchFamily="18" charset="0"/>
            </a:endParaRPr>
          </a:p>
          <a:p>
            <a:pPr algn="l"/>
            <a:r>
              <a:rPr lang="en-GB" b="1" i="0" dirty="0">
                <a:solidFill>
                  <a:srgbClr val="000000"/>
                </a:solidFill>
                <a:effectLst/>
                <a:latin typeface="georgia" panose="02040502050405020303" pitchFamily="18" charset="0"/>
              </a:rPr>
              <a:t>Ethical Concerns Ring Doorbell - </a:t>
            </a:r>
            <a:r>
              <a:rPr lang="en-GB" b="0" i="0" dirty="0">
                <a:solidFill>
                  <a:srgbClr val="000000"/>
                </a:solidFill>
                <a:effectLst/>
                <a:latin typeface="georgia" panose="02040502050405020303" pitchFamily="18" charset="0"/>
              </a:rPr>
              <a:t>Acquired by Amazon in 2018, Ring doorbells have tiny cameras inside that let you live-stream, record and interact with whomever is at your doorstep — even if you’re not home. You’re not the only one who wants to peer through your doorbell. Police have made </a:t>
            </a:r>
            <a:r>
              <a:rPr lang="en-GB" b="0" i="0" u="none" strike="noStrike" dirty="0">
                <a:solidFill>
                  <a:srgbClr val="000000"/>
                </a:solidFill>
                <a:effectLst/>
                <a:latin typeface="georgia" panose="02040502050405020303" pitchFamily="18" charset="0"/>
                <a:hlinkClick r:id="rId6"/>
              </a:rPr>
              <a:t>tens of thousands of requests</a:t>
            </a:r>
            <a:r>
              <a:rPr lang="en-GB" b="0" i="0" dirty="0">
                <a:solidFill>
                  <a:srgbClr val="000000"/>
                </a:solidFill>
                <a:effectLst/>
                <a:latin typeface="georgia" panose="02040502050405020303" pitchFamily="18" charset="0"/>
              </a:rPr>
              <a:t> for Ring video clips, and Amazon has handed footage to police without owners’ permission at least 11 times this year. (Amazon says it reserves the right to respond to emergency police requests when they relate to matters of life and death.)</a:t>
            </a:r>
          </a:p>
          <a:p>
            <a:pPr algn="l"/>
            <a:r>
              <a:rPr lang="en-GB" b="0" i="0" dirty="0">
                <a:solidFill>
                  <a:srgbClr val="000000"/>
                </a:solidFill>
                <a:effectLst/>
                <a:latin typeface="georgia" panose="02040502050405020303" pitchFamily="18" charset="0"/>
              </a:rPr>
              <a:t>Ring brought surveillance cameras to millions of more homes, </a:t>
            </a:r>
            <a:r>
              <a:rPr lang="en-GB" b="0" i="0" u="none" strike="noStrike" dirty="0">
                <a:solidFill>
                  <a:srgbClr val="000000"/>
                </a:solidFill>
                <a:effectLst/>
                <a:latin typeface="georgia" panose="02040502050405020303" pitchFamily="18" charset="0"/>
                <a:hlinkClick r:id="rId7"/>
              </a:rPr>
              <a:t>igniting a privacy debate</a:t>
            </a:r>
            <a:r>
              <a:rPr lang="en-GB" b="0" i="0" dirty="0">
                <a:solidFill>
                  <a:srgbClr val="000000"/>
                </a:solidFill>
                <a:effectLst/>
                <a:latin typeface="georgia" panose="02040502050405020303" pitchFamily="18" charset="0"/>
              </a:rPr>
              <a:t> about recording neighbors without permission.</a:t>
            </a:r>
          </a:p>
          <a:p>
            <a:endParaRPr lang="en-GB" b="1" i="0" dirty="0">
              <a:solidFill>
                <a:srgbClr val="000000"/>
              </a:solidFill>
              <a:effectLst/>
              <a:latin typeface="georgia" panose="02040502050405020303" pitchFamily="18" charset="0"/>
            </a:endParaRPr>
          </a:p>
          <a:p>
            <a:endParaRPr lang="en-GB" b="1" i="0" dirty="0">
              <a:solidFill>
                <a:srgbClr val="000000"/>
              </a:solidFill>
              <a:effectLst/>
              <a:latin typeface="georgia" panose="02040502050405020303" pitchFamily="18" charset="0"/>
            </a:endParaRPr>
          </a:p>
          <a:p>
            <a:r>
              <a:rPr lang="en-GB" b="1" i="0" dirty="0">
                <a:solidFill>
                  <a:srgbClr val="000000"/>
                </a:solidFill>
                <a:effectLst/>
                <a:latin typeface="georgia" panose="02040502050405020303" pitchFamily="18" charset="0"/>
              </a:rPr>
              <a:t>Ethical Concerns Kindle- </a:t>
            </a:r>
            <a:r>
              <a:rPr lang="en-GB" b="0" i="0" dirty="0">
                <a:solidFill>
                  <a:srgbClr val="000000"/>
                </a:solidFill>
                <a:effectLst/>
                <a:latin typeface="georgia" panose="02040502050405020303" pitchFamily="18" charset="0"/>
              </a:rPr>
              <a:t>Amazon knows exactly how fast you read and how far you actually got through your last novel. Kindles and Fire Tablets are another way Amazon gets to know your tastes, which helps it sell you things.</a:t>
            </a:r>
          </a:p>
          <a:p>
            <a:endParaRPr lang="en-GB" b="0" i="0" dirty="0">
              <a:solidFill>
                <a:srgbClr val="000000"/>
              </a:solidFill>
              <a:effectLst/>
              <a:latin typeface="georgia" panose="02040502050405020303" pitchFamily="18" charset="0"/>
            </a:endParaRPr>
          </a:p>
          <a:p>
            <a:endParaRPr lang="en-GB" dirty="0"/>
          </a:p>
        </p:txBody>
      </p:sp>
      <p:sp>
        <p:nvSpPr>
          <p:cNvPr id="4" name="Slide Number Placeholder 3"/>
          <p:cNvSpPr>
            <a:spLocks noGrp="1"/>
          </p:cNvSpPr>
          <p:nvPr>
            <p:ph type="sldNum" sz="quarter" idx="5"/>
          </p:nvPr>
        </p:nvSpPr>
        <p:spPr/>
        <p:txBody>
          <a:bodyPr/>
          <a:lstStyle/>
          <a:p>
            <a:fld id="{12D24080-2437-4AC9-8CE2-B668BE7E3574}" type="slidenum">
              <a:rPr lang="en-GB" smtClean="0"/>
              <a:t>4</a:t>
            </a:fld>
            <a:endParaRPr lang="en-GB" dirty="0"/>
          </a:p>
        </p:txBody>
      </p:sp>
    </p:spTree>
    <p:extLst>
      <p:ext uri="{BB962C8B-B14F-4D97-AF65-F5344CB8AC3E}">
        <p14:creationId xmlns:p14="http://schemas.microsoft.com/office/powerpoint/2010/main" val="3050210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D24080-2437-4AC9-8CE2-B668BE7E3574}" type="slidenum">
              <a:rPr lang="en-GB" smtClean="0"/>
              <a:t>5</a:t>
            </a:fld>
            <a:endParaRPr lang="en-GB" dirty="0"/>
          </a:p>
        </p:txBody>
      </p:sp>
    </p:spTree>
    <p:extLst>
      <p:ext uri="{BB962C8B-B14F-4D97-AF65-F5344CB8AC3E}">
        <p14:creationId xmlns:p14="http://schemas.microsoft.com/office/powerpoint/2010/main" val="1606429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trade-off between convenience and privacy raises a number of ethical questions. For example:</a:t>
            </a:r>
          </a:p>
          <a:p>
            <a:r>
              <a:rPr lang="en-GB" dirty="0"/>
              <a:t>Is it ethical for companies to collect and </a:t>
            </a:r>
            <a:r>
              <a:rPr lang="en-GB" dirty="0" err="1"/>
              <a:t>analyze</a:t>
            </a:r>
            <a:r>
              <a:rPr lang="en-GB" dirty="0"/>
              <a:t> personal data in order to provide convenient services?</a:t>
            </a:r>
          </a:p>
          <a:p>
            <a:r>
              <a:rPr lang="en-GB" dirty="0"/>
              <a:t>Do consumers fully understand the privacy implications of using smart home devices, and are they aware of the risks?</a:t>
            </a:r>
          </a:p>
          <a:p>
            <a:r>
              <a:rPr lang="en-GB" dirty="0"/>
              <a:t>Should companies be required to obtain explicit consent from consumers before collecting and using personal data?</a:t>
            </a:r>
          </a:p>
          <a:p>
            <a:r>
              <a:rPr lang="en-GB" dirty="0"/>
              <a:t>How can we ensure that personal data is protected from hackers or other unauthorized access?</a:t>
            </a:r>
          </a:p>
          <a:p>
            <a:r>
              <a:rPr lang="en-GB" dirty="0"/>
              <a:t>Should companies be required to provide consumers with greater transparency and control over their personal data?</a:t>
            </a:r>
          </a:p>
          <a:p>
            <a:r>
              <a:rPr lang="en-GB" dirty="0"/>
              <a:t>These are complex ethical questions that require careful consideration from both consumers and policymakers. Ultimately, it is important to strike a balance between convenience and privacy, ensuring that smart home technologies are used in a responsible and ethical manner.</a:t>
            </a:r>
          </a:p>
        </p:txBody>
      </p:sp>
      <p:sp>
        <p:nvSpPr>
          <p:cNvPr id="4" name="Slide Number Placeholder 3"/>
          <p:cNvSpPr>
            <a:spLocks noGrp="1"/>
          </p:cNvSpPr>
          <p:nvPr>
            <p:ph type="sldNum" sz="quarter" idx="5"/>
          </p:nvPr>
        </p:nvSpPr>
        <p:spPr/>
        <p:txBody>
          <a:bodyPr/>
          <a:lstStyle/>
          <a:p>
            <a:fld id="{12D24080-2437-4AC9-8CE2-B668BE7E3574}" type="slidenum">
              <a:rPr lang="en-GB" smtClean="0"/>
              <a:t>6</a:t>
            </a:fld>
            <a:endParaRPr lang="en-GB" dirty="0"/>
          </a:p>
        </p:txBody>
      </p:sp>
    </p:spTree>
    <p:extLst>
      <p:ext uri="{BB962C8B-B14F-4D97-AF65-F5344CB8AC3E}">
        <p14:creationId xmlns:p14="http://schemas.microsoft.com/office/powerpoint/2010/main" val="2850725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00F26A-9141-40D5-97A0-E6DDEB084CD5}" type="datetimeFigureOut">
              <a:rPr lang="en-GB" smtClean="0"/>
              <a:t>08/03/2023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80D374-9085-4C56-BE89-157E7900E676}" type="slidenum">
              <a:rPr lang="en-GB" smtClean="0"/>
              <a:t>‹#›</a:t>
            </a:fld>
            <a:endParaRPr lang="en-GB" dirty="0"/>
          </a:p>
        </p:txBody>
      </p:sp>
    </p:spTree>
    <p:extLst>
      <p:ext uri="{BB962C8B-B14F-4D97-AF65-F5344CB8AC3E}">
        <p14:creationId xmlns:p14="http://schemas.microsoft.com/office/powerpoint/2010/main" val="70184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00F26A-9141-40D5-97A0-E6DDEB084CD5}" type="datetimeFigureOut">
              <a:rPr lang="en-GB" smtClean="0"/>
              <a:t>08/03/2023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80D374-9085-4C56-BE89-157E7900E676}" type="slidenum">
              <a:rPr lang="en-GB" smtClean="0"/>
              <a:t>‹#›</a:t>
            </a:fld>
            <a:endParaRPr lang="en-GB" dirty="0"/>
          </a:p>
        </p:txBody>
      </p:sp>
    </p:spTree>
    <p:extLst>
      <p:ext uri="{BB962C8B-B14F-4D97-AF65-F5344CB8AC3E}">
        <p14:creationId xmlns:p14="http://schemas.microsoft.com/office/powerpoint/2010/main" val="3979033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00F26A-9141-40D5-97A0-E6DDEB084CD5}" type="datetimeFigureOut">
              <a:rPr lang="en-GB" smtClean="0"/>
              <a:t>08/03/2023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80D374-9085-4C56-BE89-157E7900E676}" type="slidenum">
              <a:rPr lang="en-GB" smtClean="0"/>
              <a:t>‹#›</a:t>
            </a:fld>
            <a:endParaRPr lang="en-GB"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3646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00F26A-9141-40D5-97A0-E6DDEB084CD5}" type="datetimeFigureOut">
              <a:rPr lang="en-GB" smtClean="0"/>
              <a:t>08/03/2023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80D374-9085-4C56-BE89-157E7900E676}" type="slidenum">
              <a:rPr lang="en-GB" smtClean="0"/>
              <a:t>‹#›</a:t>
            </a:fld>
            <a:endParaRPr lang="en-GB" dirty="0"/>
          </a:p>
        </p:txBody>
      </p:sp>
    </p:spTree>
    <p:extLst>
      <p:ext uri="{BB962C8B-B14F-4D97-AF65-F5344CB8AC3E}">
        <p14:creationId xmlns:p14="http://schemas.microsoft.com/office/powerpoint/2010/main" val="2995707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00F26A-9141-40D5-97A0-E6DDEB084CD5}" type="datetimeFigureOut">
              <a:rPr lang="en-GB" smtClean="0"/>
              <a:t>08/03/2023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80D374-9085-4C56-BE89-157E7900E676}" type="slidenum">
              <a:rPr lang="en-GB" smtClean="0"/>
              <a:t>‹#›</a:t>
            </a:fld>
            <a:endParaRPr lang="en-GB"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981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00F26A-9141-40D5-97A0-E6DDEB084CD5}" type="datetimeFigureOut">
              <a:rPr lang="en-GB" smtClean="0"/>
              <a:t>08/03/2023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80D374-9085-4C56-BE89-157E7900E676}" type="slidenum">
              <a:rPr lang="en-GB" smtClean="0"/>
              <a:t>‹#›</a:t>
            </a:fld>
            <a:endParaRPr lang="en-GB" dirty="0"/>
          </a:p>
        </p:txBody>
      </p:sp>
    </p:spTree>
    <p:extLst>
      <p:ext uri="{BB962C8B-B14F-4D97-AF65-F5344CB8AC3E}">
        <p14:creationId xmlns:p14="http://schemas.microsoft.com/office/powerpoint/2010/main" val="1929775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0F26A-9141-40D5-97A0-E6DDEB084CD5}" type="datetimeFigureOut">
              <a:rPr lang="en-GB" smtClean="0"/>
              <a:t>08/03/2023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80D374-9085-4C56-BE89-157E7900E676}" type="slidenum">
              <a:rPr lang="en-GB" smtClean="0"/>
              <a:t>‹#›</a:t>
            </a:fld>
            <a:endParaRPr lang="en-GB" dirty="0"/>
          </a:p>
        </p:txBody>
      </p:sp>
    </p:spTree>
    <p:extLst>
      <p:ext uri="{BB962C8B-B14F-4D97-AF65-F5344CB8AC3E}">
        <p14:creationId xmlns:p14="http://schemas.microsoft.com/office/powerpoint/2010/main" val="3001424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0F26A-9141-40D5-97A0-E6DDEB084CD5}" type="datetimeFigureOut">
              <a:rPr lang="en-GB" smtClean="0"/>
              <a:t>08/03/2023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80D374-9085-4C56-BE89-157E7900E676}" type="slidenum">
              <a:rPr lang="en-GB" smtClean="0"/>
              <a:t>‹#›</a:t>
            </a:fld>
            <a:endParaRPr lang="en-GB" dirty="0"/>
          </a:p>
        </p:txBody>
      </p:sp>
    </p:spTree>
    <p:extLst>
      <p:ext uri="{BB962C8B-B14F-4D97-AF65-F5344CB8AC3E}">
        <p14:creationId xmlns:p14="http://schemas.microsoft.com/office/powerpoint/2010/main" val="304512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0F26A-9141-40D5-97A0-E6DDEB084CD5}" type="datetimeFigureOut">
              <a:rPr lang="en-GB" smtClean="0"/>
              <a:t>08/03/2023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80D374-9085-4C56-BE89-157E7900E676}" type="slidenum">
              <a:rPr lang="en-GB" smtClean="0"/>
              <a:t>‹#›</a:t>
            </a:fld>
            <a:endParaRPr lang="en-GB" dirty="0"/>
          </a:p>
        </p:txBody>
      </p:sp>
    </p:spTree>
    <p:extLst>
      <p:ext uri="{BB962C8B-B14F-4D97-AF65-F5344CB8AC3E}">
        <p14:creationId xmlns:p14="http://schemas.microsoft.com/office/powerpoint/2010/main" val="2955954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00F26A-9141-40D5-97A0-E6DDEB084CD5}" type="datetimeFigureOut">
              <a:rPr lang="en-GB" smtClean="0"/>
              <a:t>08/03/2023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80D374-9085-4C56-BE89-157E7900E676}" type="slidenum">
              <a:rPr lang="en-GB" smtClean="0"/>
              <a:t>‹#›</a:t>
            </a:fld>
            <a:endParaRPr lang="en-GB" dirty="0"/>
          </a:p>
        </p:txBody>
      </p:sp>
    </p:spTree>
    <p:extLst>
      <p:ext uri="{BB962C8B-B14F-4D97-AF65-F5344CB8AC3E}">
        <p14:creationId xmlns:p14="http://schemas.microsoft.com/office/powerpoint/2010/main" val="361997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00F26A-9141-40D5-97A0-E6DDEB084CD5}" type="datetimeFigureOut">
              <a:rPr lang="en-GB" smtClean="0"/>
              <a:t>08/03/2023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C80D374-9085-4C56-BE89-157E7900E676}" type="slidenum">
              <a:rPr lang="en-GB" smtClean="0"/>
              <a:t>‹#›</a:t>
            </a:fld>
            <a:endParaRPr lang="en-GB" dirty="0"/>
          </a:p>
        </p:txBody>
      </p:sp>
    </p:spTree>
    <p:extLst>
      <p:ext uri="{BB962C8B-B14F-4D97-AF65-F5344CB8AC3E}">
        <p14:creationId xmlns:p14="http://schemas.microsoft.com/office/powerpoint/2010/main" val="316641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00F26A-9141-40D5-97A0-E6DDEB084CD5}" type="datetimeFigureOut">
              <a:rPr lang="en-GB" smtClean="0"/>
              <a:t>08/03/2023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C80D374-9085-4C56-BE89-157E7900E676}" type="slidenum">
              <a:rPr lang="en-GB" smtClean="0"/>
              <a:t>‹#›</a:t>
            </a:fld>
            <a:endParaRPr lang="en-GB" dirty="0"/>
          </a:p>
        </p:txBody>
      </p:sp>
    </p:spTree>
    <p:extLst>
      <p:ext uri="{BB962C8B-B14F-4D97-AF65-F5344CB8AC3E}">
        <p14:creationId xmlns:p14="http://schemas.microsoft.com/office/powerpoint/2010/main" val="1975227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00F26A-9141-40D5-97A0-E6DDEB084CD5}" type="datetimeFigureOut">
              <a:rPr lang="en-GB" smtClean="0"/>
              <a:t>08/03/2023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C80D374-9085-4C56-BE89-157E7900E676}" type="slidenum">
              <a:rPr lang="en-GB" smtClean="0"/>
              <a:t>‹#›</a:t>
            </a:fld>
            <a:endParaRPr lang="en-GB" dirty="0"/>
          </a:p>
        </p:txBody>
      </p:sp>
    </p:spTree>
    <p:extLst>
      <p:ext uri="{BB962C8B-B14F-4D97-AF65-F5344CB8AC3E}">
        <p14:creationId xmlns:p14="http://schemas.microsoft.com/office/powerpoint/2010/main" val="224254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0F26A-9141-40D5-97A0-E6DDEB084CD5}" type="datetimeFigureOut">
              <a:rPr lang="en-GB" smtClean="0"/>
              <a:t>08/03/2023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C80D374-9085-4C56-BE89-157E7900E676}" type="slidenum">
              <a:rPr lang="en-GB" smtClean="0"/>
              <a:t>‹#›</a:t>
            </a:fld>
            <a:endParaRPr lang="en-GB" dirty="0"/>
          </a:p>
        </p:txBody>
      </p:sp>
    </p:spTree>
    <p:extLst>
      <p:ext uri="{BB962C8B-B14F-4D97-AF65-F5344CB8AC3E}">
        <p14:creationId xmlns:p14="http://schemas.microsoft.com/office/powerpoint/2010/main" val="1041726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00F26A-9141-40D5-97A0-E6DDEB084CD5}" type="datetimeFigureOut">
              <a:rPr lang="en-GB" smtClean="0"/>
              <a:t>08/03/2023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C80D374-9085-4C56-BE89-157E7900E676}" type="slidenum">
              <a:rPr lang="en-GB" smtClean="0"/>
              <a:t>‹#›</a:t>
            </a:fld>
            <a:endParaRPr lang="en-GB" dirty="0"/>
          </a:p>
        </p:txBody>
      </p:sp>
    </p:spTree>
    <p:extLst>
      <p:ext uri="{BB962C8B-B14F-4D97-AF65-F5344CB8AC3E}">
        <p14:creationId xmlns:p14="http://schemas.microsoft.com/office/powerpoint/2010/main" val="383206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0F26A-9141-40D5-97A0-E6DDEB084CD5}" type="datetimeFigureOut">
              <a:rPr lang="en-GB" smtClean="0"/>
              <a:t>08/03/2023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C80D374-9085-4C56-BE89-157E7900E676}" type="slidenum">
              <a:rPr lang="en-GB" smtClean="0"/>
              <a:t>‹#›</a:t>
            </a:fld>
            <a:endParaRPr lang="en-GB" dirty="0"/>
          </a:p>
        </p:txBody>
      </p:sp>
    </p:spTree>
    <p:extLst>
      <p:ext uri="{BB962C8B-B14F-4D97-AF65-F5344CB8AC3E}">
        <p14:creationId xmlns:p14="http://schemas.microsoft.com/office/powerpoint/2010/main" val="86724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00F26A-9141-40D5-97A0-E6DDEB084CD5}" type="datetimeFigureOut">
              <a:rPr lang="en-GB" smtClean="0"/>
              <a:t>08/03/2023</a:t>
            </a:fld>
            <a:endParaRPr lang="en-GB"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80D374-9085-4C56-BE89-157E7900E676}" type="slidenum">
              <a:rPr lang="en-GB" smtClean="0"/>
              <a:t>‹#›</a:t>
            </a:fld>
            <a:endParaRPr lang="en-GB" dirty="0"/>
          </a:p>
        </p:txBody>
      </p:sp>
    </p:spTree>
    <p:extLst>
      <p:ext uri="{BB962C8B-B14F-4D97-AF65-F5344CB8AC3E}">
        <p14:creationId xmlns:p14="http://schemas.microsoft.com/office/powerpoint/2010/main" val="2488182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ut-out of a house with shadow at the back">
            <a:extLst>
              <a:ext uri="{FF2B5EF4-FFF2-40B4-BE49-F238E27FC236}">
                <a16:creationId xmlns:a16="http://schemas.microsoft.com/office/drawing/2014/main" id="{6B2E61A6-A8FC-76A8-5B0B-32C4D32EB162}"/>
              </a:ext>
            </a:extLst>
          </p:cNvPr>
          <p:cNvPicPr>
            <a:picLocks noChangeAspect="1"/>
          </p:cNvPicPr>
          <p:nvPr/>
        </p:nvPicPr>
        <p:blipFill rotWithShape="1">
          <a:blip r:embed="rId2"/>
          <a:srcRect l="21000" r="28064"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5" name="TextBox 4">
            <a:extLst>
              <a:ext uri="{FF2B5EF4-FFF2-40B4-BE49-F238E27FC236}">
                <a16:creationId xmlns:a16="http://schemas.microsoft.com/office/drawing/2014/main" id="{BFBA2A4C-1187-C404-8B78-28C5C126AF0E}"/>
              </a:ext>
            </a:extLst>
          </p:cNvPr>
          <p:cNvSpPr txBox="1"/>
          <p:nvPr/>
        </p:nvSpPr>
        <p:spPr>
          <a:xfrm>
            <a:off x="5380563" y="1678665"/>
            <a:ext cx="3887839" cy="2372168"/>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800" b="1" i="0" dirty="0">
                <a:solidFill>
                  <a:schemeClr val="accent1"/>
                </a:solidFill>
                <a:effectLst/>
                <a:latin typeface="+mj-lt"/>
                <a:ea typeface="+mj-ea"/>
                <a:cs typeface="+mj-cs"/>
              </a:rPr>
              <a:t>Smart Homes  </a:t>
            </a:r>
          </a:p>
          <a:p>
            <a:pPr algn="r">
              <a:lnSpc>
                <a:spcPct val="90000"/>
              </a:lnSpc>
              <a:spcBef>
                <a:spcPct val="0"/>
              </a:spcBef>
              <a:spcAft>
                <a:spcPts val="600"/>
              </a:spcAft>
            </a:pPr>
            <a:r>
              <a:rPr lang="en-US" sz="3800" b="1" i="0" dirty="0">
                <a:solidFill>
                  <a:schemeClr val="accent1"/>
                </a:solidFill>
                <a:effectLst/>
                <a:latin typeface="+mj-lt"/>
                <a:ea typeface="+mj-ea"/>
                <a:cs typeface="+mj-cs"/>
              </a:rPr>
              <a:t>Convenient, or Privacy </a:t>
            </a:r>
            <a:r>
              <a:rPr lang="en-US" sz="3800" b="1" dirty="0">
                <a:solidFill>
                  <a:schemeClr val="accent1"/>
                </a:solidFill>
                <a:latin typeface="+mj-lt"/>
                <a:ea typeface="+mj-ea"/>
                <a:cs typeface="+mj-cs"/>
              </a:rPr>
              <a:t>I</a:t>
            </a:r>
            <a:r>
              <a:rPr lang="en-US" sz="3800" b="1" i="0" dirty="0">
                <a:solidFill>
                  <a:schemeClr val="accent1"/>
                </a:solidFill>
                <a:effectLst/>
                <a:latin typeface="+mj-lt"/>
                <a:ea typeface="+mj-ea"/>
                <a:cs typeface="+mj-cs"/>
              </a:rPr>
              <a:t>nvading?</a:t>
            </a:r>
          </a:p>
        </p:txBody>
      </p:sp>
    </p:spTree>
    <p:extLst>
      <p:ext uri="{BB962C8B-B14F-4D97-AF65-F5344CB8AC3E}">
        <p14:creationId xmlns:p14="http://schemas.microsoft.com/office/powerpoint/2010/main" val="423065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E6EA9546-29F2-C828-CF7D-AF8BEE63FBAE}"/>
              </a:ext>
            </a:extLst>
          </p:cNvPr>
          <p:cNvGraphicFramePr/>
          <p:nvPr>
            <p:extLst>
              <p:ext uri="{D42A27DB-BD31-4B8C-83A1-F6EECF244321}">
                <p14:modId xmlns:p14="http://schemas.microsoft.com/office/powerpoint/2010/main" val="418991143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22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extBox 2">
            <a:extLst>
              <a:ext uri="{FF2B5EF4-FFF2-40B4-BE49-F238E27FC236}">
                <a16:creationId xmlns:a16="http://schemas.microsoft.com/office/drawing/2014/main" id="{CEE090B2-7481-3729-673D-31191374C46B}"/>
              </a:ext>
            </a:extLst>
          </p:cNvPr>
          <p:cNvSpPr txBox="1"/>
          <p:nvPr/>
        </p:nvSpPr>
        <p:spPr>
          <a:xfrm>
            <a:off x="5209563" y="2160589"/>
            <a:ext cx="4161448"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2400" b="1" dirty="0">
                <a:solidFill>
                  <a:schemeClr val="tx1">
                    <a:lumMod val="75000"/>
                    <a:lumOff val="25000"/>
                  </a:schemeClr>
                </a:solidFill>
              </a:rPr>
              <a:t>Is your Smart Home Spying on you?</a:t>
            </a: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List of common smart home appliances – Alexa devices, Amazon Ring Door Bell, Kindle or smart controlled lights.</a:t>
            </a:r>
          </a:p>
          <a:p>
            <a:pPr>
              <a:lnSpc>
                <a:spcPct val="90000"/>
              </a:lnSpc>
              <a:spcBef>
                <a:spcPts val="1000"/>
              </a:spcBef>
              <a:buClr>
                <a:schemeClr val="accent1"/>
              </a:buClr>
              <a:buSzPct val="80000"/>
              <a:buFont typeface="Wingdings 3" charset="2"/>
              <a:buChar char=""/>
            </a:pPr>
            <a:r>
              <a:rPr lang="en-US" sz="1700" b="1" dirty="0">
                <a:solidFill>
                  <a:schemeClr val="tx1">
                    <a:lumMod val="75000"/>
                    <a:lumOff val="25000"/>
                  </a:schemeClr>
                </a:solidFill>
              </a:rPr>
              <a:t>Task</a:t>
            </a:r>
            <a:r>
              <a:rPr lang="en-US" sz="1700" dirty="0">
                <a:solidFill>
                  <a:schemeClr val="tx1">
                    <a:lumMod val="75000"/>
                    <a:lumOff val="25000"/>
                  </a:schemeClr>
                </a:solidFill>
              </a:rPr>
              <a:t> - Think of smart devices you have at home. Have you ever considered that these devices are breaching your privacy? </a:t>
            </a:r>
          </a:p>
        </p:txBody>
      </p:sp>
      <p:pic>
        <p:nvPicPr>
          <p:cNvPr id="6" name="Picture 4" descr="An open toilet door">
            <a:extLst>
              <a:ext uri="{FF2B5EF4-FFF2-40B4-BE49-F238E27FC236}">
                <a16:creationId xmlns:a16="http://schemas.microsoft.com/office/drawing/2014/main" id="{0F273DBA-5335-1426-78AB-C313C74053F3}"/>
              </a:ext>
            </a:extLst>
          </p:cNvPr>
          <p:cNvPicPr>
            <a:picLocks noChangeAspect="1"/>
          </p:cNvPicPr>
          <p:nvPr/>
        </p:nvPicPr>
        <p:blipFill rotWithShape="1">
          <a:blip r:embed="rId2"/>
          <a:srcRect l="15346" r="3234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1" name="Isosceles Triangle 2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113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B509BC-43AA-3C7D-9080-AD3E7A483161}"/>
              </a:ext>
            </a:extLst>
          </p:cNvPr>
          <p:cNvSpPr txBox="1"/>
          <p:nvPr/>
        </p:nvSpPr>
        <p:spPr>
          <a:xfrm>
            <a:off x="923731" y="718457"/>
            <a:ext cx="6540759" cy="400110"/>
          </a:xfrm>
          <a:prstGeom prst="rect">
            <a:avLst/>
          </a:prstGeom>
          <a:noFill/>
        </p:spPr>
        <p:txBody>
          <a:bodyPr wrap="square" rtlCol="0">
            <a:spAutoFit/>
          </a:bodyPr>
          <a:lstStyle/>
          <a:p>
            <a:r>
              <a:rPr lang="en-GB" sz="2000" b="1" dirty="0">
                <a:latin typeface="Georgia" panose="02040502050405020303" pitchFamily="18" charset="0"/>
              </a:rPr>
              <a:t>How may these devices breach your privacy?</a:t>
            </a:r>
          </a:p>
        </p:txBody>
      </p:sp>
      <p:pic>
        <p:nvPicPr>
          <p:cNvPr id="8" name="Picture 7">
            <a:extLst>
              <a:ext uri="{FF2B5EF4-FFF2-40B4-BE49-F238E27FC236}">
                <a16:creationId xmlns:a16="http://schemas.microsoft.com/office/drawing/2014/main" id="{19C0854C-043B-AF72-C2F9-B0399F2713CE}"/>
              </a:ext>
            </a:extLst>
          </p:cNvPr>
          <p:cNvPicPr>
            <a:picLocks noChangeAspect="1"/>
          </p:cNvPicPr>
          <p:nvPr/>
        </p:nvPicPr>
        <p:blipFill>
          <a:blip r:embed="rId3"/>
          <a:stretch>
            <a:fillRect/>
          </a:stretch>
        </p:blipFill>
        <p:spPr>
          <a:xfrm>
            <a:off x="247419" y="1766061"/>
            <a:ext cx="3439678" cy="2793647"/>
          </a:xfrm>
          <a:prstGeom prst="rect">
            <a:avLst/>
          </a:prstGeom>
        </p:spPr>
      </p:pic>
      <p:pic>
        <p:nvPicPr>
          <p:cNvPr id="12" name="Picture 11">
            <a:extLst>
              <a:ext uri="{FF2B5EF4-FFF2-40B4-BE49-F238E27FC236}">
                <a16:creationId xmlns:a16="http://schemas.microsoft.com/office/drawing/2014/main" id="{AB611F0D-FAE8-491D-7907-7BB2D4D53BB7}"/>
              </a:ext>
            </a:extLst>
          </p:cNvPr>
          <p:cNvPicPr>
            <a:picLocks noChangeAspect="1"/>
          </p:cNvPicPr>
          <p:nvPr/>
        </p:nvPicPr>
        <p:blipFill>
          <a:blip r:embed="rId4"/>
          <a:stretch>
            <a:fillRect/>
          </a:stretch>
        </p:blipFill>
        <p:spPr>
          <a:xfrm>
            <a:off x="4342870" y="4422057"/>
            <a:ext cx="1377830" cy="2435942"/>
          </a:xfrm>
          <a:prstGeom prst="rect">
            <a:avLst/>
          </a:prstGeom>
        </p:spPr>
      </p:pic>
      <p:pic>
        <p:nvPicPr>
          <p:cNvPr id="14" name="Picture 13">
            <a:extLst>
              <a:ext uri="{FF2B5EF4-FFF2-40B4-BE49-F238E27FC236}">
                <a16:creationId xmlns:a16="http://schemas.microsoft.com/office/drawing/2014/main" id="{10A4362F-5987-DB77-12B8-267D4CF5E021}"/>
              </a:ext>
            </a:extLst>
          </p:cNvPr>
          <p:cNvPicPr>
            <a:picLocks noChangeAspect="1"/>
          </p:cNvPicPr>
          <p:nvPr/>
        </p:nvPicPr>
        <p:blipFill>
          <a:blip r:embed="rId5"/>
          <a:stretch>
            <a:fillRect/>
          </a:stretch>
        </p:blipFill>
        <p:spPr>
          <a:xfrm>
            <a:off x="6780417" y="1511709"/>
            <a:ext cx="2747041" cy="2947219"/>
          </a:xfrm>
          <a:prstGeom prst="rect">
            <a:avLst/>
          </a:prstGeom>
        </p:spPr>
      </p:pic>
      <p:sp>
        <p:nvSpPr>
          <p:cNvPr id="15" name="TextBox 14">
            <a:extLst>
              <a:ext uri="{FF2B5EF4-FFF2-40B4-BE49-F238E27FC236}">
                <a16:creationId xmlns:a16="http://schemas.microsoft.com/office/drawing/2014/main" id="{6093BCE7-4D33-785C-622F-4323C8BFC97B}"/>
              </a:ext>
            </a:extLst>
          </p:cNvPr>
          <p:cNvSpPr txBox="1"/>
          <p:nvPr/>
        </p:nvSpPr>
        <p:spPr>
          <a:xfrm>
            <a:off x="6780417" y="4660490"/>
            <a:ext cx="3327144" cy="1754326"/>
          </a:xfrm>
          <a:prstGeom prst="rect">
            <a:avLst/>
          </a:prstGeom>
          <a:noFill/>
        </p:spPr>
        <p:txBody>
          <a:bodyPr wrap="square" rtlCol="0">
            <a:spAutoFit/>
          </a:bodyPr>
          <a:lstStyle/>
          <a:p>
            <a:r>
              <a:rPr lang="en-GB" b="1" i="0" dirty="0">
                <a:solidFill>
                  <a:srgbClr val="000000"/>
                </a:solidFill>
                <a:effectLst/>
                <a:latin typeface="georgia" panose="02040502050405020303" pitchFamily="18" charset="0"/>
              </a:rPr>
              <a:t>Kindle knows:</a:t>
            </a:r>
            <a:r>
              <a:rPr lang="en-GB" b="0" i="0" dirty="0">
                <a:solidFill>
                  <a:srgbClr val="000000"/>
                </a:solidFill>
                <a:effectLst/>
                <a:latin typeface="georgia" panose="02040502050405020303" pitchFamily="18" charset="0"/>
              </a:rPr>
              <a:t> </a:t>
            </a:r>
          </a:p>
          <a:p>
            <a:r>
              <a:rPr lang="en-GB" b="0" i="0" dirty="0">
                <a:solidFill>
                  <a:srgbClr val="000000"/>
                </a:solidFill>
                <a:effectLst/>
                <a:latin typeface="georgia" panose="02040502050405020303" pitchFamily="18" charset="0"/>
              </a:rPr>
              <a:t>What and when you read and watch entertainment and news; when you open, close and how long you use third-party apps; your location.</a:t>
            </a:r>
            <a:endParaRPr lang="en-GB" dirty="0"/>
          </a:p>
        </p:txBody>
      </p:sp>
      <p:sp>
        <p:nvSpPr>
          <p:cNvPr id="17" name="TextBox 16">
            <a:extLst>
              <a:ext uri="{FF2B5EF4-FFF2-40B4-BE49-F238E27FC236}">
                <a16:creationId xmlns:a16="http://schemas.microsoft.com/office/drawing/2014/main" id="{690738BC-0E78-A2D4-F32D-21D0ACE23000}"/>
              </a:ext>
            </a:extLst>
          </p:cNvPr>
          <p:cNvSpPr txBox="1"/>
          <p:nvPr/>
        </p:nvSpPr>
        <p:spPr>
          <a:xfrm>
            <a:off x="3905213" y="1616150"/>
            <a:ext cx="3165987" cy="2308324"/>
          </a:xfrm>
          <a:prstGeom prst="rect">
            <a:avLst/>
          </a:prstGeom>
          <a:noFill/>
        </p:spPr>
        <p:txBody>
          <a:bodyPr wrap="square" rtlCol="0">
            <a:spAutoFit/>
          </a:bodyPr>
          <a:lstStyle/>
          <a:p>
            <a:r>
              <a:rPr lang="en-GB" b="1" dirty="0">
                <a:latin typeface="Georgia" panose="02040502050405020303" pitchFamily="18" charset="0"/>
              </a:rPr>
              <a:t>Ring Doorbell knows: </a:t>
            </a:r>
          </a:p>
          <a:p>
            <a:endParaRPr lang="en-GB" b="1" dirty="0">
              <a:latin typeface="Georgia" panose="02040502050405020303" pitchFamily="18" charset="0"/>
            </a:endParaRPr>
          </a:p>
          <a:p>
            <a:r>
              <a:rPr lang="en-GB" b="0" i="0" dirty="0">
                <a:solidFill>
                  <a:srgbClr val="000000"/>
                </a:solidFill>
                <a:effectLst/>
                <a:latin typeface="georgia" panose="02040502050405020303" pitchFamily="18" charset="0"/>
              </a:rPr>
              <a:t>Live and recorded video, audio and photos of the outside of your house; when people come and go and you receive packages; status of linked devices like lights.</a:t>
            </a:r>
            <a:endParaRPr lang="en-GB" b="1" dirty="0">
              <a:latin typeface="Georgia" panose="02040502050405020303" pitchFamily="18" charset="0"/>
            </a:endParaRPr>
          </a:p>
        </p:txBody>
      </p:sp>
      <p:sp>
        <p:nvSpPr>
          <p:cNvPr id="18" name="TextBox 17">
            <a:extLst>
              <a:ext uri="{FF2B5EF4-FFF2-40B4-BE49-F238E27FC236}">
                <a16:creationId xmlns:a16="http://schemas.microsoft.com/office/drawing/2014/main" id="{5FD864C6-99AB-9A5B-2917-6DA36AE5D136}"/>
              </a:ext>
            </a:extLst>
          </p:cNvPr>
          <p:cNvSpPr txBox="1"/>
          <p:nvPr/>
        </p:nvSpPr>
        <p:spPr>
          <a:xfrm>
            <a:off x="318221" y="4208867"/>
            <a:ext cx="3954892" cy="2862322"/>
          </a:xfrm>
          <a:prstGeom prst="rect">
            <a:avLst/>
          </a:prstGeom>
          <a:noFill/>
        </p:spPr>
        <p:txBody>
          <a:bodyPr wrap="square" rtlCol="0">
            <a:spAutoFit/>
          </a:bodyPr>
          <a:lstStyle/>
          <a:p>
            <a:r>
              <a:rPr lang="en-GB" b="1" dirty="0">
                <a:latin typeface="Georgia" panose="02040502050405020303" pitchFamily="18" charset="0"/>
              </a:rPr>
              <a:t>Echo Speaker knows:</a:t>
            </a:r>
          </a:p>
          <a:p>
            <a:endParaRPr lang="en-GB" b="1" dirty="0">
              <a:latin typeface="Georgia" panose="02040502050405020303" pitchFamily="18" charset="0"/>
            </a:endParaRPr>
          </a:p>
          <a:p>
            <a:r>
              <a:rPr lang="en-GB" b="0" i="0" dirty="0">
                <a:solidFill>
                  <a:srgbClr val="000000"/>
                </a:solidFill>
                <a:effectLst/>
                <a:latin typeface="georgia" panose="02040502050405020303" pitchFamily="18" charset="0"/>
              </a:rPr>
              <a:t>Collects audio recordings through an always-on microphone; keeps voice IDs to differentiate users; logs smart-home device activity and temperature; detects presence of people through ultrasound.</a:t>
            </a:r>
          </a:p>
          <a:p>
            <a:endParaRPr lang="en-GB" b="1" dirty="0">
              <a:latin typeface="Georgia" panose="02040502050405020303" pitchFamily="18" charset="0"/>
            </a:endParaRPr>
          </a:p>
          <a:p>
            <a:endParaRPr lang="en-GB" b="1" dirty="0">
              <a:latin typeface="Georgia" panose="02040502050405020303" pitchFamily="18" charset="0"/>
            </a:endParaRPr>
          </a:p>
        </p:txBody>
      </p:sp>
    </p:spTree>
    <p:extLst>
      <p:ext uri="{BB962C8B-B14F-4D97-AF65-F5344CB8AC3E}">
        <p14:creationId xmlns:p14="http://schemas.microsoft.com/office/powerpoint/2010/main" val="3041158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4D5FE4A2-62EA-5ABE-7261-BC28A2B57A1D}"/>
              </a:ext>
            </a:extLst>
          </p:cNvPr>
          <p:cNvSpPr txBox="1"/>
          <p:nvPr/>
        </p:nvSpPr>
        <p:spPr>
          <a:xfrm>
            <a:off x="5536734" y="609600"/>
            <a:ext cx="3737268" cy="1320800"/>
          </a:xfrm>
          <a:prstGeom prst="rect">
            <a:avLst/>
          </a:prstGeom>
        </p:spPr>
        <p:txBody>
          <a:bodyPr vert="horz" lIns="91440" tIns="45720" rIns="91440" bIns="45720" rtlCol="0" anchor="t">
            <a:normAutofit/>
          </a:bodyPr>
          <a:lstStyle/>
          <a:p>
            <a:pPr>
              <a:spcBef>
                <a:spcPct val="0"/>
              </a:spcBef>
              <a:spcAft>
                <a:spcPts val="600"/>
              </a:spcAft>
            </a:pPr>
            <a:r>
              <a:rPr lang="en-US" sz="3300">
                <a:solidFill>
                  <a:schemeClr val="accent1"/>
                </a:solidFill>
                <a:latin typeface="+mj-lt"/>
                <a:ea typeface="+mj-ea"/>
                <a:cs typeface="+mj-cs"/>
              </a:rPr>
              <a:t>Additional Ethical Considerations</a:t>
            </a:r>
          </a:p>
        </p:txBody>
      </p:sp>
      <p:sp>
        <p:nvSpPr>
          <p:cNvPr id="3" name="TextBox 2">
            <a:extLst>
              <a:ext uri="{FF2B5EF4-FFF2-40B4-BE49-F238E27FC236}">
                <a16:creationId xmlns:a16="http://schemas.microsoft.com/office/drawing/2014/main" id="{85D8D1DC-B74F-DAAF-9918-4CC80C5B6567}"/>
              </a:ext>
            </a:extLst>
          </p:cNvPr>
          <p:cNvSpPr txBox="1"/>
          <p:nvPr/>
        </p:nvSpPr>
        <p:spPr>
          <a:xfrm>
            <a:off x="5209563" y="2160589"/>
            <a:ext cx="4064439"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Consumer Choice</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Social Isolation</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Environmental Concerns</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Dependency </a:t>
            </a:r>
          </a:p>
        </p:txBody>
      </p:sp>
      <p:pic>
        <p:nvPicPr>
          <p:cNvPr id="5" name="Picture 4" descr="Colourful carved figures of humans">
            <a:extLst>
              <a:ext uri="{FF2B5EF4-FFF2-40B4-BE49-F238E27FC236}">
                <a16:creationId xmlns:a16="http://schemas.microsoft.com/office/drawing/2014/main" id="{883ADE3E-554F-1D63-C7B9-7FA1344EDAA8}"/>
              </a:ext>
            </a:extLst>
          </p:cNvPr>
          <p:cNvPicPr>
            <a:picLocks noChangeAspect="1"/>
          </p:cNvPicPr>
          <p:nvPr/>
        </p:nvPicPr>
        <p:blipFill rotWithShape="1">
          <a:blip r:embed="rId3"/>
          <a:srcRect l="22091" r="21858"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1" name="Isosceles Triangle 2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5204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descr="Padlock on computer motherboard">
            <a:extLst>
              <a:ext uri="{FF2B5EF4-FFF2-40B4-BE49-F238E27FC236}">
                <a16:creationId xmlns:a16="http://schemas.microsoft.com/office/drawing/2014/main" id="{F6400755-6C67-F7DC-C801-6F25826FA965}"/>
              </a:ext>
            </a:extLst>
          </p:cNvPr>
          <p:cNvPicPr>
            <a:picLocks noChangeAspect="1"/>
          </p:cNvPicPr>
          <p:nvPr/>
        </p:nvPicPr>
        <p:blipFill rotWithShape="1">
          <a:blip r:embed="rId3"/>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extBox 1">
            <a:extLst>
              <a:ext uri="{FF2B5EF4-FFF2-40B4-BE49-F238E27FC236}">
                <a16:creationId xmlns:a16="http://schemas.microsoft.com/office/drawing/2014/main" id="{E94A2957-D168-1320-527F-37B2EBBD2BEE}"/>
              </a:ext>
            </a:extLst>
          </p:cNvPr>
          <p:cNvSpPr txBox="1"/>
          <p:nvPr/>
        </p:nvSpPr>
        <p:spPr>
          <a:xfrm>
            <a:off x="677334" y="2568908"/>
            <a:ext cx="3851122" cy="3880773"/>
          </a:xfrm>
          <a:prstGeom prst="rect">
            <a:avLst/>
          </a:prstGeom>
        </p:spPr>
        <p:txBody>
          <a:bodyPr vert="horz" lIns="91440" tIns="45720" rIns="91440" bIns="45720" rtlCol="0">
            <a:normAutofit/>
          </a:bodyPr>
          <a:lstStyle/>
          <a:p>
            <a:pPr algn="ctr">
              <a:spcBef>
                <a:spcPts val="1000"/>
              </a:spcBef>
              <a:buClr>
                <a:schemeClr val="accent1"/>
              </a:buClr>
              <a:buSzPct val="80000"/>
              <a:buFont typeface="Wingdings 3" charset="2"/>
              <a:buChar char=""/>
            </a:pPr>
            <a:r>
              <a:rPr lang="en-US" sz="2400" b="1" dirty="0">
                <a:solidFill>
                  <a:schemeClr val="tx1">
                    <a:lumMod val="75000"/>
                    <a:lumOff val="25000"/>
                  </a:schemeClr>
                </a:solidFill>
              </a:rPr>
              <a:t>Smart Homes &amp; Devices</a:t>
            </a:r>
            <a:r>
              <a:rPr lang="en-US" b="1" dirty="0">
                <a:solidFill>
                  <a:schemeClr val="tx1">
                    <a:lumMod val="75000"/>
                    <a:lumOff val="25000"/>
                  </a:schemeClr>
                </a:solidFill>
              </a:rPr>
              <a:t>: </a:t>
            </a:r>
          </a:p>
          <a:p>
            <a:pPr algn="ctr">
              <a:spcBef>
                <a:spcPts val="1000"/>
              </a:spcBef>
              <a:buClr>
                <a:schemeClr val="accent1"/>
              </a:buClr>
              <a:buSzPct val="80000"/>
            </a:pPr>
            <a:r>
              <a:rPr lang="en-US" sz="2000" b="1" dirty="0">
                <a:solidFill>
                  <a:schemeClr val="tx1">
                    <a:lumMod val="75000"/>
                    <a:lumOff val="25000"/>
                  </a:schemeClr>
                </a:solidFill>
              </a:rPr>
              <a:t>The trade-off between convenience and privacy raises some ethical questions</a:t>
            </a:r>
          </a:p>
        </p:txBody>
      </p:sp>
      <p:cxnSp>
        <p:nvCxnSpPr>
          <p:cNvPr id="20" name="Straight Connector 1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07213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House">
            <a:extLst>
              <a:ext uri="{FF2B5EF4-FFF2-40B4-BE49-F238E27FC236}">
                <a16:creationId xmlns:a16="http://schemas.microsoft.com/office/drawing/2014/main" id="{24A21995-715C-1251-CC7C-BDF40CE794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2" name="TextBox 1">
            <a:extLst>
              <a:ext uri="{FF2B5EF4-FFF2-40B4-BE49-F238E27FC236}">
                <a16:creationId xmlns:a16="http://schemas.microsoft.com/office/drawing/2014/main" id="{9B7EC01C-EF04-4658-F725-FBFC156039F1}"/>
              </a:ext>
            </a:extLst>
          </p:cNvPr>
          <p:cNvSpPr txBox="1"/>
          <p:nvPr/>
        </p:nvSpPr>
        <p:spPr>
          <a:xfrm>
            <a:off x="7181725" y="2837329"/>
            <a:ext cx="4512988" cy="3317938"/>
          </a:xfrm>
          <a:prstGeom prst="rect">
            <a:avLst/>
          </a:prstGeom>
        </p:spPr>
        <p:txBody>
          <a:bodyPr vert="horz" lIns="91440" tIns="45720" rIns="91440" bIns="45720" rtlCol="0" anchor="t">
            <a:normAutofit fontScale="85000" lnSpcReduction="10000"/>
          </a:bodyPr>
          <a:lstStyle/>
          <a:p>
            <a:pPr>
              <a:lnSpc>
                <a:spcPct val="90000"/>
              </a:lnSpc>
              <a:spcBef>
                <a:spcPts val="1000"/>
              </a:spcBef>
              <a:buClr>
                <a:schemeClr val="accent1"/>
              </a:buClr>
              <a:buSzPct val="80000"/>
              <a:buFont typeface="Wingdings 3" charset="2"/>
              <a:buChar char=""/>
            </a:pPr>
            <a:r>
              <a:rPr lang="en-US" sz="1700" dirty="0">
                <a:solidFill>
                  <a:srgbClr val="FFFFFF"/>
                </a:solidFill>
              </a:rPr>
              <a:t>We have given a brief overview of how smart homes can make life more convenient whilst simultaneously infiltrating your privacy.</a:t>
            </a:r>
          </a:p>
          <a:p>
            <a:pPr>
              <a:lnSpc>
                <a:spcPct val="90000"/>
              </a:lnSpc>
              <a:spcBef>
                <a:spcPts val="1000"/>
              </a:spcBef>
              <a:buClr>
                <a:schemeClr val="accent1"/>
              </a:buClr>
              <a:buSzPct val="80000"/>
              <a:buFont typeface="Wingdings 3" charset="2"/>
              <a:buChar char=""/>
            </a:pPr>
            <a:endParaRPr lang="en-US" sz="1700" dirty="0">
              <a:solidFill>
                <a:srgbClr val="FFFFFF"/>
              </a:solidFill>
            </a:endParaRPr>
          </a:p>
          <a:p>
            <a:pPr>
              <a:lnSpc>
                <a:spcPct val="90000"/>
              </a:lnSpc>
              <a:spcBef>
                <a:spcPts val="1000"/>
              </a:spcBef>
              <a:buClr>
                <a:schemeClr val="accent1"/>
              </a:buClr>
              <a:buSzPct val="80000"/>
            </a:pPr>
            <a:r>
              <a:rPr lang="en-US" sz="1700" dirty="0">
                <a:solidFill>
                  <a:srgbClr val="FFFFFF"/>
                </a:solidFill>
              </a:rPr>
              <a:t>Consider these questions:</a:t>
            </a:r>
          </a:p>
          <a:p>
            <a:pPr>
              <a:lnSpc>
                <a:spcPct val="90000"/>
              </a:lnSpc>
              <a:spcBef>
                <a:spcPts val="1000"/>
              </a:spcBef>
              <a:buClr>
                <a:schemeClr val="accent1"/>
              </a:buClr>
              <a:buSzPct val="80000"/>
              <a:buFont typeface="Wingdings 3" charset="2"/>
              <a:buChar char=""/>
            </a:pPr>
            <a:r>
              <a:rPr lang="en-US" sz="1700" dirty="0">
                <a:solidFill>
                  <a:srgbClr val="FFFFFF"/>
                </a:solidFill>
              </a:rPr>
              <a:t> When does convenience outweigh the right to privacy?</a:t>
            </a:r>
          </a:p>
          <a:p>
            <a:pPr>
              <a:lnSpc>
                <a:spcPct val="90000"/>
              </a:lnSpc>
              <a:spcBef>
                <a:spcPts val="1000"/>
              </a:spcBef>
              <a:buClr>
                <a:schemeClr val="accent1"/>
              </a:buClr>
              <a:buSzPct val="80000"/>
              <a:buFont typeface="Wingdings 3" charset="2"/>
              <a:buChar char=""/>
            </a:pPr>
            <a:r>
              <a:rPr lang="en-US" sz="1700" dirty="0">
                <a:solidFill>
                  <a:srgbClr val="FFFFFF"/>
                </a:solidFill>
              </a:rPr>
              <a:t> Who determines the balance between convenience and privacy? The consumer or </a:t>
            </a:r>
            <a:r>
              <a:rPr lang="en-US" sz="1700" dirty="0" err="1">
                <a:solidFill>
                  <a:srgbClr val="FFFFFF"/>
                </a:solidFill>
              </a:rPr>
              <a:t>organisations</a:t>
            </a:r>
            <a:r>
              <a:rPr lang="en-US" sz="1700" dirty="0">
                <a:solidFill>
                  <a:srgbClr val="FFFFFF"/>
                </a:solidFill>
              </a:rPr>
              <a:t>?</a:t>
            </a:r>
          </a:p>
          <a:p>
            <a:pPr>
              <a:lnSpc>
                <a:spcPct val="90000"/>
              </a:lnSpc>
              <a:spcBef>
                <a:spcPts val="1000"/>
              </a:spcBef>
              <a:buClr>
                <a:schemeClr val="accent1"/>
              </a:buClr>
              <a:buSzPct val="80000"/>
              <a:buFont typeface="Wingdings 3" charset="2"/>
              <a:buChar char=""/>
            </a:pPr>
            <a:r>
              <a:rPr lang="en-US" sz="1700" dirty="0">
                <a:solidFill>
                  <a:srgbClr val="FFFFFF"/>
                </a:solidFill>
              </a:rPr>
              <a:t>Does there need to be more transparency on how smart homes </a:t>
            </a:r>
            <a:r>
              <a:rPr lang="en-US" sz="1700" dirty="0" err="1">
                <a:solidFill>
                  <a:srgbClr val="FFFFFF"/>
                </a:solidFill>
              </a:rPr>
              <a:t>utilise</a:t>
            </a:r>
            <a:r>
              <a:rPr lang="en-US" sz="1700" dirty="0">
                <a:solidFill>
                  <a:srgbClr val="FFFFFF"/>
                </a:solidFill>
              </a:rPr>
              <a:t> your data?</a:t>
            </a:r>
          </a:p>
          <a:p>
            <a:pPr>
              <a:lnSpc>
                <a:spcPct val="90000"/>
              </a:lnSpc>
              <a:spcBef>
                <a:spcPts val="1000"/>
              </a:spcBef>
              <a:buClr>
                <a:schemeClr val="accent1"/>
              </a:buClr>
              <a:buSzPct val="80000"/>
              <a:buFont typeface="Wingdings 3" charset="2"/>
              <a:buChar char=""/>
            </a:pPr>
            <a:endParaRPr lang="en-US" sz="1100" dirty="0">
              <a:solidFill>
                <a:srgbClr val="FFFFFF"/>
              </a:solidFill>
            </a:endParaRPr>
          </a:p>
          <a:p>
            <a:pPr>
              <a:lnSpc>
                <a:spcPct val="90000"/>
              </a:lnSpc>
              <a:spcBef>
                <a:spcPts val="1000"/>
              </a:spcBef>
              <a:buClr>
                <a:schemeClr val="accent1"/>
              </a:buClr>
              <a:buSzPct val="80000"/>
              <a:buFont typeface="Wingdings 3" charset="2"/>
              <a:buChar char=""/>
            </a:pPr>
            <a:endParaRPr lang="en-US" sz="1100" dirty="0">
              <a:solidFill>
                <a:srgbClr val="FFFFFF"/>
              </a:solidFill>
            </a:endParaRPr>
          </a:p>
          <a:p>
            <a:pPr>
              <a:lnSpc>
                <a:spcPct val="90000"/>
              </a:lnSpc>
              <a:spcBef>
                <a:spcPts val="1000"/>
              </a:spcBef>
              <a:buClr>
                <a:schemeClr val="accent1"/>
              </a:buClr>
              <a:buSzPct val="80000"/>
              <a:buFont typeface="Wingdings 3" charset="2"/>
              <a:buChar char=""/>
            </a:pPr>
            <a:r>
              <a:rPr lang="en-US" sz="1100" dirty="0">
                <a:solidFill>
                  <a:srgbClr val="FFFFFF"/>
                </a:solidFill>
              </a:rPr>
              <a:t> </a:t>
            </a:r>
          </a:p>
        </p:txBody>
      </p:sp>
    </p:spTree>
    <p:extLst>
      <p:ext uri="{BB962C8B-B14F-4D97-AF65-F5344CB8AC3E}">
        <p14:creationId xmlns:p14="http://schemas.microsoft.com/office/powerpoint/2010/main" val="31161269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76</TotalTime>
  <Words>789</Words>
  <Application>Microsoft Office PowerPoint</Application>
  <PresentationFormat>Widescreen</PresentationFormat>
  <Paragraphs>63</Paragraphs>
  <Slides>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georgia</vt:lpstr>
      <vt:lpstr>georgia</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Victoire</dc:creator>
  <cp:lastModifiedBy>Victoire</cp:lastModifiedBy>
  <cp:revision>1</cp:revision>
  <dcterms:created xsi:type="dcterms:W3CDTF">2023-03-08T15:33:31Z</dcterms:created>
  <dcterms:modified xsi:type="dcterms:W3CDTF">2023-03-08T16:50:25Z</dcterms:modified>
</cp:coreProperties>
</file>