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15" r:id="rId3"/>
    <p:sldId id="286" r:id="rId4"/>
    <p:sldId id="292" r:id="rId5"/>
    <p:sldId id="287" r:id="rId6"/>
    <p:sldId id="316" r:id="rId7"/>
    <p:sldId id="289" r:id="rId8"/>
    <p:sldId id="319" r:id="rId9"/>
    <p:sldId id="320" r:id="rId10"/>
    <p:sldId id="293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11" r:id="rId19"/>
    <p:sldId id="306" r:id="rId20"/>
    <p:sldId id="312" r:id="rId21"/>
    <p:sldId id="295" r:id="rId22"/>
    <p:sldId id="313" r:id="rId23"/>
    <p:sldId id="314" r:id="rId24"/>
    <p:sldId id="296" r:id="rId25"/>
    <p:sldId id="324" r:id="rId26"/>
    <p:sldId id="326" r:id="rId27"/>
    <p:sldId id="327" r:id="rId28"/>
    <p:sldId id="325" r:id="rId29"/>
    <p:sldId id="294" r:id="rId30"/>
    <p:sldId id="323" r:id="rId31"/>
    <p:sldId id="321" r:id="rId32"/>
    <p:sldId id="322" r:id="rId33"/>
    <p:sldId id="268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7" autoAdjust="0"/>
    <p:restoredTop sz="86369" autoAdjust="0"/>
  </p:normalViewPr>
  <p:slideViewPr>
    <p:cSldViewPr>
      <p:cViewPr>
        <p:scale>
          <a:sx n="90" d="100"/>
          <a:sy n="90" d="100"/>
        </p:scale>
        <p:origin x="664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00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EA0F7-DF2B-4E73-953D-1E043B956AE5}" type="datetimeFigureOut">
              <a:rPr lang="ko-KR" altLang="en-US" smtClean="0"/>
              <a:t>2019. 2. 28.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6323A-0266-4414-B5C6-2039DBFA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3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6323A-0266-4414-B5C6-2039DBFAE4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5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6323A-0266-4414-B5C6-2039DBFAE4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B8FDDEE-F86C-441F-A1D5-838E4D13AD35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2FCA170-79BE-4818-BE8C-D0C4CB1AFB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8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4EB4A91-6AF7-49A6-B910-69AE108C4D3D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FD7E4A5-249B-462A-BF0F-3BB094604E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6BBB84E-AAA6-4373-8F12-C524D05AC38C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4F03C26-245F-4969-90BB-5263BF430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6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830AB7C-3E2B-4C15-A914-B59BE04DC754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7D83F15-08AF-417E-B939-D650EBA861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6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27C7DD1-4D20-48DF-B53E-B91F5279D16D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6EAEF2B-EDD3-42D8-806F-E7458F8498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3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4401ED3-2FCC-4C2B-843B-F81E850FD855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9253965-B38C-4C15-9C63-1D484D6432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E3AD61D-F020-47F6-BF4A-F64467483955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ECEE323D-3D42-4235-BE5A-7C91A99D25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0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F02D085C-347D-44B0-8BF3-A73B6F12D950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8D9D7EC-DCC0-4C30-AB6C-C8574717B2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7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06D8C81-52C8-447B-B275-F4BD9D532B25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BCCE634-E24B-4382-9038-2913B6BDA2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AFB45BE-9AB5-46AE-862E-7E0617A32A5E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ADF3175-3D7F-41E3-982A-24AE98FB25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84A879E-0AB6-4CB5-8DA2-F7931E9E26DC}" type="datetimeFigureOut">
              <a:rPr lang="ko-KR" altLang="en-US"/>
              <a:pPr>
                <a:defRPr/>
              </a:pPr>
              <a:t>2019. 2. 28.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1976B2D-279F-49B1-9DD8-3D5DABFDCD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4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마스터 copy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.ktug.or.kr/ko.TeX/kotexguide.pdf" TargetMode="External"/><Relationship Id="rId2" Type="http://schemas.openxmlformats.org/officeDocument/2006/relationships/hyperlink" Target="http://faq.ktug.org/faq/KoTeXLiv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zelmanov.ptep-online.com/ctan/lshort_korean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3" descr="표지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378" y="2605087"/>
            <a:ext cx="7993062" cy="1152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b="1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Latex</a:t>
            </a:r>
            <a:endParaRPr kumimoji="0" lang="ko-KR" altLang="en-US" sz="8000" b="1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입력파일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공백문자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”,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즉 빈칸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텝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(tab)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모두 동일하게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스페이스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”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처리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여러 개의 공백문자들은 하나의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스페이스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”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취급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gizingun\Desktop\Tools\칼무리\K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" y="4149080"/>
            <a:ext cx="90297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26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입력파일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특수문자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다음 기호들은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특별한 의미를 갖거나 어떤 글꼴로도 나타낼 수 없음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   $   %   ^   &amp;   _   {   }   ~   \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위의 특수문자를 문서에서 사용하려면 백슬래시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(\)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더해주어야 한다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050" name="Picture 2" descr="C:\Users\gizingun\Desktop\Tools\칼무리\K-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9120"/>
            <a:ext cx="90297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0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입력파일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명령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명령은 대소문자를 구별하며 다음과 같은 두 가지 형태 가운데 하나를 취한다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백슬래시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시작하여 문자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(letter)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만으로 이루어진 이름을 갖는다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명령 이름은 공백이나 숫자 또는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문자가 아닌 것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오면 끝난다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백슬래시 다음에 딱 한 개의 기타 문자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(non-letter)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온다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074" name="Picture 2" descr="C:\Users\gizingun\Desktop\Tools\칼무리\K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" y="5008563"/>
            <a:ext cx="9029701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6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입력파일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명령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명령 중에는 인자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(parameter)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필요한 명령도 있다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인자는 명령 이름 다음의 중괄호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{ }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속에 써넣어야 한다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어떤 명령에는 옵션 인자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(optional parameters)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필요한 경우도 있는데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명령 바로 다음에 대괄호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 ]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쓰고 그 안에 써넣는다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4098" name="Picture 2" descr="C:\Users\gizingun\Desktop\Tools\칼무리\K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97152"/>
            <a:ext cx="902970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6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입력파일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주석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 입력 파일을 처리해가다가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문자를 만나면 그 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행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나머지 부분과 줄 바꿈을 무시한다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122" name="Picture 2" descr="C:\Users\gizingun\Desktop\Tools\칼무리\K-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365104"/>
            <a:ext cx="90297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6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입력파일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주석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좀 더 긴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주석문을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쓰려면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verbatim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패키지가 제공하는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comment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환경을 쓸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comment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환경을 쓰려면 문서의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전처리부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(preamble)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usepackage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{verbatim}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추가해야 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6146" name="Picture 2" descr="C:\Users\gizingun\Desktop\Tools\칼무리\K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" y="4615011"/>
            <a:ext cx="9029701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6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입력파일의 구조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입력 파일을 처리할 때는 그 파일이 일정한 구조를 따르고 있다고 가정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그러므로 모든 입력 파일은 다음 명령으로 시작해야 한다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documentclass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{….}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명령은 지금 작성하고자 하는 문서가 어떤 종류의 것인지 설정하는 것이다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다음에 전체 문서의 모양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스타일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영향을 주는 명령들을 포함하거나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시스템에 새로운 기능을 추가하는 패키지들을 포함할 수도 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패키지를 포함할 때는 다음과 같은 형태의 명령을 쓴다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usepackage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{…}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다음은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 주요부의 시작과 끝을 나타내는 명령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\begin{document}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\end{document}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170" name="Picture 2" descr="C:\Users\gizingun\Desktop\Tools\칼무리\K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81128"/>
            <a:ext cx="3359168" cy="184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6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레이아웃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 클래스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에게 입력 파일을 처리하게 할 때 첫 번째로 제공하여야 하는 정보는 사용자가 만들려는 문서의 유형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(type)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documentclass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options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]{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}</a:t>
            </a:r>
          </a:p>
        </p:txBody>
      </p:sp>
      <p:pic>
        <p:nvPicPr>
          <p:cNvPr id="8194" name="Picture 2" descr="C:\Users\gizingun\Desktop\Tools\칼무리\K-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4159371" cy="257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" y="1422012"/>
            <a:ext cx="4573116" cy="5103332"/>
          </a:xfrm>
          <a:prstGeom prst="rect">
            <a:avLst/>
          </a:prstGeom>
        </p:spPr>
      </p:pic>
      <p:pic>
        <p:nvPicPr>
          <p:cNvPr id="9218" name="Picture 2" descr="C:\Users\gizingun\Desktop\Tools\칼무리\K-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45090"/>
            <a:ext cx="42386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5940152" y="2924944"/>
            <a:ext cx="1444725" cy="4642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5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레이아웃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패키지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문서를 써가다 보면 기본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만으로는 해결할 수 없는 문제를 만날 수 있다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그림을 포함하려 하거나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채색된 글씨를 쓰고 싶을 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혹은 문서에 소스 코드를 삽입해야 할 경우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LATEX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기능을 향상 시켜야 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usepackage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</a:t>
            </a:r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options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]{</a:t>
            </a:r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package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}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Package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란 패키지의 이름을 가리키고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options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는 패키지가 수행해야 할 특정 기능을 지시할 지시어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83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3" descr="표지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378" y="2605087"/>
            <a:ext cx="7993062" cy="1152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0" b="1" dirty="0" err="1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레이텍</a:t>
            </a:r>
            <a:endParaRPr kumimoji="0" lang="ko-KR" altLang="en-US" sz="8000" b="1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 err="1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줄바꿈과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kumimoji="0" lang="ko-KR" altLang="en-US" sz="2800" b="1" dirty="0" err="1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쪽나눔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단락 정렬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다음 명령은 새 단락을 시작하지 않으면서 줄을 바꿈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\\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또는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\newline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다음 명령은 강제로 줄을 바꾸면서 쪽 나눔은 일어나지 않도록 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\\*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새 쪽을 시작하려면 다음 명령을 이용한다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newpage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명령들도 줄 바꿈과 쪽 나눔에 사용된다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71550" lvl="2" indent="0">
              <a:lnSpc>
                <a:spcPct val="150000"/>
              </a:lnSpc>
              <a:buNone/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linebreak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[n],  \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nolinebreak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[n],  ]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pagebreak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[n],  \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nopagebreak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[n]</a:t>
            </a:r>
          </a:p>
        </p:txBody>
      </p:sp>
    </p:spTree>
    <p:extLst>
      <p:ext uri="{BB962C8B-B14F-4D97-AF65-F5344CB8AC3E}">
        <p14:creationId xmlns:p14="http://schemas.microsoft.com/office/powerpoint/2010/main" val="87960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6658644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특수 문자와 기호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따옴표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대시와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하이픈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줄임표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242" name="Picture 2" descr="C:\Users\gizingun\Desktop\Tools\칼무리\K-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66" y="3011041"/>
            <a:ext cx="71818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gizingun\Desktop\Tools\칼무리\K-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1818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gizingun\Desktop\Tools\칼무리\K-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632450"/>
            <a:ext cx="7181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38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제목과 장</a:t>
            </a: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,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절</a:t>
            </a:r>
          </a:p>
        </p:txBody>
      </p:sp>
      <p:pic>
        <p:nvPicPr>
          <p:cNvPr id="11268" name="Picture 4" descr="C:\Users\gizingun\Desktop\Tools\칼무리\K-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84" y="2608263"/>
            <a:ext cx="6353176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gizingun\Desktop\Tools\칼무리\K-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00979"/>
            <a:ext cx="529208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6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수학식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 수학식 조판을 위한 특별한 모드를 갖고 있다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수학식은 단락 안에서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행중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(inline)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수식으로 삽입될 수도 있고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별도의 단락으로 삽입될 수 있다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단락 안의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행중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수식 텍스트는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$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$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또는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\begin{math}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\end{math}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사이에 들어간다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2290" name="Picture 2" descr="C:\Users\gizingun\Desktop\Tools\칼무리\K-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72104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gizingun\Desktop\Tools\칼무리\K-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7" y="5301208"/>
            <a:ext cx="72104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64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수학식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별도 단락으로 큰 수학 기호를 사용하는 방정식 등의 수학식을 시작하려면 다음 명령을 사용하면 된다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\begin{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displaymath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}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\end{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displaymath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}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사이에 수식을 넣는다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3314" name="Picture 2" descr="C:\Users\gizingun\Desktop\Tools\칼무리\K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08" y="4163913"/>
            <a:ext cx="72771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38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81AE3-0A25-B442-82E9-9A182A0A4129}"/>
              </a:ext>
            </a:extLst>
          </p:cNvPr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수식 예제</a:t>
            </a:r>
          </a:p>
        </p:txBody>
      </p:sp>
      <p:pic>
        <p:nvPicPr>
          <p:cNvPr id="1034" name="Picture 10" descr="https://lh6.googleusercontent.com/-mLA5p9SxWYJKuxuLRD9s1NnUEbAz4vNl5Pn4eXxQD7L32Njj2Pc5CTBYTqA6bC-7YYHVBatfd0dAvIuOZfYungvd7WcoS-ndHD50a_48JgLo6Xmgio6ALLAvCIlhyksWehnI60eDis">
            <a:extLst>
              <a:ext uri="{FF2B5EF4-FFF2-40B4-BE49-F238E27FC236}">
                <a16:creationId xmlns:a16="http://schemas.microsoft.com/office/drawing/2014/main" id="{6DE939B1-B31A-D94A-9BB3-C8FDF6A3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141538"/>
            <a:ext cx="2990354" cy="88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A08AE4-B569-F846-A244-CF8AE47D97A0}"/>
              </a:ext>
            </a:extLst>
          </p:cNvPr>
          <p:cNvSpPr/>
          <p:nvPr/>
        </p:nvSpPr>
        <p:spPr>
          <a:xfrm>
            <a:off x="5580112" y="23985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y = f(\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cdot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ko-KR" dirty="0"/>
          </a:p>
        </p:txBody>
      </p:sp>
      <p:pic>
        <p:nvPicPr>
          <p:cNvPr id="1036" name="Picture 12" descr="https://lh5.googleusercontent.com/jNQXvfQINxPD86j8RgdenZoFNAp74TaeneMZawkh18B_a5P6Zqt8tZfA_xIlZam4txd6spoocwEOUkG_pTF-B08_FyDo7kqc-YWDDetA1MbOOsUKlguwS7rrKNp3Gm2RhamnQuS3xwA">
            <a:extLst>
              <a:ext uri="{FF2B5EF4-FFF2-40B4-BE49-F238E27FC236}">
                <a16:creationId xmlns:a16="http://schemas.microsoft.com/office/drawing/2014/main" id="{F61E12BD-8080-4E4A-9F98-7F4637345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33191"/>
            <a:ext cx="4578936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B653E1-B962-8D40-80F5-7CF083C7A1BB}"/>
              </a:ext>
            </a:extLst>
          </p:cNvPr>
          <p:cNvSpPr/>
          <p:nvPr/>
        </p:nvSpPr>
        <p:spPr>
          <a:xfrm>
            <a:off x="5220072" y="387712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y=M^\{h_0, h_1\}_\{p_0, p_1\}(X)</a:t>
            </a:r>
            <a:endParaRPr lang="ko-KR" altLang="en-US" dirty="0"/>
          </a:p>
        </p:txBody>
      </p:sp>
      <p:pic>
        <p:nvPicPr>
          <p:cNvPr id="1038" name="Picture 14" descr="https://lh4.googleusercontent.com/ZJckAIajsZK_6aLutzPYbLjc3vvJ3aZSNVHfFShZy7cNZqdr8wN_9vo1gKJxV-uugOMK9SYkzUiDMXGUHTD5WIlI3vpMBXudKMV9O_uOa2zvjz_dnJ4XB4d8VI-e3hF1CkXTtbujqwI">
            <a:extLst>
              <a:ext uri="{FF2B5EF4-FFF2-40B4-BE49-F238E27FC236}">
                <a16:creationId xmlns:a16="http://schemas.microsoft.com/office/drawing/2014/main" id="{09816E98-9E16-0A44-8D65-59675888A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4" y="5337519"/>
            <a:ext cx="4758448" cy="56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3C022-E713-5D46-A3FA-4469581BB81F}"/>
              </a:ext>
            </a:extLst>
          </p:cNvPr>
          <p:cNvSpPr/>
          <p:nvPr/>
        </p:nvSpPr>
        <p:spPr>
          <a:xfrm>
            <a:off x="5196631" y="52511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y=M^{\{h_0, h_1\}_\{p_0, p_1\}(X)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322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81AE3-0A25-B442-82E9-9A182A0A4129}"/>
              </a:ext>
            </a:extLst>
          </p:cNvPr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수식 예제</a:t>
            </a:r>
          </a:p>
        </p:txBody>
      </p:sp>
      <p:pic>
        <p:nvPicPr>
          <p:cNvPr id="1026" name="Picture 2" descr="https://lh6.googleusercontent.com/pnoq3gL87gzMVvQC72jUQCcmkz5GGhKAwHce5UvlsdMEcscaYFGWpveBC4e73lKnRk5HRD0XwJERdtg7Y0e-D_B3Xh4rrXBq7UmDz58LDbIpvQRPMeheFuGLBHegP2SgKSnlM_RzL68">
            <a:extLst>
              <a:ext uri="{FF2B5EF4-FFF2-40B4-BE49-F238E27FC236}">
                <a16:creationId xmlns:a16="http://schemas.microsoft.com/office/drawing/2014/main" id="{F467C994-B891-194A-9825-507329BD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5" y="2141538"/>
            <a:ext cx="3134569" cy="10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8BCD47-55FB-1045-8312-049BCF548FC0}"/>
              </a:ext>
            </a:extLst>
          </p:cNvPr>
          <p:cNvSpPr/>
          <p:nvPr/>
        </p:nvSpPr>
        <p:spPr>
          <a:xfrm>
            <a:off x="4717290" y="24815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binom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{n}{r} = 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frac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{n!}{r!(n-r)!}</a:t>
            </a:r>
            <a:endParaRPr lang="ko-KR" altLang="en-US" dirty="0"/>
          </a:p>
        </p:txBody>
      </p:sp>
      <p:pic>
        <p:nvPicPr>
          <p:cNvPr id="1030" name="Picture 6" descr="https://lh5.googleusercontent.com/ixQGQEZAZ_Unoaw5sFjCv3pqVpemortW73XAAHfRE76HeLvaAHm8q5vlf1INepgEjWi9jVavnNdq2cuC1Bht3L5V8qQLfZlNodm2uIxZqQYTtXwjs8_qDwLS_LOZo7Mzf4iHd0IqhFQ">
            <a:extLst>
              <a:ext uri="{FF2B5EF4-FFF2-40B4-BE49-F238E27FC236}">
                <a16:creationId xmlns:a16="http://schemas.microsoft.com/office/drawing/2014/main" id="{1127A8EE-1595-DF42-B7FB-6F5489D7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3573016"/>
            <a:ext cx="19939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A4B0E6-1C1F-9B4C-A1F0-E74CB8FFB739}"/>
              </a:ext>
            </a:extLst>
          </p:cNvPr>
          <p:cNvSpPr/>
          <p:nvPr/>
        </p:nvSpPr>
        <p:spPr>
          <a:xfrm>
            <a:off x="4999459" y="3902700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mathcal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{M}_{p_0}</a:t>
            </a:r>
            <a:endParaRPr lang="en-US" altLang="ko-KR" dirty="0"/>
          </a:p>
        </p:txBody>
      </p:sp>
      <p:pic>
        <p:nvPicPr>
          <p:cNvPr id="1032" name="Picture 8" descr="https://lh3.googleusercontent.com/KgT2zB3L4NUz_mEB-ZkwkAXSY6zVUPqgPfiOa06BB1h69hrmpPV7XmgQqRyszdUV_X5BvbB3_7SsKadJCtgvYMu2htZz-2taTqphsQZpgSEX4QyNUxePpADLoQ0Jjlqega2kK5znkQk">
            <a:extLst>
              <a:ext uri="{FF2B5EF4-FFF2-40B4-BE49-F238E27FC236}">
                <a16:creationId xmlns:a16="http://schemas.microsoft.com/office/drawing/2014/main" id="{0FD8CD59-E4FB-8C43-852B-6B1FB288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5104495"/>
            <a:ext cx="19939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94DF15-1EC1-434E-9846-9BA1085AD58F}"/>
              </a:ext>
            </a:extLst>
          </p:cNvPr>
          <p:cNvSpPr/>
          <p:nvPr/>
        </p:nvSpPr>
        <p:spPr>
          <a:xfrm>
            <a:off x="4855443" y="543417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mathcal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{M}_{\hat{p}_0}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18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81AE3-0A25-B442-82E9-9A182A0A4129}"/>
              </a:ext>
            </a:extLst>
          </p:cNvPr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수식 예제</a:t>
            </a:r>
          </a:p>
        </p:txBody>
      </p:sp>
      <p:pic>
        <p:nvPicPr>
          <p:cNvPr id="4098" name="Picture 2" descr="https://lh3.googleusercontent.com/z9xDUG7M25xgEToPsTGpGrZONCz4wcaCZ97pFcRLoEI-jzWK0Jrrn7cvkfAvOzILFKNskEIFesta114LZYpmEjn7vdW5HfEEpS3FvBzCNdLPKAFa1K9gZm5SoSnntpnt5OGymDs7oEg">
            <a:extLst>
              <a:ext uri="{FF2B5EF4-FFF2-40B4-BE49-F238E27FC236}">
                <a16:creationId xmlns:a16="http://schemas.microsoft.com/office/drawing/2014/main" id="{184492BA-1189-B84C-BE1A-100B70FC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37" y="2912486"/>
            <a:ext cx="2130450" cy="126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45EA9FF-7324-7E4A-884F-55C5B286F794}"/>
              </a:ext>
            </a:extLst>
          </p:cNvPr>
          <p:cNvSpPr/>
          <p:nvPr/>
        </p:nvSpPr>
        <p:spPr>
          <a:xfrm>
            <a:off x="4427984" y="32543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\</a:t>
            </a:r>
            <a:r>
              <a:rPr lang="en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frac</a:t>
            </a: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{p\</a:t>
            </a:r>
            <a:r>
              <a:rPr lang="en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Rightarrow</a:t>
            </a: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q,p</a:t>
            </a: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}{\therefore q}</a:t>
            </a:r>
            <a:endParaRPr lang="en" altLang="ko-KR" dirty="0"/>
          </a:p>
          <a:p>
            <a:br>
              <a:rPr lang="en" altLang="ko-KR" dirty="0"/>
            </a:br>
            <a:endParaRPr lang="ko-KR" altLang="en-US" dirty="0"/>
          </a:p>
        </p:txBody>
      </p:sp>
      <p:pic>
        <p:nvPicPr>
          <p:cNvPr id="4100" name="Picture 4" descr="https://lh4.googleusercontent.com/koHUqqthTrziTQ3AAT9HBzIlO0Qv0CYOijQrcgiYy-H7-_y2N70xf1tW_39uunJZ3rxxqOGVh7cxpI74jwZg46HmRnjdkUacqepMbPmbFJaPMASBUOGAWrB3vqgfQS2Mmg8TfTPnqBA">
            <a:extLst>
              <a:ext uri="{FF2B5EF4-FFF2-40B4-BE49-F238E27FC236}">
                <a16:creationId xmlns:a16="http://schemas.microsoft.com/office/drawing/2014/main" id="{42D2CD1A-8AFB-924C-B4E5-0CF45BE8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34" y="4762170"/>
            <a:ext cx="2382057" cy="11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203C7-AED4-D44E-AB4E-5268566998D7}"/>
              </a:ext>
            </a:extLst>
          </p:cNvPr>
          <p:cNvSpPr/>
          <p:nvPr/>
        </p:nvSpPr>
        <p:spPr>
          <a:xfrm>
            <a:off x="4211960" y="50362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frac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{p\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Rightarrow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q,\neg q}{\therefore \neg p}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97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81AE3-0A25-B442-82E9-9A182A0A4129}"/>
              </a:ext>
            </a:extLst>
          </p:cNvPr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LATEX 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수식 예제</a:t>
            </a:r>
          </a:p>
        </p:txBody>
      </p:sp>
      <p:pic>
        <p:nvPicPr>
          <p:cNvPr id="2050" name="Picture 2" descr="https://lh5.googleusercontent.com/NHzN8YBRkIKiwnDQUuBsgJR8dbz5l0NQ3_0ytKf4iCAnPVLTsG_tgFd2SwxQLad5kGmK-QX0qoKi4TsDaIaRhrGc8G-heA4aU8cq0hrwOzzFSB8TBRlI4eUAI7jHXkd8JH2q8TNCW4g">
            <a:extLst>
              <a:ext uri="{FF2B5EF4-FFF2-40B4-BE49-F238E27FC236}">
                <a16:creationId xmlns:a16="http://schemas.microsoft.com/office/drawing/2014/main" id="{ED7B9C98-2DB8-FF43-BE3D-2E580C0A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47739"/>
            <a:ext cx="302433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CA5483-76DC-AB4D-8291-C1F2BC1D6816}"/>
              </a:ext>
            </a:extLst>
          </p:cNvPr>
          <p:cNvSpPr/>
          <p:nvPr/>
        </p:nvSpPr>
        <p:spPr>
          <a:xfrm>
            <a:off x="4427984" y="258710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mathcal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{X} = \{x^{\ell}\}_{\ell=1}^N</a:t>
            </a:r>
            <a:endParaRPr lang="en-US" altLang="ko-KR" dirty="0"/>
          </a:p>
        </p:txBody>
      </p:sp>
      <p:pic>
        <p:nvPicPr>
          <p:cNvPr id="2052" name="Picture 4" descr="https://lh6.googleusercontent.com/3ZdYyMizgjOO_tC-jKBW10e2qCsl6WXDsam35y14CeaCBTL_m_1hVHFnTg9u90HtgSmJCdG4c3L3ld2WBCa7hDdE7zStL114YBjpmWzolVcKiT_B8W68HneeAsSD5KP3jmo-PsuId9E">
            <a:extLst>
              <a:ext uri="{FF2B5EF4-FFF2-40B4-BE49-F238E27FC236}">
                <a16:creationId xmlns:a16="http://schemas.microsoft.com/office/drawing/2014/main" id="{DBED7AFD-E84E-C64E-BE5F-0646E60A7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89" y="3495861"/>
            <a:ext cx="3903464" cy="73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ED7D7C-DEED-D043-B22D-A18E8D2FA1EC}"/>
              </a:ext>
            </a:extLst>
          </p:cNvPr>
          <p:cNvSpPr/>
          <p:nvPr/>
        </p:nvSpPr>
        <p:spPr>
          <a:xfrm>
            <a:off x="4427984" y="35795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\{(\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mathbf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{x}^{(\ell)},\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mathbf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{y}^{(\ell)}\}^{6}_{\ell=1}</a:t>
            </a:r>
            <a:endParaRPr lang="en-US" altLang="ko-KR" dirty="0"/>
          </a:p>
        </p:txBody>
      </p:sp>
      <p:pic>
        <p:nvPicPr>
          <p:cNvPr id="2054" name="Picture 6" descr="https://lh6.googleusercontent.com/BJVoiaQs5x8yfcDLJ2W7K5Y7NU-O6v0_RwWkFeTQTX2MQHowiv3lWsXpDiY3YRyJovIwTNmGoh3SwneExRkUAW4ofEmNqSOpaq6tNx41dZU5dm7tVdzZhdDo7oVbFLIcorj18b8c7DI">
            <a:extLst>
              <a:ext uri="{FF2B5EF4-FFF2-40B4-BE49-F238E27FC236}">
                <a16:creationId xmlns:a16="http://schemas.microsoft.com/office/drawing/2014/main" id="{B5CE6D5F-7846-274A-AE07-D9597CA7D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19" y="4860758"/>
            <a:ext cx="2704604" cy="143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82134D-32A9-444E-AD0C-B8E0C71705A7}"/>
              </a:ext>
            </a:extLst>
          </p:cNvPr>
          <p:cNvSpPr/>
          <p:nvPr/>
        </p:nvSpPr>
        <p:spPr>
          <a:xfrm>
            <a:off x="4513709" y="52570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\left( \sum_{j=1}^N\vert  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x_j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^{(r)}-x \vert \right)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025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81AE3-0A25-B442-82E9-9A182A0A4129}"/>
              </a:ext>
            </a:extLst>
          </p:cNvPr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과제   </a:t>
            </a: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hw0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3AE55A-9328-9740-8FB1-DD580E7ABDEF}"/>
              </a:ext>
            </a:extLst>
          </p:cNvPr>
          <p:cNvSpPr/>
          <p:nvPr/>
        </p:nvSpPr>
        <p:spPr>
          <a:xfrm>
            <a:off x="449064" y="249289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section</a:t>
            </a:r>
            <a:r>
              <a:rPr lang="ko-KR" altLang="en-US" dirty="0"/>
              <a:t> 1. 자기소개</a:t>
            </a:r>
          </a:p>
          <a:p>
            <a:endParaRPr lang="ko-KR" altLang="en-US" dirty="0"/>
          </a:p>
          <a:p>
            <a:r>
              <a:rPr lang="ko-KR" altLang="en-US" dirty="0" err="1"/>
              <a:t>section</a:t>
            </a:r>
            <a:r>
              <a:rPr lang="ko-KR" altLang="en-US" dirty="0"/>
              <a:t> 2. 아는 </a:t>
            </a:r>
            <a:r>
              <a:rPr lang="ko-KR" altLang="en-US" dirty="0" err="1"/>
              <a:t>수식중</a:t>
            </a:r>
            <a:r>
              <a:rPr lang="ko-KR" altLang="en-US" dirty="0"/>
              <a:t> 가장 복잡한 수식을 작성</a:t>
            </a:r>
          </a:p>
          <a:p>
            <a:endParaRPr lang="ko-KR" altLang="en-US" dirty="0"/>
          </a:p>
          <a:p>
            <a:r>
              <a:rPr lang="ko-KR" altLang="en-US" dirty="0" err="1"/>
              <a:t>section</a:t>
            </a:r>
            <a:r>
              <a:rPr lang="ko-KR" altLang="en-US" dirty="0"/>
              <a:t> 2.1 수식의 의미</a:t>
            </a:r>
          </a:p>
          <a:p>
            <a:endParaRPr lang="ko-KR" altLang="en-US" dirty="0"/>
          </a:p>
          <a:p>
            <a:r>
              <a:rPr lang="ko-KR" altLang="en-US" dirty="0" err="1"/>
              <a:t>section</a:t>
            </a:r>
            <a:r>
              <a:rPr lang="ko-KR" altLang="en-US" dirty="0"/>
              <a:t> 3. 가장 좋아하는 그림을 문서에 넣기</a:t>
            </a:r>
          </a:p>
          <a:p>
            <a:endParaRPr lang="ko-KR" altLang="en-US" dirty="0"/>
          </a:p>
          <a:p>
            <a:r>
              <a:rPr lang="ko-KR" altLang="en-US" dirty="0" err="1"/>
              <a:t>section</a:t>
            </a:r>
            <a:r>
              <a:rPr lang="ko-KR" altLang="en-US" dirty="0"/>
              <a:t> 3.1 가장 좋아하는 그림의 설명 및 좋아하는 이유 작성</a:t>
            </a:r>
          </a:p>
        </p:txBody>
      </p:sp>
    </p:spTree>
    <p:extLst>
      <p:ext uri="{BB962C8B-B14F-4D97-AF65-F5344CB8AC3E}">
        <p14:creationId xmlns:p14="http://schemas.microsoft.com/office/powerpoint/2010/main" val="15253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What is Latex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Donald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E.Knuth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만든 컴퓨터 프로그램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텍스트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수학식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조판하기 위해 만들어짐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매크로 패키지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사용하면 미리 정의된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전문적인 레이아웃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이용하여 저자 저작을 고품위 타이포그래피로 조판하고 인쇄 할 수 있음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형태의 문서를 편집하고 컴파일 할 수 있으며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출력물을 미리 볼 수 있는 환경을 구성한다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365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81AE3-0A25-B442-82E9-9A182A0A4129}"/>
              </a:ext>
            </a:extLst>
          </p:cNvPr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과제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D875C-E2F6-6B48-A77C-5A1AD605C036}"/>
              </a:ext>
            </a:extLst>
          </p:cNvPr>
          <p:cNvSpPr/>
          <p:nvPr/>
        </p:nvSpPr>
        <p:spPr>
          <a:xfrm>
            <a:off x="0" y="2564904"/>
            <a:ext cx="7812360" cy="341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기한 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:</a:t>
            </a: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 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2019.03.08</a:t>
            </a: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  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22:00</a:t>
            </a: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 오늘</a:t>
            </a:r>
            <a:endParaRPr kumimoji="0" lang="en-US" altLang="ko-KR" sz="20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제출 파일 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:</a:t>
            </a: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  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hw0.tex / hw0.pdf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Linux server : 203.249.75.14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제출 방법 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:</a:t>
            </a: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 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submit </a:t>
            </a:r>
            <a:r>
              <a:rPr kumimoji="0" lang="en-US" altLang="ko-KR" sz="2000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ta_hsc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 </a:t>
            </a:r>
            <a:r>
              <a:rPr kumimoji="0" lang="en-US" altLang="ko-KR" sz="2000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hw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(</a:t>
            </a:r>
            <a:r>
              <a:rPr kumimoji="0" lang="ko-KR" altLang="en-US" sz="2000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과제번호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)(</a:t>
            </a: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분반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b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</a:br>
            <a:r>
              <a:rPr kumimoji="0" lang="ko-KR" altLang="en-US" sz="2000" b="1" dirty="0">
                <a:solidFill>
                  <a:schemeClr val="tx1"/>
                </a:solidFill>
                <a:latin typeface="+mj-ea"/>
                <a:ea typeface="+mj-ea"/>
                <a:cs typeface="Tahoma" pitchFamily="34" charset="0"/>
              </a:rPr>
              <a:t>예시</a:t>
            </a:r>
            <a:r>
              <a:rPr kumimoji="0" lang="en-US" altLang="ko-KR" sz="2000" b="1" dirty="0">
                <a:solidFill>
                  <a:schemeClr val="tx1"/>
                </a:solidFill>
                <a:latin typeface="+mj-ea"/>
                <a:ea typeface="+mj-ea"/>
                <a:cs typeface="Tahoma" pitchFamily="34" charset="0"/>
              </a:rPr>
              <a:t> submit </a:t>
            </a:r>
            <a:r>
              <a:rPr kumimoji="0" lang="en-US" altLang="ko-KR" sz="2000" b="1" dirty="0" err="1">
                <a:solidFill>
                  <a:schemeClr val="tx1"/>
                </a:solidFill>
                <a:latin typeface="+mj-ea"/>
                <a:ea typeface="+mj-ea"/>
                <a:cs typeface="Tahoma" pitchFamily="34" charset="0"/>
              </a:rPr>
              <a:t>ta_hsc</a:t>
            </a:r>
            <a:r>
              <a:rPr kumimoji="0" lang="en-US" altLang="ko-KR" sz="2000" b="1" dirty="0">
                <a:solidFill>
                  <a:schemeClr val="tx1"/>
                </a:solidFill>
                <a:latin typeface="+mj-ea"/>
                <a:ea typeface="+mj-ea"/>
                <a:cs typeface="Tahoma" pitchFamily="34" charset="0"/>
              </a:rPr>
              <a:t> hw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0</a:t>
            </a:r>
            <a:r>
              <a:rPr kumimoji="0" lang="en-US" altLang="ko-KR" sz="2000" b="1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b</a:t>
            </a:r>
            <a:r>
              <a:rPr kumimoji="0" lang="en-US" altLang="ko-KR" sz="2000" b="1" dirty="0">
                <a:solidFill>
                  <a:schemeClr val="tx1"/>
                </a:solidFill>
                <a:latin typeface="+mj-ea"/>
                <a:ea typeface="+mj-ea"/>
                <a:cs typeface="Tahoma" pitchFamily="34" charset="0"/>
              </a:rPr>
              <a:t>   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0</a:t>
            </a:r>
            <a:r>
              <a:rPr kumimoji="0" lang="ko-KR" altLang="en-US" sz="2000" b="1" dirty="0">
                <a:solidFill>
                  <a:schemeClr val="tx1"/>
                </a:solidFill>
                <a:latin typeface="+mj-ea"/>
                <a:ea typeface="+mj-ea"/>
                <a:cs typeface="Tahoma" pitchFamily="34" charset="0"/>
              </a:rPr>
              <a:t>번째 숙제를 </a:t>
            </a:r>
            <a:r>
              <a:rPr kumimoji="0" lang="en-US" altLang="ko-KR" sz="2000" b="1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2</a:t>
            </a:r>
            <a:r>
              <a:rPr kumimoji="0" lang="ko-KR" altLang="en-US" sz="2000" b="1" dirty="0">
                <a:solidFill>
                  <a:schemeClr val="tx1"/>
                </a:solidFill>
                <a:latin typeface="+mj-ea"/>
                <a:ea typeface="+mj-ea"/>
                <a:cs typeface="Tahoma" pitchFamily="34" charset="0"/>
              </a:rPr>
              <a:t>반에 제출</a:t>
            </a:r>
            <a:endParaRPr kumimoji="0" lang="en-US" altLang="ko-KR" sz="2000" b="1" dirty="0">
              <a:solidFill>
                <a:schemeClr val="tx1"/>
              </a:solidFill>
              <a:latin typeface="+mj-ea"/>
              <a:ea typeface="+mj-ea"/>
              <a:cs typeface="Tahoma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dirty="0">
              <a:solidFill>
                <a:schemeClr val="tx1"/>
              </a:solidFill>
              <a:latin typeface="+mj-ea"/>
              <a:ea typeface="+mj-ea"/>
              <a:cs typeface="Tahoma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제출 파일 목록에 </a:t>
            </a:r>
            <a:r>
              <a:rPr kumimoji="0" lang="ko-KR" altLang="en-US" sz="2000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제출파일이</a:t>
            </a:r>
            <a:r>
              <a:rPr kumimoji="0" lang="ko-KR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 있는지 꼭 확인</a:t>
            </a:r>
            <a:r>
              <a:rPr kumimoji="0"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!!!!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br>
              <a:rPr kumimoji="0" lang="en-US" altLang="ko-KR" sz="2000" b="1" dirty="0">
                <a:solidFill>
                  <a:schemeClr val="tx1"/>
                </a:solidFill>
                <a:latin typeface="+mj-ea"/>
                <a:ea typeface="+mj-ea"/>
                <a:cs typeface="Tahoma" pitchFamily="34" charset="0"/>
              </a:rPr>
            </a:br>
            <a:endParaRPr kumimoji="0" lang="en-US" altLang="ko-KR" sz="2000" b="1" dirty="0">
              <a:solidFill>
                <a:schemeClr val="tx1"/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72F9AC-D29D-4A4D-AFE3-F91569F848AB}"/>
              </a:ext>
            </a:extLst>
          </p:cNvPr>
          <p:cNvSpPr/>
          <p:nvPr/>
        </p:nvSpPr>
        <p:spPr>
          <a:xfrm>
            <a:off x="4427984" y="1745963"/>
            <a:ext cx="4392488" cy="2103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분반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:</a:t>
            </a:r>
            <a:r>
              <a:rPr kumimoji="0" lang="ko-KR" altLang="en-US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 프로그래밍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2</a:t>
            </a:r>
            <a:r>
              <a:rPr kumimoji="0" lang="ko-KR" altLang="en-US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반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=&gt;</a:t>
            </a:r>
            <a:r>
              <a:rPr kumimoji="0" lang="ko-KR" altLang="en-US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b</a:t>
            </a:r>
            <a:b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</a:b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         </a:t>
            </a:r>
            <a:r>
              <a:rPr kumimoji="0" lang="ko-KR" altLang="en-US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프로그래밍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3</a:t>
            </a:r>
            <a:r>
              <a:rPr kumimoji="0" lang="ko-KR" altLang="en-US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반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=&gt;</a:t>
            </a:r>
            <a:r>
              <a:rPr kumimoji="0" lang="ko-KR" altLang="en-US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c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         </a:t>
            </a:r>
            <a:r>
              <a:rPr kumimoji="0" lang="ko-KR" altLang="en-US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프로그래밍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4</a:t>
            </a:r>
            <a:r>
              <a:rPr kumimoji="0" lang="ko-KR" altLang="en-US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반 </a:t>
            </a:r>
            <a:r>
              <a:rPr kumimoji="0" lang="en-US" altLang="ko-KR" sz="2000" b="1" dirty="0">
                <a:solidFill>
                  <a:srgbClr val="FF0000"/>
                </a:solidFill>
                <a:latin typeface="+mj-ea"/>
                <a:ea typeface="+mj-ea"/>
                <a:cs typeface="Tahoma" pitchFamily="34" charset="0"/>
              </a:rPr>
              <a:t>=&gt; d</a:t>
            </a:r>
          </a:p>
        </p:txBody>
      </p:sp>
    </p:spTree>
    <p:extLst>
      <p:ext uri="{BB962C8B-B14F-4D97-AF65-F5344CB8AC3E}">
        <p14:creationId xmlns:p14="http://schemas.microsoft.com/office/powerpoint/2010/main" val="360754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FFA3857-5EF4-014C-9D4B-B7CB0A560ED3}"/>
              </a:ext>
            </a:extLst>
          </p:cNvPr>
          <p:cNvSpPr/>
          <p:nvPr/>
        </p:nvSpPr>
        <p:spPr>
          <a:xfrm>
            <a:off x="215900" y="2270427"/>
            <a:ext cx="3780036" cy="294477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0C744D-B4DF-E640-B968-5E75E81652F9}"/>
              </a:ext>
            </a:extLst>
          </p:cNvPr>
          <p:cNvSpPr/>
          <p:nvPr/>
        </p:nvSpPr>
        <p:spPr>
          <a:xfrm>
            <a:off x="215900" y="3910907"/>
            <a:ext cx="3780036" cy="294477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D2261C-1C84-224C-A2F2-1168F195B74E}"/>
              </a:ext>
            </a:extLst>
          </p:cNvPr>
          <p:cNvSpPr/>
          <p:nvPr/>
        </p:nvSpPr>
        <p:spPr>
          <a:xfrm>
            <a:off x="4572000" y="5805264"/>
            <a:ext cx="3780036" cy="294477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0DA3C-CA89-3C4B-B2E9-501FFDC4C811}"/>
              </a:ext>
            </a:extLst>
          </p:cNvPr>
          <p:cNvSpPr/>
          <p:nvPr/>
        </p:nvSpPr>
        <p:spPr>
          <a:xfrm>
            <a:off x="215900" y="2564904"/>
            <a:ext cx="3780036" cy="1296144"/>
          </a:xfrm>
          <a:prstGeom prst="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81AE3-0A25-B442-82E9-9A182A0A4129}"/>
              </a:ext>
            </a:extLst>
          </p:cNvPr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과제 </a:t>
            </a: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(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양식</a:t>
            </a: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)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933EF9-9042-1E44-BBE3-4B244F12F57B}"/>
              </a:ext>
            </a:extLst>
          </p:cNvPr>
          <p:cNvSpPr/>
          <p:nvPr/>
        </p:nvSpPr>
        <p:spPr>
          <a:xfrm>
            <a:off x="215900" y="222056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Helvetica" pitchFamily="2" charset="0"/>
              </a:rPr>
              <a:t>\</a:t>
            </a:r>
            <a:r>
              <a:rPr lang="en-US" altLang="ko-KR" dirty="0" err="1">
                <a:latin typeface="Helvetica" pitchFamily="2" charset="0"/>
              </a:rPr>
              <a:t>documentclass</a:t>
            </a:r>
            <a:r>
              <a:rPr lang="en-US" altLang="ko-KR" dirty="0">
                <a:latin typeface="Helvetica" pitchFamily="2" charset="0"/>
              </a:rPr>
              <a:t>{article}</a:t>
            </a:r>
          </a:p>
          <a:p>
            <a:endParaRPr lang="en-US" altLang="ko-KR" dirty="0">
              <a:latin typeface="Helvetica" pitchFamily="2" charset="0"/>
            </a:endParaRPr>
          </a:p>
          <a:p>
            <a:r>
              <a:rPr lang="en-US" altLang="ko-KR" dirty="0">
                <a:latin typeface="Helvetica" pitchFamily="2" charset="0"/>
              </a:rPr>
              <a:t>\</a:t>
            </a:r>
            <a:r>
              <a:rPr lang="en-US" altLang="ko-KR" dirty="0" err="1">
                <a:latin typeface="Helvetica" pitchFamily="2" charset="0"/>
              </a:rPr>
              <a:t>usepackage</a:t>
            </a:r>
            <a:r>
              <a:rPr lang="en-US" altLang="ko-KR" dirty="0">
                <a:latin typeface="Helvetica" pitchFamily="2" charset="0"/>
              </a:rPr>
              <a:t>{</a:t>
            </a:r>
            <a:r>
              <a:rPr lang="en-US" altLang="ko-KR" dirty="0" err="1">
                <a:latin typeface="Helvetica" pitchFamily="2" charset="0"/>
              </a:rPr>
              <a:t>amsmath,amssymb</a:t>
            </a:r>
            <a:r>
              <a:rPr lang="en-US" altLang="ko-KR" dirty="0">
                <a:latin typeface="Helvetica" pitchFamily="2" charset="0"/>
              </a:rPr>
              <a:t>}</a:t>
            </a:r>
          </a:p>
          <a:p>
            <a:r>
              <a:rPr lang="en-US" altLang="ko-KR" dirty="0">
                <a:latin typeface="Helvetica" pitchFamily="2" charset="0"/>
              </a:rPr>
              <a:t>\</a:t>
            </a:r>
            <a:r>
              <a:rPr lang="en-US" altLang="ko-KR" dirty="0" err="1">
                <a:latin typeface="Helvetica" pitchFamily="2" charset="0"/>
              </a:rPr>
              <a:t>usepackage</a:t>
            </a:r>
            <a:r>
              <a:rPr lang="en-US" altLang="ko-KR" dirty="0">
                <a:latin typeface="Helvetica" pitchFamily="2" charset="0"/>
              </a:rPr>
              <a:t>{</a:t>
            </a:r>
            <a:r>
              <a:rPr lang="en-US" altLang="ko-KR" dirty="0" err="1">
                <a:latin typeface="Helvetica" pitchFamily="2" charset="0"/>
              </a:rPr>
              <a:t>kotex</a:t>
            </a:r>
            <a:r>
              <a:rPr lang="en-US" altLang="ko-KR" dirty="0">
                <a:latin typeface="Helvetica" pitchFamily="2" charset="0"/>
              </a:rPr>
              <a:t>}</a:t>
            </a:r>
          </a:p>
          <a:p>
            <a:r>
              <a:rPr lang="en-US" altLang="ko-KR" dirty="0">
                <a:latin typeface="Helvetica" pitchFamily="2" charset="0"/>
              </a:rPr>
              <a:t>\</a:t>
            </a:r>
            <a:r>
              <a:rPr lang="en-US" altLang="ko-KR" dirty="0" err="1">
                <a:latin typeface="Helvetica" pitchFamily="2" charset="0"/>
              </a:rPr>
              <a:t>usepackage</a:t>
            </a:r>
            <a:r>
              <a:rPr lang="en-US" altLang="ko-KR" dirty="0">
                <a:latin typeface="Helvetica" pitchFamily="2" charset="0"/>
              </a:rPr>
              <a:t>{</a:t>
            </a:r>
            <a:r>
              <a:rPr lang="en-US" altLang="ko-KR" dirty="0" err="1">
                <a:latin typeface="Helvetica" pitchFamily="2" charset="0"/>
              </a:rPr>
              <a:t>graphicx</a:t>
            </a:r>
            <a:r>
              <a:rPr lang="en-US" altLang="ko-KR" dirty="0">
                <a:latin typeface="Helvetica" pitchFamily="2" charset="0"/>
              </a:rPr>
              <a:t>}</a:t>
            </a:r>
          </a:p>
          <a:p>
            <a:endParaRPr lang="en-US" altLang="ko-KR" dirty="0">
              <a:latin typeface="Helvetica" pitchFamily="2" charset="0"/>
            </a:endParaRPr>
          </a:p>
          <a:p>
            <a:r>
              <a:rPr lang="en-US" altLang="ko-KR" dirty="0">
                <a:latin typeface="Helvetica" pitchFamily="2" charset="0"/>
              </a:rPr>
              <a:t>\begin{document}</a:t>
            </a:r>
          </a:p>
          <a:p>
            <a:endParaRPr lang="en-US" altLang="ko-KR" dirty="0">
              <a:latin typeface="Helvetica" pitchFamily="2" charset="0"/>
            </a:endParaRPr>
          </a:p>
          <a:p>
            <a:r>
              <a:rPr lang="en-US" altLang="ko-KR" dirty="0">
                <a:latin typeface="Helvetica" pitchFamily="2" charset="0"/>
              </a:rPr>
              <a:t>\title{hw0}</a:t>
            </a:r>
          </a:p>
          <a:p>
            <a:r>
              <a:rPr lang="en-US" altLang="ko-KR" dirty="0">
                <a:latin typeface="Helvetica" pitchFamily="2" charset="0"/>
              </a:rPr>
              <a:t>\author{B1234789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홍수찬</a:t>
            </a:r>
            <a:r>
              <a:rPr lang="en-US" altLang="ko-KR" dirty="0">
                <a:latin typeface="Helvetica" pitchFamily="2" charset="0"/>
              </a:rPr>
              <a:t>}</a:t>
            </a:r>
          </a:p>
          <a:p>
            <a:r>
              <a:rPr lang="en-US" altLang="ko-KR" dirty="0">
                <a:latin typeface="Helvetica" pitchFamily="2" charset="0"/>
              </a:rPr>
              <a:t>\date{2019 03 08}</a:t>
            </a:r>
          </a:p>
          <a:p>
            <a:r>
              <a:rPr lang="en-US" altLang="ko-KR" dirty="0">
                <a:latin typeface="Helvetica" pitchFamily="2" charset="0"/>
              </a:rPr>
              <a:t>\</a:t>
            </a:r>
            <a:r>
              <a:rPr lang="en-US" altLang="ko-KR" dirty="0" err="1">
                <a:latin typeface="Helvetica" pitchFamily="2" charset="0"/>
              </a:rPr>
              <a:t>maketitle</a:t>
            </a:r>
            <a:endParaRPr lang="en-US" altLang="ko-KR" dirty="0">
              <a:latin typeface="Helvetica" pitchFamily="2" charset="0"/>
            </a:endParaRPr>
          </a:p>
          <a:p>
            <a:endParaRPr lang="en-US" altLang="ko-KR" dirty="0">
              <a:latin typeface="Helvetica" pitchFamily="2" charset="0"/>
            </a:endParaRPr>
          </a:p>
          <a:p>
            <a:r>
              <a:rPr lang="en-US" altLang="ko-KR" dirty="0">
                <a:latin typeface="Helvetica" pitchFamily="2" charset="0"/>
              </a:rPr>
              <a:t>\section{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자기소개</a:t>
            </a:r>
            <a:r>
              <a:rPr lang="en-US" altLang="ko-KR" dirty="0">
                <a:latin typeface="Helvetica" pitchFamily="2" charset="0"/>
              </a:rPr>
              <a:t>}</a:t>
            </a:r>
          </a:p>
          <a:p>
            <a:endParaRPr lang="en-US" altLang="ko-KR" dirty="0">
              <a:latin typeface="Helvetica" pitchFamily="2" charset="0"/>
            </a:endParaRPr>
          </a:p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안녕하세요</a:t>
            </a:r>
            <a:r>
              <a:rPr lang="en-US" altLang="ko-KR" dirty="0">
                <a:latin typeface="Helvetica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저는</a:t>
            </a:r>
            <a:r>
              <a:rPr lang="ko-KR" altLang="en-US" dirty="0"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짜장면을</a:t>
            </a:r>
            <a:r>
              <a:rPr lang="ko-KR" altLang="en-US" dirty="0"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좋아하는</a:t>
            </a:r>
            <a:r>
              <a:rPr lang="ko-KR" altLang="en-US" dirty="0"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누구누구</a:t>
            </a:r>
            <a:r>
              <a:rPr lang="ko-KR" altLang="en-US" dirty="0"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입니다</a:t>
            </a:r>
            <a:r>
              <a:rPr lang="en-US" altLang="ko-KR" dirty="0">
                <a:latin typeface="Helvetica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A68BAE-EFFC-A949-BCA8-9014FACAED48}"/>
              </a:ext>
            </a:extLst>
          </p:cNvPr>
          <p:cNvSpPr/>
          <p:nvPr/>
        </p:nvSpPr>
        <p:spPr>
          <a:xfrm>
            <a:off x="4572000" y="277177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Helvetica" pitchFamily="2" charset="0"/>
              </a:rPr>
              <a:t>\subsection{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왜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짜장면인가</a:t>
            </a:r>
            <a:r>
              <a:rPr lang="en-US" altLang="ko-KR" dirty="0">
                <a:latin typeface="Helvetica" pitchFamily="2" charset="0"/>
              </a:rPr>
              <a:t>}</a:t>
            </a:r>
          </a:p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맛있기</a:t>
            </a:r>
            <a:r>
              <a:rPr lang="ko-KR" altLang="en-US" dirty="0"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때문이다</a:t>
            </a:r>
            <a:r>
              <a:rPr lang="en-US" altLang="ko-KR" dirty="0">
                <a:latin typeface="Helvetica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>
              <a:latin typeface="Helvetica" pitchFamily="2" charset="0"/>
            </a:endParaRPr>
          </a:p>
          <a:p>
            <a:r>
              <a:rPr lang="en-US" altLang="ko-KR" dirty="0">
                <a:latin typeface="Helvetica" pitchFamily="2" charset="0"/>
              </a:rPr>
              <a:t>\subsection{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왜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 공학인가</a:t>
            </a:r>
            <a:r>
              <a:rPr lang="en-US" altLang="ko-KR" dirty="0">
                <a:latin typeface="Helvetica" pitchFamily="2" charset="0"/>
              </a:rPr>
              <a:t>}</a:t>
            </a:r>
          </a:p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멋있기</a:t>
            </a:r>
            <a:r>
              <a:rPr lang="ko-KR" altLang="en-US" dirty="0"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때문이다</a:t>
            </a:r>
            <a:r>
              <a:rPr lang="en-US" altLang="ko-KR" dirty="0">
                <a:latin typeface="Helvetica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>
              <a:latin typeface="Helvetica" pitchFamily="2" charset="0"/>
            </a:endParaRPr>
          </a:p>
          <a:p>
            <a:r>
              <a:rPr lang="en-US" altLang="ko-KR" dirty="0">
                <a:latin typeface="Helvetica" pitchFamily="2" charset="0"/>
              </a:rPr>
              <a:t>\section{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좋아하는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</a:t>
            </a:r>
            <a:r>
              <a:rPr lang="en-US" altLang="ko-KR" dirty="0">
                <a:latin typeface="Helvetica" pitchFamily="2" charset="0"/>
              </a:rPr>
              <a:t>}</a:t>
            </a:r>
          </a:p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모나리자</a:t>
            </a:r>
          </a:p>
          <a:p>
            <a:br>
              <a:rPr lang="ko-KR" altLang="en-US" dirty="0">
                <a:latin typeface="Helvetica" pitchFamily="2" charset="0"/>
              </a:rPr>
            </a:br>
            <a:r>
              <a:rPr lang="en-US" altLang="ko-KR" dirty="0">
                <a:latin typeface="Helvetica" pitchFamily="2" charset="0"/>
              </a:rPr>
              <a:t>\section{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취미</a:t>
            </a:r>
            <a:r>
              <a:rPr lang="en-US" altLang="ko-KR" dirty="0">
                <a:latin typeface="Helvetica" pitchFamily="2" charset="0"/>
              </a:rPr>
              <a:t>}</a:t>
            </a:r>
          </a:p>
          <a:p>
            <a:br>
              <a:rPr lang="en-US" altLang="ko-KR" dirty="0">
                <a:latin typeface="Helvetica" pitchFamily="2" charset="0"/>
              </a:rPr>
            </a:br>
            <a:r>
              <a:rPr lang="en-US" altLang="ko-KR" dirty="0">
                <a:latin typeface="Helvetica" pitchFamily="2" charset="0"/>
              </a:rPr>
              <a:t>\end{document}</a:t>
            </a:r>
            <a:endParaRPr lang="en-US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5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81AE3-0A25-B442-82E9-9A182A0A4129}"/>
              </a:ext>
            </a:extLst>
          </p:cNvPr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과제</a:t>
            </a: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 (</a:t>
            </a:r>
            <a:r>
              <a:rPr kumimoji="0" lang="ko-KR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양식</a:t>
            </a: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)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6E7E03-74DE-EC42-BE8D-47FD5C79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36" y="1700808"/>
            <a:ext cx="3996928" cy="43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4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2132856"/>
            <a:ext cx="885698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6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Q&amp;A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Probabilistic Space Time Analysis of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Human Mobility Pattern</a:t>
            </a:r>
          </a:p>
        </p:txBody>
      </p:sp>
    </p:spTree>
    <p:extLst>
      <p:ext uri="{BB962C8B-B14F-4D97-AF65-F5344CB8AC3E}">
        <p14:creationId xmlns:p14="http://schemas.microsoft.com/office/powerpoint/2010/main" val="15073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Install (1)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구성 요소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Editor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 compiler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Etc.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Tex_to_PDF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converter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Tex_to_PS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converter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PDF, PS Viewer (Acrobat reader,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GhostScript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9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Install (2)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한글지원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Latex :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Ko.Tex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Ko.TeX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Live 2012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 사이트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hlinkClick r:id="rId2"/>
              </a:rPr>
              <a:t>http://faq.ktug.org/faq/KoTeXLive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koTex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한글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pdf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Latex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바이블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hlinkClick r:id="rId3"/>
              </a:rPr>
              <a:t>http://project.ktug.or.kr/ko.TeX/kotexguide.pdf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LATEX </a:t>
            </a:r>
            <a:r>
              <a:rPr lang="ko-KR" altLang="en-US" sz="2000" b="1" dirty="0">
                <a:solidFill>
                  <a:srgbClr val="FF0000"/>
                </a:solidFill>
              </a:rPr>
              <a:t>사용관련 참고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hlinkClick r:id="rId4"/>
              </a:rPr>
              <a:t>http://zelmanov.ptep-online.com/ctan/lshort_korean.pdf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4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Install (3)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67102D-9875-A341-A556-F80EB7F537AA}"/>
              </a:ext>
            </a:extLst>
          </p:cNvPr>
          <p:cNvSpPr/>
          <p:nvPr/>
        </p:nvSpPr>
        <p:spPr>
          <a:xfrm>
            <a:off x="2501900" y="1635403"/>
            <a:ext cx="523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www.ktug.org</a:t>
            </a:r>
            <a:r>
              <a:rPr lang="ko-KR" altLang="en-US" dirty="0"/>
              <a:t>/</a:t>
            </a:r>
            <a:r>
              <a:rPr lang="ko-KR" altLang="en-US" dirty="0" err="1"/>
              <a:t>xe</a:t>
            </a:r>
            <a:r>
              <a:rPr lang="ko-KR" altLang="en-US" dirty="0"/>
              <a:t>/</a:t>
            </a:r>
            <a:r>
              <a:rPr lang="ko-KR" altLang="en-US" dirty="0" err="1"/>
              <a:t>index.php?mid</a:t>
            </a:r>
            <a:r>
              <a:rPr lang="ko-KR" altLang="en-US" dirty="0"/>
              <a:t>=</a:t>
            </a:r>
            <a:r>
              <a:rPr lang="ko-KR" altLang="en-US" dirty="0" err="1"/>
              <a:t>Install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106065-D7DC-9F45-8037-4C1C0009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97192"/>
            <a:ext cx="5892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Tahoma" pitchFamily="34" charset="0"/>
              </a:rPr>
              <a:t>Test sample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326"/>
            <a:ext cx="9144000" cy="47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Overleaf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FE4CCE-37C3-4E48-BB4C-8677E8F1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6" y="2269182"/>
            <a:ext cx="8290207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288" y="153988"/>
            <a:ext cx="59436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Latex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88" y="1498600"/>
            <a:ext cx="500062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Overleaf</a:t>
            </a:r>
            <a:endParaRPr kumimoji="0" lang="ko-KR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CC4940-02E3-EA45-A3D8-A7904F8FB2F0}"/>
              </a:ext>
            </a:extLst>
          </p:cNvPr>
          <p:cNvSpPr txBox="1">
            <a:spLocks/>
          </p:cNvSpPr>
          <p:nvPr/>
        </p:nvSpPr>
        <p:spPr>
          <a:xfrm>
            <a:off x="379413" y="2420938"/>
            <a:ext cx="8229600" cy="39925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설치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X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Package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공유 가능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Compile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느리다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8242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/>
          <a:stretch>
            <a:fillRect l="-593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17010</TotalTime>
  <Words>1190</Words>
  <Application>Microsoft Macintosh PowerPoint</Application>
  <PresentationFormat>화면 슬라이드 쇼(4:3)</PresentationFormat>
  <Paragraphs>216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Apple SD Gothic Neo</vt:lpstr>
      <vt:lpstr>Arial</vt:lpstr>
      <vt:lpstr>Helvetica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aaa</dc:creator>
  <cp:lastModifiedBy>홍수찬</cp:lastModifiedBy>
  <cp:revision>181</cp:revision>
  <cp:lastPrinted>2012-08-26T00:45:50Z</cp:lastPrinted>
  <dcterms:created xsi:type="dcterms:W3CDTF">2010-09-24T11:52:29Z</dcterms:created>
  <dcterms:modified xsi:type="dcterms:W3CDTF">2019-03-08T05:45:32Z</dcterms:modified>
</cp:coreProperties>
</file>