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84" r:id="rId5"/>
    <p:sldId id="280" r:id="rId6"/>
    <p:sldId id="285" r:id="rId7"/>
    <p:sldId id="281" r:id="rId8"/>
    <p:sldId id="282" r:id="rId9"/>
    <p:sldId id="28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53"/>
    <a:srgbClr val="00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2" autoAdjust="0"/>
  </p:normalViewPr>
  <p:slideViewPr>
    <p:cSldViewPr snapToGrid="0">
      <p:cViewPr varScale="1">
        <p:scale>
          <a:sx n="75" d="100"/>
          <a:sy n="75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C713-9C43-41ED-B224-B363941B430B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E37CB-D472-4BD5-9F9A-859DCC8996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B5B-3C23-4645-8ED6-653BDC66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183A-6057-4852-96E2-1F7246AE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AC7-1D38-469D-AAE9-93DB3AD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2D45-18AA-4B1A-8209-29922A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A000-FC08-4300-8AC7-BAEF76B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051-CCD2-4A02-95D8-698164B9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D4AC-2882-4FD8-8E07-05BCB03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B7D4-DFF8-43D2-9466-F99D7190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C013-478B-4877-B513-5F4E27C9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EDC2-6276-400A-A9DA-8DE133B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E22F-1BA6-4216-B72C-7526EA5F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79E4-F001-4A69-8C1C-54280797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D130-DAFD-43D9-A5F2-D8E3171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0477-9114-4C12-AE6D-ECED929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082B-2F2F-44D5-BDD0-8969DE9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128-5FC5-4747-BD09-E3EA5CC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2597-499E-4CB7-BCBB-4DCC319F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364A-C6C8-4F04-8CB3-38F4DB8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8ABD-2AB2-47E1-9894-2429568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E18-74BE-4AC5-8A1C-68D9CBD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411-1CFA-4672-A2B6-4C6FEC5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D4C9-8709-4997-9E80-9525B2FDA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424C-B272-4F3C-8A81-CB04E05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8727-8BE1-4F5E-9EE0-35EED76F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EFB6-5C9B-4F88-BB7E-228CDA9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1B0E-841D-4D1F-967C-4A45DF8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39D9-716C-4FF5-9F68-9909EA08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0D2D-4663-4130-9B98-3AB505A6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4E08-5570-4A23-B445-A4A7769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A6A-346F-4723-8AFD-D67F3A2C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7921-6508-4559-8CFE-30787C4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77A-E810-40C2-93C1-FD9AE77B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44B8-1F8C-4BDB-B4DF-6844FC06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62AA-7D74-4590-B580-7AD3FFBA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7173E-DFF3-43E2-B755-9BDB41A4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C003-5447-47CE-8432-4CD6D587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2253-A1CA-4FB3-9261-9C308BA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205E6-0505-47C6-9013-96684227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3E4D9-4739-4C39-BA73-B19F88E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18C-9F46-4508-9154-2C8A2FAF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6E830-22F3-4183-84F2-7A7DFC44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86DA3-F6E5-4F40-9EEB-143701F2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F3FA-16C9-4E4A-8FA4-EFF374D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192BD-0ED0-4175-AF50-4D66C0D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398C-8414-401F-BE99-70BA7598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B4B4-C52B-4B1E-B43F-482222E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FF3F-AA1F-4B50-AC8F-415C7842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DDC-6949-48DB-BDAD-5A0B852A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8F5B-7914-4A1B-8CE4-48E72D73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5A0D-8875-4B1A-9EF1-F9B06A94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8448-6A74-4A51-8D08-89744D8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66B3-E800-4930-AB7C-6DB165E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AC91-9542-4FBE-9938-15292E1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66DB8-868D-4CCC-A161-77C6E10CA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8348-2B81-4C19-BFE1-799BACC3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AE32-4E49-4B8D-9C31-BD5BCD56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2929-8369-459F-898F-E76CACA7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B310-05B3-41E2-B1C7-BB93030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94E1B-D2E1-4C0B-A1A3-3766D961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5A42-8B07-403F-A2A5-5CE89249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BC52-1574-4572-B019-1FC3FFE49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BFC0-78CA-47B9-BF3B-60DBFDFD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7CBD-0BAF-42D4-AB4E-B0F9359E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607F87-6D1A-4048-BECD-6763DF8DD275}"/>
              </a:ext>
            </a:extLst>
          </p:cNvPr>
          <p:cNvSpPr/>
          <p:nvPr/>
        </p:nvSpPr>
        <p:spPr>
          <a:xfrm>
            <a:off x="0" y="5410986"/>
            <a:ext cx="12192000" cy="1447014"/>
          </a:xfrm>
          <a:prstGeom prst="rect">
            <a:avLst/>
          </a:prstGeom>
          <a:solidFill>
            <a:srgbClr val="008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1C719-07F2-47E7-A5DF-2CC083173074}"/>
              </a:ext>
            </a:extLst>
          </p:cNvPr>
          <p:cNvSpPr/>
          <p:nvPr/>
        </p:nvSpPr>
        <p:spPr>
          <a:xfrm>
            <a:off x="0" y="5255402"/>
            <a:ext cx="12192000" cy="1662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1B3DC-0811-4481-A382-A04C7CE8EE40}"/>
              </a:ext>
            </a:extLst>
          </p:cNvPr>
          <p:cNvSpPr txBox="1"/>
          <p:nvPr/>
        </p:nvSpPr>
        <p:spPr>
          <a:xfrm>
            <a:off x="0" y="26595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438150" algn="ctr"/>
            <a:r>
              <a:rPr lang="en-US" sz="4400" b="1" dirty="0">
                <a:solidFill>
                  <a:srgbClr val="222222"/>
                </a:solidFill>
                <a:latin typeface="+mj-lt"/>
              </a:rPr>
              <a:t>Clustering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5928E-F964-46E1-878C-25B0B2E3AD00}"/>
              </a:ext>
            </a:extLst>
          </p:cNvPr>
          <p:cNvSpPr txBox="1"/>
          <p:nvPr/>
        </p:nvSpPr>
        <p:spPr>
          <a:xfrm>
            <a:off x="9503885" y="5830037"/>
            <a:ext cx="24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Nithin Thomas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07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09EB3-4F06-40C4-B9AC-37D8C13B4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" t="3703" r="9088" b="-1"/>
          <a:stretch/>
        </p:blipFill>
        <p:spPr>
          <a:xfrm>
            <a:off x="1748709" y="2573668"/>
            <a:ext cx="8694582" cy="3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457784" y="1471238"/>
            <a:ext cx="8910333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Description of the Analysis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CA" sz="1800" dirty="0">
                <a:effectLst/>
                <a:ea typeface="Times New Roman" panose="02020603050405020304" pitchFamily="18" charset="0"/>
              </a:rPr>
              <a:t>Cluster identification using Elbow Methods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CA" sz="1800" dirty="0">
                <a:effectLst/>
                <a:ea typeface="Times New Roman" panose="02020603050405020304" pitchFamily="18" charset="0"/>
              </a:rPr>
              <a:t>Cluster identification using Silhouette Methods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Insights from the Newly Created Clusters</a:t>
            </a:r>
          </a:p>
        </p:txBody>
      </p:sp>
    </p:spTree>
    <p:extLst>
      <p:ext uri="{BB962C8B-B14F-4D97-AF65-F5344CB8AC3E}">
        <p14:creationId xmlns:p14="http://schemas.microsoft.com/office/powerpoint/2010/main" val="210137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Description of the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2ED10-D454-4B37-AC0B-674EE4155B91}"/>
              </a:ext>
            </a:extLst>
          </p:cNvPr>
          <p:cNvSpPr txBox="1"/>
          <p:nvPr/>
        </p:nvSpPr>
        <p:spPr>
          <a:xfrm>
            <a:off x="510987" y="1861817"/>
            <a:ext cx="699919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fundamental step for any unsupervised algorithm is to determine the optimal number of clusters into which the data may be clustered.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Elbow Method is one of the most popular methods to determine </a:t>
            </a:r>
            <a:r>
              <a:rPr lang="en-US" sz="1600" b="1" dirty="0"/>
              <a:t>optimal value of k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elbow method helps to select the optimal number of clusters by fitting the model with a </a:t>
            </a:r>
            <a:r>
              <a:rPr lang="en-US" sz="1600" b="1" dirty="0"/>
              <a:t>range of values for K</a:t>
            </a:r>
            <a:r>
              <a:rPr lang="en-US" sz="1600" dirty="0"/>
              <a:t>. If the line chart resembles an arm, then the “elbow” (the point of inflection on the curve) is a good indication that the underlying model fits best at that 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uardian-text-oreilly"/>
              </a:rPr>
              <a:t>The value of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guardian-text-oreilly"/>
              </a:rPr>
              <a:t>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uardian-text-oreilly"/>
              </a:rPr>
              <a:t> at which improvement in distortion declines the most is called the elbow, at which we should stop dividing the data into further clusters.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E0EDF-4B78-45C3-B9E3-66FF8C0DCB33}"/>
              </a:ext>
            </a:extLst>
          </p:cNvPr>
          <p:cNvSpPr txBox="1"/>
          <p:nvPr/>
        </p:nvSpPr>
        <p:spPr>
          <a:xfrm>
            <a:off x="298077" y="1379823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Elbow Method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6D2DC3-87BE-4900-9854-EAB7AF8281FC}"/>
              </a:ext>
            </a:extLst>
          </p:cNvPr>
          <p:cNvGrpSpPr/>
          <p:nvPr/>
        </p:nvGrpSpPr>
        <p:grpSpPr>
          <a:xfrm>
            <a:off x="7772400" y="1564489"/>
            <a:ext cx="4211168" cy="3308974"/>
            <a:chOff x="8053666" y="1861817"/>
            <a:chExt cx="3756213" cy="25237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58760C-848D-40CD-9CB8-F2D66ACD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3666" y="1861817"/>
              <a:ext cx="3756213" cy="25237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D1A25-9845-40D3-8D15-67CB8E416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425" t="7180" r="5229" b="19829"/>
            <a:stretch/>
          </p:blipFill>
          <p:spPr>
            <a:xfrm>
              <a:off x="10480656" y="2351405"/>
              <a:ext cx="914399" cy="100066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1AB9E8-67AD-4CE4-86C0-B1996D80A12C}"/>
              </a:ext>
            </a:extLst>
          </p:cNvPr>
          <p:cNvSpPr txBox="1"/>
          <p:nvPr/>
        </p:nvSpPr>
        <p:spPr>
          <a:xfrm>
            <a:off x="9081247" y="4873463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1.1 Elbow Method</a:t>
            </a:r>
          </a:p>
        </p:txBody>
      </p:sp>
    </p:spTree>
    <p:extLst>
      <p:ext uri="{BB962C8B-B14F-4D97-AF65-F5344CB8AC3E}">
        <p14:creationId xmlns:p14="http://schemas.microsoft.com/office/powerpoint/2010/main" val="225445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Description of the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BA84-DF0E-4921-ADF9-EF7C85148A1E}"/>
              </a:ext>
            </a:extLst>
          </p:cNvPr>
          <p:cNvSpPr txBox="1"/>
          <p:nvPr/>
        </p:nvSpPr>
        <p:spPr>
          <a:xfrm>
            <a:off x="298078" y="5565338"/>
            <a:ext cx="1157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Note:-</a:t>
            </a:r>
          </a:p>
          <a:p>
            <a:r>
              <a:rPr lang="en-US" sz="1600" b="1" dirty="0"/>
              <a:t>When using elbow method, look for the point from where the SSE plot starts looking linear. In other words, the decrease in Average Dispersion is not much after that point.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1AF80-0129-4265-AE2B-B702A7929F3D}"/>
              </a:ext>
            </a:extLst>
          </p:cNvPr>
          <p:cNvSpPr txBox="1"/>
          <p:nvPr/>
        </p:nvSpPr>
        <p:spPr>
          <a:xfrm>
            <a:off x="298077" y="1523724"/>
            <a:ext cx="10916770" cy="294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Steps involved in Elbow Method:</a:t>
            </a:r>
          </a:p>
          <a:p>
            <a:endParaRPr lang="en-US" sz="1400" b="1" dirty="0"/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600" dirty="0"/>
              <a:t>Compute the clustering algorithm by varying the value of k.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600" dirty="0"/>
              <a:t>Calculate the value of WCSS with respect to each k.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600" dirty="0"/>
              <a:t>Plot a graph of WCSS v/s number of clusters.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600" dirty="0"/>
              <a:t>Locate the values near the bend region (knee) of the plot which is considered as the appropriate number of clusters needed.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600" dirty="0"/>
              <a:t>We can take this value to continue with the clustering.</a:t>
            </a:r>
          </a:p>
        </p:txBody>
      </p:sp>
    </p:spTree>
    <p:extLst>
      <p:ext uri="{BB962C8B-B14F-4D97-AF65-F5344CB8AC3E}">
        <p14:creationId xmlns:p14="http://schemas.microsoft.com/office/powerpoint/2010/main" val="291308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Description of the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2ED10-D454-4B37-AC0B-674EE4155B91}"/>
              </a:ext>
            </a:extLst>
          </p:cNvPr>
          <p:cNvSpPr txBox="1"/>
          <p:nvPr/>
        </p:nvSpPr>
        <p:spPr>
          <a:xfrm>
            <a:off x="150831" y="1860649"/>
            <a:ext cx="7469170" cy="445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The silhouette value is a measure of how similar an object is to its own cluster (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cohesion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) compared to other clusters (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separation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).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The value of the silhouette 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ranges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 between [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1, -1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], where a high value indicates that the object is well matched to its own cluster and poorly matched to neighboring clusters.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For each k-Means clustering model represent the silhouette coefficients in a plot and observe the fluctuations and outliers of each cluster.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92929"/>
                </a:solidFill>
              </a:rPr>
              <a:t>Always choose Number of Cluster(k) corresponding to </a:t>
            </a:r>
            <a:r>
              <a:rPr lang="en-US" sz="1600" b="1" dirty="0">
                <a:solidFill>
                  <a:srgbClr val="292929"/>
                </a:solidFill>
              </a:rPr>
              <a:t>highest silhouette score</a:t>
            </a:r>
            <a:r>
              <a:rPr lang="en-US" sz="1600" dirty="0">
                <a:solidFill>
                  <a:srgbClr val="292929"/>
                </a:solidFill>
              </a:rPr>
              <a:t>(for example here from the figure, we choose </a:t>
            </a:r>
            <a:r>
              <a:rPr lang="en-US" sz="1600" b="1" dirty="0">
                <a:solidFill>
                  <a:srgbClr val="292929"/>
                </a:solidFill>
              </a:rPr>
              <a:t>k=4</a:t>
            </a:r>
            <a:r>
              <a:rPr lang="en-US" sz="1600" dirty="0">
                <a:solidFill>
                  <a:srgbClr val="292929"/>
                </a:solidFill>
              </a:rPr>
              <a:t>)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E0EDF-4B78-45C3-B9E3-66FF8C0DCB33}"/>
              </a:ext>
            </a:extLst>
          </p:cNvPr>
          <p:cNvSpPr txBox="1"/>
          <p:nvPr/>
        </p:nvSpPr>
        <p:spPr>
          <a:xfrm>
            <a:off x="151684" y="1231350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</a:rPr>
              <a:t>Silhouette Method</a:t>
            </a:r>
            <a:endParaRPr lang="en-US" b="0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8D952-7AAD-4045-A622-851365C21ED6}"/>
              </a:ext>
            </a:extLst>
          </p:cNvPr>
          <p:cNvSpPr txBox="1"/>
          <p:nvPr/>
        </p:nvSpPr>
        <p:spPr>
          <a:xfrm>
            <a:off x="9081247" y="4873463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1.2 Silhouette Score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460B21-3707-4B8F-AA24-6E696D3583CF}"/>
              </a:ext>
            </a:extLst>
          </p:cNvPr>
          <p:cNvGrpSpPr/>
          <p:nvPr/>
        </p:nvGrpSpPr>
        <p:grpSpPr>
          <a:xfrm>
            <a:off x="7774018" y="1860649"/>
            <a:ext cx="4267152" cy="2829407"/>
            <a:chOff x="7774018" y="1860649"/>
            <a:chExt cx="4267152" cy="28294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40C9DD-D2E3-494F-9A4E-52A0F40C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018" y="1860649"/>
              <a:ext cx="4267152" cy="282940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D20830-CDF4-4605-8129-9736D1217F88}"/>
                </a:ext>
              </a:extLst>
            </p:cNvPr>
            <p:cNvSpPr/>
            <p:nvPr/>
          </p:nvSpPr>
          <p:spPr>
            <a:xfrm>
              <a:off x="9708776" y="2052918"/>
              <a:ext cx="349624" cy="41237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3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Description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EE3EC-72EA-4D7E-95A4-6D6FBDC5CC8D}"/>
              </a:ext>
            </a:extLst>
          </p:cNvPr>
          <p:cNvSpPr txBox="1"/>
          <p:nvPr/>
        </p:nvSpPr>
        <p:spPr>
          <a:xfrm>
            <a:off x="243168" y="5192605"/>
            <a:ext cx="11705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harter"/>
              </a:rPr>
              <a:t>Elbow and Silhouette methods are used to find the optimal number of clusters. Ambiguity arises for the elbow method to pick the value of 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harter"/>
              </a:rPr>
              <a:t>Silhouette analysis can be used to study the separation distance between the resulting clusters and can be considered a better method compared to the Elbow method.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C892D-F14C-4616-9A5B-F5E1D888172C}"/>
              </a:ext>
            </a:extLst>
          </p:cNvPr>
          <p:cNvSpPr txBox="1"/>
          <p:nvPr/>
        </p:nvSpPr>
        <p:spPr>
          <a:xfrm>
            <a:off x="243168" y="1495575"/>
            <a:ext cx="11097185" cy="273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292929"/>
                </a:solidFill>
                <a:effectLst/>
              </a:rPr>
              <a:t>Steps involved in Silhouette Method</a:t>
            </a:r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Compute the clustering algorithm by varying the value of 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 the silhouette coefficients with respect to each 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Plot a graph of silhouette coefficients v/s number of clusters.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 the value for k with maximum silhouette coefficient, which is considered as the best value of k for clustering.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can take this value to continue with the clustering.</a:t>
            </a:r>
          </a:p>
        </p:txBody>
      </p:sp>
    </p:spTree>
    <p:extLst>
      <p:ext uri="{BB962C8B-B14F-4D97-AF65-F5344CB8AC3E}">
        <p14:creationId xmlns:p14="http://schemas.microsoft.com/office/powerpoint/2010/main" val="378617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Cluster identification using Elbow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2ED10-D454-4B37-AC0B-674EE4155B91}"/>
              </a:ext>
            </a:extLst>
          </p:cNvPr>
          <p:cNvSpPr txBox="1"/>
          <p:nvPr/>
        </p:nvSpPr>
        <p:spPr>
          <a:xfrm>
            <a:off x="150830" y="1528954"/>
            <a:ext cx="7379523" cy="485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From graph, When the value of k is 1, the within-cluster sum of the square(WCSS) is high.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the value of k increases, the within-cluster sum of square value is decreasing.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we examine the graph carefully, it is found that at some point our graph will decrease abruptly. That point will be considered as a value of 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 determine the optimal number of clusters, we have to select the value of k at the “elbow” i.e., the point after which the distortion/inertia start decreasing in a linear fashion. Thus, for the given data, we conclude that the optimal number of clusters for the data is </a:t>
            </a:r>
            <a:r>
              <a:rPr lang="en-US" sz="1600" b="1" dirty="0"/>
              <a:t>2 and 3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 this case, </a:t>
            </a:r>
            <a:r>
              <a:rPr lang="en-US" sz="1600" dirty="0"/>
              <a:t>the graph does not look like an elbow, this makes things very difficult to choose the value of k due to multiple optimum points in the elbow. Thus, we would be conducting Silhouette method to verify.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F0CF5B-8AA8-4CDB-B68F-CF33169CFE1F}"/>
              </a:ext>
            </a:extLst>
          </p:cNvPr>
          <p:cNvGrpSpPr/>
          <p:nvPr/>
        </p:nvGrpSpPr>
        <p:grpSpPr>
          <a:xfrm>
            <a:off x="7736540" y="1873623"/>
            <a:ext cx="4186517" cy="2770094"/>
            <a:chOff x="1229823" y="1114856"/>
            <a:chExt cx="5075455" cy="352688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09E5FF-0B5D-420C-8D59-E8BE68D7C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9" t="51349" r="58846" b="142"/>
            <a:stretch/>
          </p:blipFill>
          <p:spPr>
            <a:xfrm>
              <a:off x="1229823" y="1114856"/>
              <a:ext cx="5075455" cy="352688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F79AC1-0B2D-4F54-9CE4-A8612559D1FE}"/>
                </a:ext>
              </a:extLst>
            </p:cNvPr>
            <p:cNvSpPr/>
            <p:nvPr/>
          </p:nvSpPr>
          <p:spPr>
            <a:xfrm>
              <a:off x="2481768" y="2630407"/>
              <a:ext cx="947057" cy="838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A9E711-4BF9-4F6C-B777-D01C24A4466C}"/>
              </a:ext>
            </a:extLst>
          </p:cNvPr>
          <p:cNvSpPr txBox="1"/>
          <p:nvPr/>
        </p:nvSpPr>
        <p:spPr>
          <a:xfrm>
            <a:off x="8650939" y="4774158"/>
            <a:ext cx="235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1.3 Elbow Method Output</a:t>
            </a:r>
          </a:p>
        </p:txBody>
      </p:sp>
    </p:spTree>
    <p:extLst>
      <p:ext uri="{BB962C8B-B14F-4D97-AF65-F5344CB8AC3E}">
        <p14:creationId xmlns:p14="http://schemas.microsoft.com/office/powerpoint/2010/main" val="385952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Cluster identification using Silhouette Methods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F0EAB6-0D80-4850-A3ED-82F84D1F7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06" y="1439161"/>
            <a:ext cx="4563830" cy="23308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A2A77-5F7F-4B5E-8F00-058E2FFC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05" y="4516555"/>
            <a:ext cx="5100680" cy="1305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0ECB9-334E-4B0D-B9F3-1F4C0740686A}"/>
              </a:ext>
            </a:extLst>
          </p:cNvPr>
          <p:cNvSpPr txBox="1"/>
          <p:nvPr/>
        </p:nvSpPr>
        <p:spPr>
          <a:xfrm>
            <a:off x="277905" y="1899378"/>
            <a:ext cx="6571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Here we are considering no. of  clusters between 2 and 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From the graph, it is evident that as the number of cluster increases the silhouette coefficient increases and then decreases sharply.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From the graph, it is clear that when no of clusters = 2, silhouette coefficient is high and hence we </a:t>
            </a:r>
            <a:r>
              <a:rPr lang="en-US" sz="1600" b="1" dirty="0"/>
              <a:t>choose number of clusters as 2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F921E-C5F6-4198-8866-2F4DB93D67DD}"/>
              </a:ext>
            </a:extLst>
          </p:cNvPr>
          <p:cNvSpPr txBox="1"/>
          <p:nvPr/>
        </p:nvSpPr>
        <p:spPr>
          <a:xfrm>
            <a:off x="7987155" y="3866267"/>
            <a:ext cx="291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1.4 Silhouette Method Graph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2C475-B832-4322-9E18-7609CB294B33}"/>
              </a:ext>
            </a:extLst>
          </p:cNvPr>
          <p:cNvSpPr txBox="1"/>
          <p:nvPr/>
        </p:nvSpPr>
        <p:spPr>
          <a:xfrm>
            <a:off x="8135072" y="5821984"/>
            <a:ext cx="2617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1.5 Silhouette Coefficient Output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F32BCA-4825-4133-BD15-36D3C4B07663}"/>
              </a:ext>
            </a:extLst>
          </p:cNvPr>
          <p:cNvSpPr/>
          <p:nvPr/>
        </p:nvSpPr>
        <p:spPr>
          <a:xfrm>
            <a:off x="8381999" y="1518599"/>
            <a:ext cx="349624" cy="412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3613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Insights from the Newly Created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D229B-CF0C-402A-85C2-7607A491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16" y="4718255"/>
            <a:ext cx="5085092" cy="11625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FFC084-1168-4210-ABBF-BE5497CC958A}"/>
              </a:ext>
            </a:extLst>
          </p:cNvPr>
          <p:cNvSpPr txBox="1"/>
          <p:nvPr/>
        </p:nvSpPr>
        <p:spPr>
          <a:xfrm>
            <a:off x="282228" y="1530169"/>
            <a:ext cx="636494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the figure, it is evident that data points in Cluster 1 is more dispersed from the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the figure, it is also evident that data points in Cluster 2 is more concentrated around the centroid.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from the figure, some of the data points which is actually close to Cluster 2 is wrongly categorized as Cluster 1, which affects the accuracy of the identified centroids.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Here, Cluster 2 has </a:t>
            </a:r>
            <a:r>
              <a:rPr lang="en-US"/>
              <a:t>more number </a:t>
            </a:r>
            <a:r>
              <a:rPr lang="en-US" dirty="0"/>
              <a:t>of datapoints compared to  Cluster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FFADC-4F35-4C31-9588-09E04F245FBC}"/>
              </a:ext>
            </a:extLst>
          </p:cNvPr>
          <p:cNvSpPr txBox="1"/>
          <p:nvPr/>
        </p:nvSpPr>
        <p:spPr>
          <a:xfrm>
            <a:off x="7955112" y="4028598"/>
            <a:ext cx="310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1.6 Identified Cluster and Centroids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5AC746-CC40-450A-8C5E-9AB9D00ECB01}"/>
              </a:ext>
            </a:extLst>
          </p:cNvPr>
          <p:cNvSpPr txBox="1"/>
          <p:nvPr/>
        </p:nvSpPr>
        <p:spPr>
          <a:xfrm>
            <a:off x="8329103" y="6016460"/>
            <a:ext cx="235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1.7 Cluster Counts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73AEDF-78F9-4255-8781-B0CB0E29A6A5}"/>
              </a:ext>
            </a:extLst>
          </p:cNvPr>
          <p:cNvGrpSpPr/>
          <p:nvPr/>
        </p:nvGrpSpPr>
        <p:grpSpPr>
          <a:xfrm>
            <a:off x="7011154" y="1446963"/>
            <a:ext cx="4744112" cy="2581635"/>
            <a:chOff x="7165660" y="1446963"/>
            <a:chExt cx="4744112" cy="258163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EADEA8-40DD-4A4D-A132-63623FD8AF38}"/>
                </a:ext>
              </a:extLst>
            </p:cNvPr>
            <p:cNvGrpSpPr/>
            <p:nvPr/>
          </p:nvGrpSpPr>
          <p:grpSpPr>
            <a:xfrm>
              <a:off x="7165660" y="1446963"/>
              <a:ext cx="4744112" cy="2581635"/>
              <a:chOff x="6714824" y="3774927"/>
              <a:chExt cx="4744112" cy="258163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2F67E11-B5E1-4853-ABE5-2C70E96E8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4824" y="3774927"/>
                <a:ext cx="4744112" cy="25816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FFD9C-2729-4B02-B573-6E802D62C90F}"/>
                  </a:ext>
                </a:extLst>
              </p:cNvPr>
              <p:cNvSpPr/>
              <p:nvPr/>
            </p:nvSpPr>
            <p:spPr>
              <a:xfrm>
                <a:off x="7279627" y="5151314"/>
                <a:ext cx="295835" cy="40341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0C6828F-AA60-4FBD-AA10-5B823EEDB3B0}"/>
                  </a:ext>
                </a:extLst>
              </p:cNvPr>
              <p:cNvSpPr/>
              <p:nvPr/>
            </p:nvSpPr>
            <p:spPr>
              <a:xfrm>
                <a:off x="7730349" y="4646651"/>
                <a:ext cx="295835" cy="40341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04963E1-9D9C-44ED-AD05-5A2AD3A5F2B0}"/>
                  </a:ext>
                </a:extLst>
              </p:cNvPr>
              <p:cNvSpPr/>
              <p:nvPr/>
            </p:nvSpPr>
            <p:spPr>
              <a:xfrm>
                <a:off x="7279627" y="5571416"/>
                <a:ext cx="295835" cy="40341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65A8EBE-990A-48B2-A703-EBFA2AF6D546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flipH="1">
                <a:off x="7991241" y="4320415"/>
                <a:ext cx="1065886" cy="4260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280CF8C-08C2-4A09-9ED2-B25E2862A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6708" y="4355664"/>
                <a:ext cx="1490418" cy="9973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B8B2C6-6D00-4367-B6D7-DFFFD26C9A1C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flipH="1">
                <a:off x="7564461" y="4320415"/>
                <a:ext cx="1492666" cy="14419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783138-7A38-4201-933D-1CD731ED84B9}"/>
                </a:ext>
              </a:extLst>
            </p:cNvPr>
            <p:cNvSpPr txBox="1"/>
            <p:nvPr/>
          </p:nvSpPr>
          <p:spPr>
            <a:xfrm>
              <a:off x="9507963" y="1838562"/>
              <a:ext cx="819378" cy="30777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903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guardian-text-oreilly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Thomas</dc:creator>
  <cp:lastModifiedBy>Nithin Thomas</cp:lastModifiedBy>
  <cp:revision>60</cp:revision>
  <dcterms:created xsi:type="dcterms:W3CDTF">2021-10-16T04:34:45Z</dcterms:created>
  <dcterms:modified xsi:type="dcterms:W3CDTF">2021-12-21T14:37:04Z</dcterms:modified>
</cp:coreProperties>
</file>