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9" r:id="rId4"/>
    <p:sldId id="270" r:id="rId5"/>
    <p:sldId id="266" r:id="rId6"/>
    <p:sldId id="259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53"/>
    <a:srgbClr val="008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2" autoAdjust="0"/>
  </p:normalViewPr>
  <p:slideViewPr>
    <p:cSldViewPr snapToGrid="0">
      <p:cViewPr varScale="1">
        <p:scale>
          <a:sx n="107" d="100"/>
          <a:sy n="107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FC713-9C43-41ED-B224-B363941B430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E37CB-D472-4BD5-9F9A-859DCC899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67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DE37CB-D472-4BD5-9F9A-859DCC8996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6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BB5B-3C23-4645-8ED6-653BDC664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1183A-6057-4852-96E2-1F7246AE3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76AC7-1D38-469D-AAE9-93DB3AD1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50A-A0BF-4255-98A4-34809B20084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E2D45-18AA-4B1A-8209-29922A73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A000-FC08-4300-8AC7-BAEF76B6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BF92-B766-4D7E-8319-CD9028257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5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A051-CCD2-4A02-95D8-698164B9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2D4AC-2882-4FD8-8E07-05BCB03E9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6B7D4-DFF8-43D2-9466-F99D7190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50A-A0BF-4255-98A4-34809B20084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7C013-478B-4877-B513-5F4E27C9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5EDC2-6276-400A-A9DA-8DE133BA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BF92-B766-4D7E-8319-CD9028257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0E22F-1BA6-4216-B72C-7526EA5FE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E79E4-F001-4A69-8C1C-542807979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0D130-DAFD-43D9-A5F2-D8E31712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50A-A0BF-4255-98A4-34809B20084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D0477-9114-4C12-AE6D-ECED9291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B082B-2F2F-44D5-BDD0-8969DE97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BF92-B766-4D7E-8319-CD9028257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9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C128-5FC5-4747-BD09-E3EA5CC6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B2597-499E-4CB7-BCBB-4DCC319FB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E364A-C6C8-4F04-8CB3-38F4DB8B7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50A-A0BF-4255-98A4-34809B20084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18ABD-2AB2-47E1-9894-2429568F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2EE18-74BE-4AC5-8A1C-68D9CBD0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BF92-B766-4D7E-8319-CD9028257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B411-1CFA-4672-A2B6-4C6FEC5C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DD4C9-8709-4997-9E80-9525B2FDA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D424C-B272-4F3C-8A81-CB04E055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50A-A0BF-4255-98A4-34809B20084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C8727-8BE1-4F5E-9EE0-35EED76F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0EFB6-5C9B-4F88-BB7E-228CDA98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BF92-B766-4D7E-8319-CD9028257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9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1B0E-841D-4D1F-967C-4A45DF8C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C39D9-716C-4FF5-9F68-9909EA08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30D2D-4663-4130-9B98-3AB505A60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74E08-5570-4A23-B445-A4A77691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50A-A0BF-4255-98A4-34809B20084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0AA6A-346F-4723-8AFD-D67F3A2C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07921-6508-4559-8CFE-30787C42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BF92-B766-4D7E-8319-CD9028257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2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477A-E810-40C2-93C1-FD9AE77B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744B8-1F8C-4BDB-B4DF-6844FC064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662AA-7D74-4590-B580-7AD3FFBA9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A7173E-DFF3-43E2-B755-9BDB41A4E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9C003-5447-47CE-8432-4CD6D587D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22253-A1CA-4FB3-9261-9C308BA1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50A-A0BF-4255-98A4-34809B20084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7205E6-0505-47C6-9013-96684227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3E4D9-4739-4C39-BA73-B19F88E2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BF92-B766-4D7E-8319-CD9028257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4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618C-9F46-4508-9154-2C8A2FAF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6E830-22F3-4183-84F2-7A7DFC44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50A-A0BF-4255-98A4-34809B20084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486DA3-F6E5-4F40-9EEB-143701F2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8F3FA-16C9-4E4A-8FA4-EFF374D6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BF92-B766-4D7E-8319-CD9028257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8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192BD-0ED0-4175-AF50-4D66C0DC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50A-A0BF-4255-98A4-34809B20084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0398C-8414-401F-BE99-70BA7598D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5B4B4-C52B-4B1E-B43F-482222EE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BF92-B766-4D7E-8319-CD9028257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1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FF3F-AA1F-4B50-AC8F-415C78423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D0DDC-6949-48DB-BDAD-5A0B852AC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88F5B-7914-4A1B-8CE4-48E72D73F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C5A0D-8875-4B1A-9EF1-F9B06A94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50A-A0BF-4255-98A4-34809B20084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98448-6A74-4A51-8D08-89744D84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066B3-E800-4930-AB7C-6DB165E6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BF92-B766-4D7E-8319-CD9028257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2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9AC91-9542-4FBE-9938-15292E13C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866DB8-868D-4CCC-A161-77C6E10CA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28348-2B81-4C19-BFE1-799BACC3F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5AE32-4E49-4B8D-9C31-BD5BCD56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950A-A0BF-4255-98A4-34809B20084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C2929-8369-459F-898F-E76CACA7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AB310-05B3-41E2-B1C7-BB930309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BF92-B766-4D7E-8319-CD9028257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3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594E1B-D2E1-4C0B-A1A3-3766D961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25A42-8B07-403F-A2A5-5CE892494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9BC52-1574-4572-B019-1FC3FFE49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2950A-A0BF-4255-98A4-34809B20084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7BFC0-78CA-47B9-BF3B-60DBFDFDB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7CBD-0BAF-42D4-AB4E-B0F9359EA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4BF92-B766-4D7E-8319-CD9028257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4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B607F87-6D1A-4048-BECD-6763DF8DD275}"/>
              </a:ext>
            </a:extLst>
          </p:cNvPr>
          <p:cNvSpPr/>
          <p:nvPr/>
        </p:nvSpPr>
        <p:spPr>
          <a:xfrm>
            <a:off x="0" y="5410986"/>
            <a:ext cx="12192000" cy="1447014"/>
          </a:xfrm>
          <a:prstGeom prst="rect">
            <a:avLst/>
          </a:prstGeom>
          <a:solidFill>
            <a:srgbClr val="0082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61C719-07F2-47E7-A5DF-2CC083173074}"/>
              </a:ext>
            </a:extLst>
          </p:cNvPr>
          <p:cNvSpPr/>
          <p:nvPr/>
        </p:nvSpPr>
        <p:spPr>
          <a:xfrm>
            <a:off x="0" y="5255402"/>
            <a:ext cx="12192000" cy="16625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E1B3DC-0811-4481-A382-A04C7CE8EE40}"/>
              </a:ext>
            </a:extLst>
          </p:cNvPr>
          <p:cNvSpPr txBox="1"/>
          <p:nvPr/>
        </p:nvSpPr>
        <p:spPr>
          <a:xfrm>
            <a:off x="0" y="2305873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725" marR="438150" algn="ctr"/>
            <a:r>
              <a:rPr lang="en-US" sz="2800" b="1" dirty="0">
                <a:solidFill>
                  <a:srgbClr val="222222"/>
                </a:solidFill>
                <a:latin typeface="+mj-lt"/>
              </a:rPr>
              <a:t>Predictive Modeling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A5928E-F964-46E1-878C-25B0B2E3AD00}"/>
              </a:ext>
            </a:extLst>
          </p:cNvPr>
          <p:cNvSpPr txBox="1"/>
          <p:nvPr/>
        </p:nvSpPr>
        <p:spPr>
          <a:xfrm>
            <a:off x="9503885" y="5830037"/>
            <a:ext cx="248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Prepared by: </a:t>
            </a:r>
          </a:p>
          <a:p>
            <a:r>
              <a:rPr lang="en-US" dirty="0">
                <a:solidFill>
                  <a:schemeClr val="bg1"/>
                </a:solidFill>
              </a:rPr>
              <a:t>	Nithin Thomas</a:t>
            </a:r>
          </a:p>
        </p:txBody>
      </p:sp>
    </p:spTree>
    <p:extLst>
      <p:ext uri="{BB962C8B-B14F-4D97-AF65-F5344CB8AC3E}">
        <p14:creationId xmlns:p14="http://schemas.microsoft.com/office/powerpoint/2010/main" val="328073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A80DA-DF84-43A1-AC06-174DE8957EA1}"/>
              </a:ext>
            </a:extLst>
          </p:cNvPr>
          <p:cNvSpPr/>
          <p:nvPr/>
        </p:nvSpPr>
        <p:spPr>
          <a:xfrm>
            <a:off x="0" y="0"/>
            <a:ext cx="12192000" cy="1065229"/>
          </a:xfrm>
          <a:prstGeom prst="rect">
            <a:avLst/>
          </a:prstGeom>
          <a:solidFill>
            <a:srgbClr val="007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6B4-155B-4220-B18C-A0073DC71C51}"/>
              </a:ext>
            </a:extLst>
          </p:cNvPr>
          <p:cNvSpPr/>
          <p:nvPr/>
        </p:nvSpPr>
        <p:spPr>
          <a:xfrm>
            <a:off x="0" y="1065230"/>
            <a:ext cx="12192000" cy="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83646-FC63-4C17-90F7-765C079D155E}"/>
              </a:ext>
            </a:extLst>
          </p:cNvPr>
          <p:cNvSpPr txBox="1"/>
          <p:nvPr/>
        </p:nvSpPr>
        <p:spPr>
          <a:xfrm>
            <a:off x="2385391" y="280400"/>
            <a:ext cx="574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 of 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CAB562-7EE7-4892-8502-D32AA80346F8}"/>
              </a:ext>
            </a:extLst>
          </p:cNvPr>
          <p:cNvSpPr txBox="1"/>
          <p:nvPr/>
        </p:nvSpPr>
        <p:spPr>
          <a:xfrm>
            <a:off x="646043" y="1541288"/>
            <a:ext cx="7484165" cy="326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Key Insights of the Dataset	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Regression Model	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Key Metrics - R2, MAE and RMSE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Suggestions for Improvement of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210137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A80DA-DF84-43A1-AC06-174DE8957EA1}"/>
              </a:ext>
            </a:extLst>
          </p:cNvPr>
          <p:cNvSpPr/>
          <p:nvPr/>
        </p:nvSpPr>
        <p:spPr>
          <a:xfrm>
            <a:off x="0" y="0"/>
            <a:ext cx="12192000" cy="1065229"/>
          </a:xfrm>
          <a:prstGeom prst="rect">
            <a:avLst/>
          </a:prstGeom>
          <a:solidFill>
            <a:srgbClr val="007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6B4-155B-4220-B18C-A0073DC71C51}"/>
              </a:ext>
            </a:extLst>
          </p:cNvPr>
          <p:cNvSpPr/>
          <p:nvPr/>
        </p:nvSpPr>
        <p:spPr>
          <a:xfrm>
            <a:off x="0" y="1065230"/>
            <a:ext cx="12192000" cy="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056504-41EB-4A61-ACB0-6F8CAD7CBECD}"/>
              </a:ext>
            </a:extLst>
          </p:cNvPr>
          <p:cNvSpPr txBox="1"/>
          <p:nvPr/>
        </p:nvSpPr>
        <p:spPr>
          <a:xfrm>
            <a:off x="2249425" y="314594"/>
            <a:ext cx="8589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Insights of the Dataset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0062E3-DC15-4605-9001-708AD6148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69" r="33010" b="1"/>
          <a:stretch/>
        </p:blipFill>
        <p:spPr>
          <a:xfrm>
            <a:off x="188457" y="1299743"/>
            <a:ext cx="7152861" cy="3122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FA9A7D-9521-49EC-94DD-7AAE66BE539A}"/>
              </a:ext>
            </a:extLst>
          </p:cNvPr>
          <p:cNvSpPr txBox="1"/>
          <p:nvPr/>
        </p:nvSpPr>
        <p:spPr>
          <a:xfrm>
            <a:off x="520148" y="4826675"/>
            <a:ext cx="1115170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Height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Standard deviation is low - More </a:t>
            </a:r>
            <a:r>
              <a:rPr lang="en-US" b="1" dirty="0"/>
              <a:t>datapoints lies very close to the mean</a:t>
            </a:r>
            <a:r>
              <a:rPr lang="en-US" dirty="0"/>
              <a:t> value of the population.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Few data points are only </a:t>
            </a:r>
            <a:r>
              <a:rPr lang="en-US" b="1" dirty="0"/>
              <a:t>lying very far from the mean </a:t>
            </a:r>
            <a:r>
              <a:rPr lang="en-US" dirty="0"/>
              <a:t>value which are </a:t>
            </a:r>
            <a:r>
              <a:rPr lang="en-US" b="1" dirty="0"/>
              <a:t>possible outliers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Positive skewed </a:t>
            </a:r>
            <a:r>
              <a:rPr lang="en-US" dirty="0"/>
              <a:t>- Mean in larger than the Median for positively skewed distribution.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567049-B31E-4091-9140-B07F619F8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966" y="1299743"/>
            <a:ext cx="4470771" cy="3122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DA525A3-D1CE-4392-AD83-D736D296F827}"/>
              </a:ext>
            </a:extLst>
          </p:cNvPr>
          <p:cNvSpPr/>
          <p:nvPr/>
        </p:nvSpPr>
        <p:spPr>
          <a:xfrm>
            <a:off x="9959789" y="2052918"/>
            <a:ext cx="331694" cy="2779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E44B4E7-24E9-453A-95BF-AF6A8AED2836}"/>
              </a:ext>
            </a:extLst>
          </p:cNvPr>
          <p:cNvSpPr/>
          <p:nvPr/>
        </p:nvSpPr>
        <p:spPr>
          <a:xfrm>
            <a:off x="9977719" y="2583237"/>
            <a:ext cx="331694" cy="6350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5BA703-E123-4305-BBE5-C1BC76F586DB}"/>
              </a:ext>
            </a:extLst>
          </p:cNvPr>
          <p:cNvSpPr/>
          <p:nvPr/>
        </p:nvSpPr>
        <p:spPr>
          <a:xfrm>
            <a:off x="9977719" y="3872754"/>
            <a:ext cx="331694" cy="2779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64A398-002D-4454-BDE5-4A2BB359D252}"/>
              </a:ext>
            </a:extLst>
          </p:cNvPr>
          <p:cNvSpPr txBox="1"/>
          <p:nvPr/>
        </p:nvSpPr>
        <p:spPr>
          <a:xfrm>
            <a:off x="10631947" y="2801326"/>
            <a:ext cx="10399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Outliers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6E500B-0516-4494-B553-FDFB05FDB417}"/>
              </a:ext>
            </a:extLst>
          </p:cNvPr>
          <p:cNvCxnSpPr>
            <a:endCxn id="5" idx="5"/>
          </p:cNvCxnSpPr>
          <p:nvPr/>
        </p:nvCxnSpPr>
        <p:spPr>
          <a:xfrm flipH="1" flipV="1">
            <a:off x="10242908" y="2290126"/>
            <a:ext cx="389039" cy="665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61400D-1B9F-41AF-9239-1DD85A6254B7}"/>
              </a:ext>
            </a:extLst>
          </p:cNvPr>
          <p:cNvCxnSpPr>
            <a:endCxn id="13" idx="6"/>
          </p:cNvCxnSpPr>
          <p:nvPr/>
        </p:nvCxnSpPr>
        <p:spPr>
          <a:xfrm flipH="1" flipV="1">
            <a:off x="10309413" y="2900783"/>
            <a:ext cx="322534" cy="778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AE4768-4929-4F7B-B377-E58E0C052B84}"/>
              </a:ext>
            </a:extLst>
          </p:cNvPr>
          <p:cNvCxnSpPr>
            <a:stCxn id="7" idx="1"/>
          </p:cNvCxnSpPr>
          <p:nvPr/>
        </p:nvCxnSpPr>
        <p:spPr>
          <a:xfrm flipH="1">
            <a:off x="10309413" y="2955215"/>
            <a:ext cx="322534" cy="1056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44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A80DA-DF84-43A1-AC06-174DE8957EA1}"/>
              </a:ext>
            </a:extLst>
          </p:cNvPr>
          <p:cNvSpPr/>
          <p:nvPr/>
        </p:nvSpPr>
        <p:spPr>
          <a:xfrm>
            <a:off x="0" y="0"/>
            <a:ext cx="12192000" cy="1065229"/>
          </a:xfrm>
          <a:prstGeom prst="rect">
            <a:avLst/>
          </a:prstGeom>
          <a:solidFill>
            <a:srgbClr val="007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6B4-155B-4220-B18C-A0073DC71C51}"/>
              </a:ext>
            </a:extLst>
          </p:cNvPr>
          <p:cNvSpPr/>
          <p:nvPr/>
        </p:nvSpPr>
        <p:spPr>
          <a:xfrm>
            <a:off x="0" y="1065230"/>
            <a:ext cx="12192000" cy="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056504-41EB-4A61-ACB0-6F8CAD7CBECD}"/>
              </a:ext>
            </a:extLst>
          </p:cNvPr>
          <p:cNvSpPr txBox="1"/>
          <p:nvPr/>
        </p:nvSpPr>
        <p:spPr>
          <a:xfrm>
            <a:off x="2249425" y="314594"/>
            <a:ext cx="8589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Insights of the Dataset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0062E3-DC15-4605-9001-708AD6148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69" r="33010" b="1"/>
          <a:stretch/>
        </p:blipFill>
        <p:spPr>
          <a:xfrm>
            <a:off x="150830" y="1344511"/>
            <a:ext cx="7152861" cy="3122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FA9A7D-9521-49EC-94DD-7AAE66BE539A}"/>
              </a:ext>
            </a:extLst>
          </p:cNvPr>
          <p:cNvSpPr txBox="1"/>
          <p:nvPr/>
        </p:nvSpPr>
        <p:spPr>
          <a:xfrm>
            <a:off x="520148" y="4569358"/>
            <a:ext cx="11151704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Weight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Datapoints are </a:t>
            </a:r>
            <a:r>
              <a:rPr lang="en-US" b="1" dirty="0"/>
              <a:t>clustered across the mean </a:t>
            </a:r>
            <a:r>
              <a:rPr lang="en-US" dirty="0"/>
              <a:t>of the population.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Standard deviation  is high - </a:t>
            </a:r>
            <a:r>
              <a:rPr lang="en-US" dirty="0"/>
              <a:t>the data points are </a:t>
            </a:r>
            <a:r>
              <a:rPr lang="en-US" b="1" dirty="0"/>
              <a:t>clustered around the mean value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</a:t>
            </a:r>
            <a:r>
              <a:rPr lang="en-US" b="1" dirty="0"/>
              <a:t>no outliers </a:t>
            </a:r>
            <a:r>
              <a:rPr lang="en-US" dirty="0"/>
              <a:t>in the dataset.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Negative skewed </a:t>
            </a:r>
            <a:r>
              <a:rPr lang="en-US" dirty="0"/>
              <a:t>- Mean in lesser than the Median for negative skewed distribution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C2D696-9332-4BAB-B87E-7C4407A5B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057" y="1344511"/>
            <a:ext cx="4543598" cy="31227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283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A80DA-DF84-43A1-AC06-174DE8957EA1}"/>
              </a:ext>
            </a:extLst>
          </p:cNvPr>
          <p:cNvSpPr/>
          <p:nvPr/>
        </p:nvSpPr>
        <p:spPr>
          <a:xfrm>
            <a:off x="0" y="0"/>
            <a:ext cx="12192000" cy="1065229"/>
          </a:xfrm>
          <a:prstGeom prst="rect">
            <a:avLst/>
          </a:prstGeom>
          <a:solidFill>
            <a:srgbClr val="007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6B4-155B-4220-B18C-A0073DC71C51}"/>
              </a:ext>
            </a:extLst>
          </p:cNvPr>
          <p:cNvSpPr/>
          <p:nvPr/>
        </p:nvSpPr>
        <p:spPr>
          <a:xfrm>
            <a:off x="0" y="1065230"/>
            <a:ext cx="12192000" cy="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056504-41EB-4A61-ACB0-6F8CAD7CBECD}"/>
              </a:ext>
            </a:extLst>
          </p:cNvPr>
          <p:cNvSpPr txBox="1"/>
          <p:nvPr/>
        </p:nvSpPr>
        <p:spPr>
          <a:xfrm>
            <a:off x="2249425" y="314594"/>
            <a:ext cx="8589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Insights of the Dataset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0062E3-DC15-4605-9001-708AD6148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69" r="33010" b="1"/>
          <a:stretch/>
        </p:blipFill>
        <p:spPr>
          <a:xfrm>
            <a:off x="166281" y="1370897"/>
            <a:ext cx="7152861" cy="3122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976629-AA80-4EB6-904D-4F9919A79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541" y="1371312"/>
            <a:ext cx="4553146" cy="31227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D05E19-D198-4BF8-BFE2-C2A4242585DB}"/>
              </a:ext>
            </a:extLst>
          </p:cNvPr>
          <p:cNvSpPr txBox="1"/>
          <p:nvPr/>
        </p:nvSpPr>
        <p:spPr>
          <a:xfrm>
            <a:off x="520148" y="4826675"/>
            <a:ext cx="1115170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BMI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Standard deviation is low - more </a:t>
            </a:r>
            <a:r>
              <a:rPr lang="en-US" b="1" dirty="0"/>
              <a:t>datapoints lies very close to the mean</a:t>
            </a:r>
            <a:r>
              <a:rPr lang="en-US" dirty="0"/>
              <a:t> value of the population.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</a:t>
            </a:r>
            <a:r>
              <a:rPr lang="en-US" b="1" dirty="0"/>
              <a:t>no outliers </a:t>
            </a:r>
            <a:r>
              <a:rPr lang="en-US" dirty="0"/>
              <a:t>in the dataset.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Positive skewed </a:t>
            </a:r>
            <a:r>
              <a:rPr lang="en-US" dirty="0"/>
              <a:t>- Mean in larger than the Median for positively skewed distribution.</a:t>
            </a:r>
          </a:p>
        </p:txBody>
      </p:sp>
    </p:spTree>
    <p:extLst>
      <p:ext uri="{BB962C8B-B14F-4D97-AF65-F5344CB8AC3E}">
        <p14:creationId xmlns:p14="http://schemas.microsoft.com/office/powerpoint/2010/main" val="803335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A80DA-DF84-43A1-AC06-174DE8957EA1}"/>
              </a:ext>
            </a:extLst>
          </p:cNvPr>
          <p:cNvSpPr/>
          <p:nvPr/>
        </p:nvSpPr>
        <p:spPr>
          <a:xfrm>
            <a:off x="0" y="0"/>
            <a:ext cx="12192000" cy="1065229"/>
          </a:xfrm>
          <a:prstGeom prst="rect">
            <a:avLst/>
          </a:prstGeom>
          <a:solidFill>
            <a:srgbClr val="007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6B4-155B-4220-B18C-A0073DC71C51}"/>
              </a:ext>
            </a:extLst>
          </p:cNvPr>
          <p:cNvSpPr/>
          <p:nvPr/>
        </p:nvSpPr>
        <p:spPr>
          <a:xfrm>
            <a:off x="0" y="1065230"/>
            <a:ext cx="12192000" cy="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056504-41EB-4A61-ACB0-6F8CAD7CBECD}"/>
              </a:ext>
            </a:extLst>
          </p:cNvPr>
          <p:cNvSpPr txBox="1"/>
          <p:nvPr/>
        </p:nvSpPr>
        <p:spPr>
          <a:xfrm>
            <a:off x="2098595" y="327700"/>
            <a:ext cx="802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Regression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FE7B15-7568-4573-A2D6-309053489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58" y="1438241"/>
            <a:ext cx="3250959" cy="23566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9E5332AD-8672-40A9-B925-E61860C39CD0}"/>
              </a:ext>
            </a:extLst>
          </p:cNvPr>
          <p:cNvGrpSpPr/>
          <p:nvPr/>
        </p:nvGrpSpPr>
        <p:grpSpPr>
          <a:xfrm>
            <a:off x="3649586" y="1556272"/>
            <a:ext cx="8049492" cy="2088480"/>
            <a:chOff x="3609830" y="2243432"/>
            <a:chExt cx="8049492" cy="208848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3F630B-1E8A-4375-BEBD-B483EAB4702A}"/>
                </a:ext>
              </a:extLst>
            </p:cNvPr>
            <p:cNvSpPr txBox="1"/>
            <p:nvPr/>
          </p:nvSpPr>
          <p:spPr>
            <a:xfrm>
              <a:off x="3900776" y="2893444"/>
              <a:ext cx="77585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i="0" u="none" strike="noStrike" dirty="0">
                  <a:effectLst/>
                  <a:latin typeface="Calibri" panose="020F0502020204030204" pitchFamily="34" charset="0"/>
                </a:rPr>
                <a:t>Absenteeism</a:t>
              </a: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= (</a:t>
              </a:r>
              <a:r>
                <a:rPr lang="en-US" dirty="0">
                  <a:solidFill>
                    <a:srgbClr val="FF0000"/>
                  </a:solidFill>
                </a:rPr>
                <a:t>0.45</a:t>
              </a:r>
              <a:r>
                <a:rPr lang="en-US" dirty="0"/>
                <a:t> x </a:t>
              </a:r>
              <a:r>
                <a:rPr lang="en-US" dirty="0">
                  <a:solidFill>
                    <a:srgbClr val="0070C0"/>
                  </a:solidFill>
                </a:rPr>
                <a:t>Social drinker</a:t>
              </a:r>
              <a:r>
                <a:rPr lang="en-US" dirty="0"/>
                <a:t>) +  (</a:t>
              </a:r>
              <a:r>
                <a:rPr lang="en-US" dirty="0">
                  <a:solidFill>
                    <a:srgbClr val="FF0000"/>
                  </a:solidFill>
                </a:rPr>
                <a:t>0.091 </a:t>
              </a:r>
              <a:r>
                <a:rPr lang="en-US" dirty="0"/>
                <a:t>x </a:t>
              </a:r>
              <a:r>
                <a:rPr lang="en-US" dirty="0">
                  <a:solidFill>
                    <a:srgbClr val="0070C0"/>
                  </a:solidFill>
                </a:rPr>
                <a:t>Social smoker</a:t>
              </a:r>
              <a:r>
                <a:rPr lang="en-US" dirty="0"/>
                <a:t>) + (</a:t>
              </a:r>
              <a:r>
                <a:rPr lang="en-US" dirty="0">
                  <a:solidFill>
                    <a:srgbClr val="FF0000"/>
                  </a:solidFill>
                </a:rPr>
                <a:t>-0.471 </a:t>
              </a:r>
              <a:r>
                <a:rPr lang="en-US" dirty="0"/>
                <a:t>x </a:t>
              </a:r>
              <a:r>
                <a:rPr lang="en-US" dirty="0">
                  <a:solidFill>
                    <a:srgbClr val="0070C0"/>
                  </a:solidFill>
                </a:rPr>
                <a:t>Pet</a:t>
              </a:r>
              <a:r>
                <a:rPr lang="en-US" dirty="0"/>
                <a:t>) + 	         (</a:t>
              </a:r>
              <a:r>
                <a:rPr lang="en-US" dirty="0">
                  <a:solidFill>
                    <a:srgbClr val="FF0000"/>
                  </a:solidFill>
                </a:rPr>
                <a:t>-6.605 </a:t>
              </a:r>
              <a:r>
                <a:rPr lang="en-US" dirty="0"/>
                <a:t>x </a:t>
              </a:r>
              <a:r>
                <a:rPr lang="en-US" dirty="0">
                  <a:solidFill>
                    <a:srgbClr val="0070C0"/>
                  </a:solidFill>
                </a:rPr>
                <a:t>Weight</a:t>
              </a:r>
              <a:r>
                <a:rPr lang="en-US" dirty="0"/>
                <a:t>) + (</a:t>
              </a:r>
              <a:r>
                <a:rPr lang="en-US" dirty="0">
                  <a:solidFill>
                    <a:srgbClr val="FF0000"/>
                  </a:solidFill>
                </a:rPr>
                <a:t>-1.164 </a:t>
              </a:r>
              <a:r>
                <a:rPr lang="en-US" dirty="0"/>
                <a:t>x </a:t>
              </a:r>
              <a:r>
                <a:rPr lang="en-US" dirty="0">
                  <a:solidFill>
                    <a:srgbClr val="0070C0"/>
                  </a:solidFill>
                </a:rPr>
                <a:t>Height</a:t>
              </a:r>
              <a:r>
                <a:rPr lang="en-US" dirty="0"/>
                <a:t>) + ( </a:t>
              </a:r>
              <a:r>
                <a:rPr lang="en-US" dirty="0">
                  <a:solidFill>
                    <a:srgbClr val="FF0000"/>
                  </a:solidFill>
                </a:rPr>
                <a:t>-6.899 </a:t>
              </a:r>
              <a:r>
                <a:rPr lang="en-US" dirty="0"/>
                <a:t>x </a:t>
              </a:r>
              <a:r>
                <a:rPr lang="en-US" dirty="0">
                  <a:solidFill>
                    <a:srgbClr val="0070C0"/>
                  </a:solidFill>
                </a:rPr>
                <a:t>BMI</a:t>
              </a:r>
              <a:r>
                <a:rPr lang="en-US" dirty="0"/>
                <a:t>) + </a:t>
              </a:r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6.88</a:t>
              </a:r>
            </a:p>
            <a:p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48327DD-1040-4386-870A-1200B9A69A8D}"/>
                </a:ext>
              </a:extLst>
            </p:cNvPr>
            <p:cNvSpPr txBox="1"/>
            <p:nvPr/>
          </p:nvSpPr>
          <p:spPr>
            <a:xfrm>
              <a:off x="3609830" y="2243432"/>
              <a:ext cx="18906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Dependent Variable(Label)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C6215C-617B-41F2-B696-80C421DA7E34}"/>
                </a:ext>
              </a:extLst>
            </p:cNvPr>
            <p:cNvSpPr txBox="1"/>
            <p:nvPr/>
          </p:nvSpPr>
          <p:spPr>
            <a:xfrm>
              <a:off x="7467598" y="2293001"/>
              <a:ext cx="2461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Independent Variable(features)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FBAB5A7-86AE-4745-B1A8-ACF7682A6287}"/>
                </a:ext>
              </a:extLst>
            </p:cNvPr>
            <p:cNvCxnSpPr>
              <a:cxnSpLocks/>
            </p:cNvCxnSpPr>
            <p:nvPr/>
          </p:nvCxnSpPr>
          <p:spPr>
            <a:xfrm>
              <a:off x="4661260" y="2520431"/>
              <a:ext cx="0" cy="4158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155A4AF-4D5C-4070-B92E-53B614C50490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6733309" y="2570000"/>
              <a:ext cx="1965032" cy="422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D005F9B-DE42-4085-AA9E-50840C62BB9C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8698341" y="2570000"/>
              <a:ext cx="417950" cy="422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D37C844-CAA1-4C20-860C-AD4E680D0381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8698341" y="2570000"/>
              <a:ext cx="2320641" cy="422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C682E01-DB15-45F1-ABFD-4288175E61DE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6733309" y="2570000"/>
              <a:ext cx="1965032" cy="708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DC81DC1-DF43-47B5-8E0A-7F14741AFF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1945" y="2581783"/>
              <a:ext cx="406396" cy="708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9DA3293-FF93-43A9-A3D4-5CBB7D843C91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8698341" y="2570000"/>
              <a:ext cx="1230742" cy="708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4DC14CE-6BF0-4DF4-AF73-A30EA3A43684}"/>
                </a:ext>
              </a:extLst>
            </p:cNvPr>
            <p:cNvSpPr txBox="1"/>
            <p:nvPr/>
          </p:nvSpPr>
          <p:spPr>
            <a:xfrm>
              <a:off x="7559955" y="4054913"/>
              <a:ext cx="935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Coefficients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C63F930-A2BF-494E-A464-FC6AE899902B}"/>
                </a:ext>
              </a:extLst>
            </p:cNvPr>
            <p:cNvSpPr txBox="1"/>
            <p:nvPr/>
          </p:nvSpPr>
          <p:spPr>
            <a:xfrm>
              <a:off x="10398264" y="4054912"/>
              <a:ext cx="8105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2">
                      <a:lumMod val="50000"/>
                    </a:schemeClr>
                  </a:solidFill>
                </a:rPr>
                <a:t>Intercept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338C50F-8BE1-4F3B-BFE0-5F398C65B045}"/>
                </a:ext>
              </a:extLst>
            </p:cNvPr>
            <p:cNvCxnSpPr>
              <a:stCxn id="40" idx="0"/>
            </p:cNvCxnSpPr>
            <p:nvPr/>
          </p:nvCxnSpPr>
          <p:spPr>
            <a:xfrm flipH="1" flipV="1">
              <a:off x="5846618" y="3168073"/>
              <a:ext cx="2180931" cy="88684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7F9CC01-A856-42B7-B9FB-C482DF212ED7}"/>
                </a:ext>
              </a:extLst>
            </p:cNvPr>
            <p:cNvCxnSpPr>
              <a:stCxn id="40" idx="0"/>
            </p:cNvCxnSpPr>
            <p:nvPr/>
          </p:nvCxnSpPr>
          <p:spPr>
            <a:xfrm flipH="1" flipV="1">
              <a:off x="5846618" y="3512128"/>
              <a:ext cx="2180931" cy="54278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FF81E67-3F83-43E7-BE00-71632C2D194D}"/>
                </a:ext>
              </a:extLst>
            </p:cNvPr>
            <p:cNvCxnSpPr>
              <a:stCxn id="40" idx="0"/>
            </p:cNvCxnSpPr>
            <p:nvPr/>
          </p:nvCxnSpPr>
          <p:spPr>
            <a:xfrm flipV="1">
              <a:off x="8027549" y="3168073"/>
              <a:ext cx="0" cy="88684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3FE2518-198D-49A8-97BC-0A1BB0E60C16}"/>
                </a:ext>
              </a:extLst>
            </p:cNvPr>
            <p:cNvCxnSpPr>
              <a:stCxn id="40" idx="0"/>
            </p:cNvCxnSpPr>
            <p:nvPr/>
          </p:nvCxnSpPr>
          <p:spPr>
            <a:xfrm flipH="1" flipV="1">
              <a:off x="7715825" y="3429000"/>
              <a:ext cx="311724" cy="62591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90C731C-57B7-4840-A1F2-ACA9112AA4DF}"/>
                </a:ext>
              </a:extLst>
            </p:cNvPr>
            <p:cNvCxnSpPr>
              <a:stCxn id="40" idx="0"/>
            </p:cNvCxnSpPr>
            <p:nvPr/>
          </p:nvCxnSpPr>
          <p:spPr>
            <a:xfrm flipV="1">
              <a:off x="8027549" y="3429000"/>
              <a:ext cx="1273469" cy="62591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B7E1512-4082-4E41-9236-095AC04EE5DF}"/>
                </a:ext>
              </a:extLst>
            </p:cNvPr>
            <p:cNvCxnSpPr>
              <a:stCxn id="40" idx="0"/>
            </p:cNvCxnSpPr>
            <p:nvPr/>
          </p:nvCxnSpPr>
          <p:spPr>
            <a:xfrm flipV="1">
              <a:off x="8027549" y="3168073"/>
              <a:ext cx="2335651" cy="88684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4B6706F-9788-4594-A6BE-84D5DF483B1E}"/>
                </a:ext>
              </a:extLst>
            </p:cNvPr>
            <p:cNvCxnSpPr>
              <a:stCxn id="41" idx="0"/>
            </p:cNvCxnSpPr>
            <p:nvPr/>
          </p:nvCxnSpPr>
          <p:spPr>
            <a:xfrm flipV="1">
              <a:off x="10803515" y="3512128"/>
              <a:ext cx="0" cy="542784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254CD71-BB51-4AF9-9927-095B85F1DB5B}"/>
              </a:ext>
            </a:extLst>
          </p:cNvPr>
          <p:cNvSpPr txBox="1"/>
          <p:nvPr/>
        </p:nvSpPr>
        <p:spPr>
          <a:xfrm>
            <a:off x="367031" y="4136613"/>
            <a:ext cx="11412192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Independent variables (‘Social smoker’, ‘Social drinker’ &amp; ‘Weight’) has a </a:t>
            </a:r>
            <a:r>
              <a:rPr lang="en-US" b="1" dirty="0"/>
              <a:t>positive impact </a:t>
            </a:r>
            <a:r>
              <a:rPr lang="en-US" dirty="0"/>
              <a:t>on the dependent variable ‘Absenteeism’ i.e., as these independent variables increases dependent variable tends to increase.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Independent variables (‘Pet’, ‘Height’ and ‘BMI’) has a </a:t>
            </a:r>
            <a:r>
              <a:rPr lang="en-US" b="1" dirty="0"/>
              <a:t>negative effect </a:t>
            </a:r>
            <a:r>
              <a:rPr lang="en-US" dirty="0"/>
              <a:t>on the dependent variable ‘Absenteeism’ i.e., as these independent variables increases dependent variable tends to decrease.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b="1" dirty="0"/>
              <a:t>Weight</a:t>
            </a:r>
            <a:r>
              <a:rPr lang="en-US" dirty="0"/>
              <a:t>’ has the </a:t>
            </a:r>
            <a:r>
              <a:rPr lang="en-US" b="1" dirty="0"/>
              <a:t>highest positive impact 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‘</a:t>
            </a:r>
            <a:r>
              <a:rPr lang="en-US" b="1" dirty="0"/>
              <a:t>Social smoker’ </a:t>
            </a:r>
            <a:r>
              <a:rPr lang="en-US" dirty="0"/>
              <a:t>has the </a:t>
            </a:r>
            <a:r>
              <a:rPr lang="en-US" b="1" dirty="0"/>
              <a:t>least impact </a:t>
            </a:r>
            <a:r>
              <a:rPr lang="en-US" dirty="0"/>
              <a:t>on the dependent variable among all the considered independent variables.</a:t>
            </a:r>
          </a:p>
        </p:txBody>
      </p:sp>
    </p:spTree>
    <p:extLst>
      <p:ext uri="{BB962C8B-B14F-4D97-AF65-F5344CB8AC3E}">
        <p14:creationId xmlns:p14="http://schemas.microsoft.com/office/powerpoint/2010/main" val="275312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A80DA-DF84-43A1-AC06-174DE8957EA1}"/>
              </a:ext>
            </a:extLst>
          </p:cNvPr>
          <p:cNvSpPr/>
          <p:nvPr/>
        </p:nvSpPr>
        <p:spPr>
          <a:xfrm>
            <a:off x="0" y="0"/>
            <a:ext cx="12192000" cy="1065229"/>
          </a:xfrm>
          <a:prstGeom prst="rect">
            <a:avLst/>
          </a:prstGeom>
          <a:solidFill>
            <a:srgbClr val="007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6B4-155B-4220-B18C-A0073DC71C51}"/>
              </a:ext>
            </a:extLst>
          </p:cNvPr>
          <p:cNvSpPr/>
          <p:nvPr/>
        </p:nvSpPr>
        <p:spPr>
          <a:xfrm>
            <a:off x="0" y="1065230"/>
            <a:ext cx="12192000" cy="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056504-41EB-4A61-ACB0-6F8CAD7CBECD}"/>
              </a:ext>
            </a:extLst>
          </p:cNvPr>
          <p:cNvSpPr txBox="1"/>
          <p:nvPr/>
        </p:nvSpPr>
        <p:spPr>
          <a:xfrm>
            <a:off x="2164569" y="336544"/>
            <a:ext cx="9159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Key Metrics -R2, MAE and RMSE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55CE6-71B9-4F55-97AD-580E3C80D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36" y="1889855"/>
            <a:ext cx="3436819" cy="40269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5640A1-7F0C-48CC-90E3-073C220308C9}"/>
              </a:ext>
            </a:extLst>
          </p:cNvPr>
          <p:cNvSpPr txBox="1"/>
          <p:nvPr/>
        </p:nvSpPr>
        <p:spPr>
          <a:xfrm>
            <a:off x="4653084" y="1581642"/>
            <a:ext cx="723568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/>
              <a:t>R Square(R</a:t>
            </a:r>
            <a:r>
              <a:rPr lang="en-US" u="sng" baseline="30000" dirty="0"/>
              <a:t>2</a:t>
            </a:r>
            <a:r>
              <a:rPr lang="en-US" u="sng" dirty="0"/>
              <a:t>) = </a:t>
            </a:r>
            <a:r>
              <a:rPr lang="en-US" b="1" u="sng" dirty="0"/>
              <a:t>0.03 or 3%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Not a good fit</a:t>
            </a:r>
            <a:r>
              <a:rPr lang="en-US" dirty="0"/>
              <a:t>, regression model is only able to </a:t>
            </a:r>
            <a:r>
              <a:rPr lang="en-US" b="1" dirty="0"/>
              <a:t>predict 3% of variation </a:t>
            </a:r>
            <a:r>
              <a:rPr lang="en-US" dirty="0"/>
              <a:t>caused in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Absenteeism </a:t>
            </a:r>
            <a:r>
              <a:rPr lang="en-US" dirty="0"/>
              <a:t>by the independent variables.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/>
              <a:t>Mean Absolute Error(MAE)= </a:t>
            </a:r>
            <a:r>
              <a:rPr lang="en-US" b="1" u="sng" dirty="0"/>
              <a:t>5.92 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implies that, on an average the predicated value has </a:t>
            </a:r>
            <a:r>
              <a:rPr lang="en-US" b="1" i="0" dirty="0">
                <a:solidFill>
                  <a:srgbClr val="232629"/>
                </a:solidFill>
                <a:effectLst/>
                <a:latin typeface="-apple-system"/>
              </a:rPr>
              <a:t>5.92 error from actual value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of the dataset in absolute value.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232629"/>
                </a:solidFill>
                <a:effectLst/>
                <a:latin typeface="-apple-system"/>
              </a:rPr>
              <a:t>Root Mean Squared Error(RMSE) = </a:t>
            </a:r>
            <a:r>
              <a:rPr lang="en-US" b="1" i="0" u="sng" dirty="0">
                <a:solidFill>
                  <a:srgbClr val="232629"/>
                </a:solidFill>
                <a:effectLst/>
                <a:latin typeface="-apple-system"/>
              </a:rPr>
              <a:t>12.87</a:t>
            </a:r>
            <a:endParaRPr lang="en-US" u="sng" dirty="0">
              <a:solidFill>
                <a:srgbClr val="232629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Higher</a:t>
            </a:r>
            <a:r>
              <a:rPr lang="en-US" dirty="0">
                <a:solidFill>
                  <a:srgbClr val="232629"/>
                </a:solidFill>
                <a:latin typeface="-apple-system"/>
              </a:rPr>
              <a:t> RMSE 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implies that there </a:t>
            </a:r>
            <a:r>
              <a:rPr lang="en-US" dirty="0">
                <a:solidFill>
                  <a:srgbClr val="232629"/>
                </a:solidFill>
                <a:latin typeface="-apple-system"/>
              </a:rPr>
              <a:t>are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</a:t>
            </a:r>
            <a:r>
              <a:rPr lang="en-US" b="1" i="0" dirty="0">
                <a:solidFill>
                  <a:srgbClr val="232629"/>
                </a:solidFill>
                <a:effectLst/>
                <a:latin typeface="-apple-system"/>
              </a:rPr>
              <a:t>larger difference 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in the predicated and the actual values which predicts that the model is not a good fit.</a:t>
            </a:r>
          </a:p>
          <a:p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3602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A80DA-DF84-43A1-AC06-174DE8957EA1}"/>
              </a:ext>
            </a:extLst>
          </p:cNvPr>
          <p:cNvSpPr/>
          <p:nvPr/>
        </p:nvSpPr>
        <p:spPr>
          <a:xfrm>
            <a:off x="0" y="0"/>
            <a:ext cx="12192000" cy="1065229"/>
          </a:xfrm>
          <a:prstGeom prst="rect">
            <a:avLst/>
          </a:prstGeom>
          <a:solidFill>
            <a:srgbClr val="007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6B4-155B-4220-B18C-A0073DC71C51}"/>
              </a:ext>
            </a:extLst>
          </p:cNvPr>
          <p:cNvSpPr/>
          <p:nvPr/>
        </p:nvSpPr>
        <p:spPr>
          <a:xfrm>
            <a:off x="0" y="1065230"/>
            <a:ext cx="12192000" cy="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BC934C-4D77-40A5-ACC4-AB2F15F42EDD}"/>
              </a:ext>
            </a:extLst>
          </p:cNvPr>
          <p:cNvSpPr txBox="1"/>
          <p:nvPr/>
        </p:nvSpPr>
        <p:spPr>
          <a:xfrm>
            <a:off x="558029" y="1513091"/>
            <a:ext cx="98581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Need for </a:t>
            </a:r>
            <a:r>
              <a:rPr lang="en-US" b="1" dirty="0"/>
              <a:t>more data </a:t>
            </a:r>
            <a:r>
              <a:rPr lang="en-US" dirty="0"/>
              <a:t>for building model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Bad</a:t>
            </a:r>
            <a:r>
              <a:rPr lang="en-US" dirty="0"/>
              <a:t> </a:t>
            </a:r>
            <a:r>
              <a:rPr lang="en-US" b="1" dirty="0"/>
              <a:t>assumptions -  </a:t>
            </a:r>
            <a:r>
              <a:rPr lang="en-US" dirty="0"/>
              <a:t>In actual case, assuming that the data has a linear relationship will not help but instead visualizing the data will help.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Poor features </a:t>
            </a:r>
            <a:r>
              <a:rPr lang="en-US" dirty="0"/>
              <a:t>–</a:t>
            </a:r>
            <a:r>
              <a:rPr lang="en-US" b="1" dirty="0"/>
              <a:t> </a:t>
            </a:r>
            <a:r>
              <a:rPr lang="en-US" dirty="0"/>
              <a:t>identify features which have high correlation with the dependent variable.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Adjusted R square</a:t>
            </a:r>
            <a:r>
              <a:rPr lang="en-US" dirty="0"/>
              <a:t> increases only when newly added feature </a:t>
            </a:r>
            <a:r>
              <a:rPr lang="en-US" b="1" dirty="0"/>
              <a:t>improves the model fit </a:t>
            </a:r>
            <a:r>
              <a:rPr lang="en-US" dirty="0"/>
              <a:t>so by comparing adjusted R square value we can add or remove independent variables and improve the regression model.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this case Human Resources Department has to design an employees’ database that includes as much descriptive data as possible about the staff, since the </a:t>
            </a:r>
            <a:r>
              <a:rPr lang="en-US" b="1" dirty="0"/>
              <a:t>hidden causes of absence </a:t>
            </a:r>
            <a:r>
              <a:rPr lang="en-US" dirty="0"/>
              <a:t>could be predicted via these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2CFCCB-CA2F-4AD7-9B03-0F8F38A4E690}"/>
              </a:ext>
            </a:extLst>
          </p:cNvPr>
          <p:cNvSpPr txBox="1"/>
          <p:nvPr/>
        </p:nvSpPr>
        <p:spPr>
          <a:xfrm>
            <a:off x="2098595" y="354636"/>
            <a:ext cx="1016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Suggestions for Improvement of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2030524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A80DA-DF84-43A1-AC06-174DE8957EA1}"/>
              </a:ext>
            </a:extLst>
          </p:cNvPr>
          <p:cNvSpPr/>
          <p:nvPr/>
        </p:nvSpPr>
        <p:spPr>
          <a:xfrm>
            <a:off x="0" y="0"/>
            <a:ext cx="12192000" cy="1065229"/>
          </a:xfrm>
          <a:prstGeom prst="rect">
            <a:avLst/>
          </a:prstGeom>
          <a:solidFill>
            <a:srgbClr val="007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8B46B4-155B-4220-B18C-A0073DC71C51}"/>
              </a:ext>
            </a:extLst>
          </p:cNvPr>
          <p:cNvSpPr/>
          <p:nvPr/>
        </p:nvSpPr>
        <p:spPr>
          <a:xfrm>
            <a:off x="0" y="1065230"/>
            <a:ext cx="12192000" cy="800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D09EB3-4F06-40C4-B9AC-37D8C13B40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4" t="3703" r="9088" b="-1"/>
          <a:stretch/>
        </p:blipFill>
        <p:spPr>
          <a:xfrm>
            <a:off x="1748709" y="2573668"/>
            <a:ext cx="8694582" cy="304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5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584</Words>
  <Application>Microsoft Office PowerPoint</Application>
  <PresentationFormat>Widescreen</PresentationFormat>
  <Paragraphs>51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Nithin Thomas</dc:creator>
  <cp:lastModifiedBy>Nithin Thomas</cp:lastModifiedBy>
  <cp:revision>25</cp:revision>
  <dcterms:created xsi:type="dcterms:W3CDTF">2021-10-16T04:34:45Z</dcterms:created>
  <dcterms:modified xsi:type="dcterms:W3CDTF">2021-10-20T04:42:33Z</dcterms:modified>
</cp:coreProperties>
</file>