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5" r:id="rId4"/>
    <p:sldId id="276" r:id="rId5"/>
    <p:sldId id="284" r:id="rId6"/>
    <p:sldId id="285" r:id="rId7"/>
    <p:sldId id="286" r:id="rId8"/>
    <p:sldId id="287" r:id="rId9"/>
    <p:sldId id="288" r:id="rId10"/>
    <p:sldId id="291" r:id="rId11"/>
    <p:sldId id="290" r:id="rId12"/>
    <p:sldId id="289" r:id="rId13"/>
    <p:sldId id="292" r:id="rId14"/>
    <p:sldId id="299" r:id="rId15"/>
    <p:sldId id="297" r:id="rId16"/>
    <p:sldId id="296" r:id="rId17"/>
    <p:sldId id="298" r:id="rId18"/>
    <p:sldId id="300" r:id="rId19"/>
    <p:sldId id="264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EC4"/>
    <a:srgbClr val="007853"/>
    <a:srgbClr val="008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4" autoAdjust="0"/>
  </p:normalViewPr>
  <p:slideViewPr>
    <p:cSldViewPr snapToGrid="0">
      <p:cViewPr varScale="1">
        <p:scale>
          <a:sx n="103" d="100"/>
          <a:sy n="103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FC713-9C43-41ED-B224-B363941B430B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E37CB-D472-4BD5-9F9A-859DCC8996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6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E37CB-D472-4BD5-9F9A-859DCC89960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72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E37CB-D472-4BD5-9F9A-859DCC89960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61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E37CB-D472-4BD5-9F9A-859DCC89960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94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E37CB-D472-4BD5-9F9A-859DCC89960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7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BB5B-3C23-4645-8ED6-653BDC664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1183A-6057-4852-96E2-1F7246AE3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6AC7-1D38-469D-AAE9-93DB3AD1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E2D45-18AA-4B1A-8209-29922A73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A000-FC08-4300-8AC7-BAEF76B6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5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A051-CCD2-4A02-95D8-698164B9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2D4AC-2882-4FD8-8E07-05BCB03E9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6B7D4-DFF8-43D2-9466-F99D7190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7C013-478B-4877-B513-5F4E27C9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5EDC2-6276-400A-A9DA-8DE133BA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0E22F-1BA6-4216-B72C-7526EA5FE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E79E4-F001-4A69-8C1C-542807979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0D130-DAFD-43D9-A5F2-D8E31712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D0477-9114-4C12-AE6D-ECED9291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B082B-2F2F-44D5-BDD0-8969DE97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9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C128-5FC5-4747-BD09-E3EA5CC6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B2597-499E-4CB7-BCBB-4DCC319F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E364A-C6C8-4F04-8CB3-38F4DB8B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18ABD-2AB2-47E1-9894-2429568F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2EE18-74BE-4AC5-8A1C-68D9CBD0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B411-1CFA-4672-A2B6-4C6FEC5C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DD4C9-8709-4997-9E80-9525B2FDA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D424C-B272-4F3C-8A81-CB04E055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C8727-8BE1-4F5E-9EE0-35EED76F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0EFB6-5C9B-4F88-BB7E-228CDA98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9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1B0E-841D-4D1F-967C-4A45DF8C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39D9-716C-4FF5-9F68-9909EA08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30D2D-4663-4130-9B98-3AB505A60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74E08-5570-4A23-B445-A4A77691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0AA6A-346F-4723-8AFD-D67F3A2C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07921-6508-4559-8CFE-30787C42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2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477A-E810-40C2-93C1-FD9AE77B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744B8-1F8C-4BDB-B4DF-6844FC064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662AA-7D74-4590-B580-7AD3FFBA9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7173E-DFF3-43E2-B755-9BDB41A4E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9C003-5447-47CE-8432-4CD6D587D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22253-A1CA-4FB3-9261-9C308BA1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205E6-0505-47C6-9013-96684227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3E4D9-4739-4C39-BA73-B19F88E2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4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618C-9F46-4508-9154-2C8A2FAF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6E830-22F3-4183-84F2-7A7DFC44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86DA3-F6E5-4F40-9EEB-143701F2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8F3FA-16C9-4E4A-8FA4-EFF374D6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8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192BD-0ED0-4175-AF50-4D66C0DC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0398C-8414-401F-BE99-70BA7598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5B4B4-C52B-4B1E-B43F-482222EE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1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FF3F-AA1F-4B50-AC8F-415C7842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D0DDC-6949-48DB-BDAD-5A0B852AC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88F5B-7914-4A1B-8CE4-48E72D73F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5A0D-8875-4B1A-9EF1-F9B06A94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98448-6A74-4A51-8D08-89744D84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066B3-E800-4930-AB7C-6DB165E6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2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AC91-9542-4FBE-9938-15292E13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66DB8-868D-4CCC-A161-77C6E10CA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28348-2B81-4C19-BFE1-799BACC3F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5AE32-4E49-4B8D-9C31-BD5BCD56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C2929-8369-459F-898F-E76CACA7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AB310-05B3-41E2-B1C7-BB930309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3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594E1B-D2E1-4C0B-A1A3-3766D961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25A42-8B07-403F-A2A5-5CE892494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9BC52-1574-4572-B019-1FC3FFE49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7BFC0-78CA-47B9-BF3B-60DBFDFDB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7CBD-0BAF-42D4-AB4E-B0F9359EA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4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A9061B-F5AF-4234-8737-887E11147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755682"/>
            <a:ext cx="3888509" cy="12994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607F87-6D1A-4048-BECD-6763DF8DD275}"/>
              </a:ext>
            </a:extLst>
          </p:cNvPr>
          <p:cNvSpPr/>
          <p:nvPr/>
        </p:nvSpPr>
        <p:spPr>
          <a:xfrm>
            <a:off x="0" y="5410986"/>
            <a:ext cx="12192000" cy="1447014"/>
          </a:xfrm>
          <a:prstGeom prst="rect">
            <a:avLst/>
          </a:prstGeom>
          <a:solidFill>
            <a:srgbClr val="0082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61C719-07F2-47E7-A5DF-2CC083173074}"/>
              </a:ext>
            </a:extLst>
          </p:cNvPr>
          <p:cNvSpPr/>
          <p:nvPr/>
        </p:nvSpPr>
        <p:spPr>
          <a:xfrm>
            <a:off x="0" y="5244731"/>
            <a:ext cx="12192000" cy="16625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E1B3DC-0811-4481-A382-A04C7CE8EE40}"/>
              </a:ext>
            </a:extLst>
          </p:cNvPr>
          <p:cNvSpPr txBox="1"/>
          <p:nvPr/>
        </p:nvSpPr>
        <p:spPr>
          <a:xfrm>
            <a:off x="0" y="3650579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" marR="438150" algn="ctr"/>
            <a:r>
              <a:rPr lang="en-US" sz="2800" b="1" dirty="0">
                <a:solidFill>
                  <a:srgbClr val="222222"/>
                </a:solidFill>
                <a:latin typeface="+mj-lt"/>
              </a:rPr>
              <a:t>T-Test, Simple Linear Regression &amp; Multi-Linear Regression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A5928E-F964-46E1-878C-25B0B2E3AD00}"/>
              </a:ext>
            </a:extLst>
          </p:cNvPr>
          <p:cNvSpPr txBox="1"/>
          <p:nvPr/>
        </p:nvSpPr>
        <p:spPr>
          <a:xfrm>
            <a:off x="9503885" y="5830037"/>
            <a:ext cx="2481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Submitted by: </a:t>
            </a:r>
          </a:p>
          <a:p>
            <a:r>
              <a:rPr lang="en-US" dirty="0">
                <a:solidFill>
                  <a:schemeClr val="bg1"/>
                </a:solidFill>
              </a:rPr>
              <a:t>	Nithin Thomas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8073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83646-FC63-4C17-90F7-765C079D155E}"/>
              </a:ext>
            </a:extLst>
          </p:cNvPr>
          <p:cNvSpPr txBox="1"/>
          <p:nvPr/>
        </p:nvSpPr>
        <p:spPr>
          <a:xfrm>
            <a:off x="2385391" y="280400"/>
            <a:ext cx="942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 Script used for the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E77BA-748D-4C29-A7C0-2F87F1111C6F}"/>
              </a:ext>
            </a:extLst>
          </p:cNvPr>
          <p:cNvSpPr txBox="1"/>
          <p:nvPr/>
        </p:nvSpPr>
        <p:spPr>
          <a:xfrm>
            <a:off x="363893" y="1345629"/>
            <a:ext cx="9427163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#linear Regression</a:t>
            </a:r>
          </a:p>
          <a:p>
            <a:endParaRPr lang="en-US" sz="1100" dirty="0"/>
          </a:p>
          <a:p>
            <a:r>
              <a:rPr lang="en-US" sz="1100" dirty="0"/>
              <a:t>#Dependent Variable</a:t>
            </a:r>
          </a:p>
          <a:p>
            <a:r>
              <a:rPr lang="en-US" sz="1100" dirty="0"/>
              <a:t>y &lt;- </a:t>
            </a:r>
            <a:r>
              <a:rPr lang="en-US" sz="1100" dirty="0" err="1"/>
              <a:t>MultiRegDataset$expenses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#Independent variable</a:t>
            </a:r>
          </a:p>
          <a:p>
            <a:r>
              <a:rPr lang="en-US" sz="1100" dirty="0"/>
              <a:t>x &lt;- </a:t>
            </a:r>
            <a:r>
              <a:rPr lang="en-US" sz="1100" dirty="0" err="1"/>
              <a:t>MultiRegDataset$smoker</a:t>
            </a:r>
            <a:r>
              <a:rPr lang="en-US" sz="1100" dirty="0"/>
              <a:t>  </a:t>
            </a:r>
          </a:p>
          <a:p>
            <a:endParaRPr lang="en-US" sz="1100" dirty="0"/>
          </a:p>
          <a:p>
            <a:r>
              <a:rPr lang="en-US" sz="1100" dirty="0"/>
              <a:t>#ggplot</a:t>
            </a:r>
          </a:p>
          <a:p>
            <a:r>
              <a:rPr lang="en-US" sz="1100" dirty="0" err="1"/>
              <a:t>ggplot</a:t>
            </a:r>
            <a:r>
              <a:rPr lang="en-US" sz="1100" dirty="0"/>
              <a:t>(</a:t>
            </a:r>
            <a:r>
              <a:rPr lang="en-US" sz="1100" dirty="0" err="1"/>
              <a:t>MultiRegDataset</a:t>
            </a:r>
            <a:r>
              <a:rPr lang="en-US" sz="1100" dirty="0"/>
              <a:t>, </a:t>
            </a:r>
            <a:r>
              <a:rPr lang="en-US" sz="1100" dirty="0" err="1"/>
              <a:t>aes</a:t>
            </a:r>
            <a:r>
              <a:rPr lang="en-US" sz="1100" dirty="0"/>
              <a:t>(x = </a:t>
            </a:r>
            <a:r>
              <a:rPr lang="en-US" sz="1100" dirty="0" err="1"/>
              <a:t>MultiRegDataset$smoker</a:t>
            </a:r>
            <a:r>
              <a:rPr lang="en-US" sz="1100" dirty="0"/>
              <a:t>, y =  </a:t>
            </a:r>
            <a:r>
              <a:rPr lang="en-US" sz="1100" dirty="0" err="1"/>
              <a:t>MultiRegDataset$expenses</a:t>
            </a:r>
            <a:r>
              <a:rPr lang="en-US" sz="1100" dirty="0"/>
              <a:t>))+ </a:t>
            </a:r>
            <a:r>
              <a:rPr lang="en-US" sz="1100" dirty="0" err="1"/>
              <a:t>geom_point</a:t>
            </a:r>
            <a:r>
              <a:rPr lang="en-US" sz="1100" dirty="0"/>
              <a:t>(</a:t>
            </a:r>
            <a:r>
              <a:rPr lang="en-US" sz="1100" dirty="0" err="1"/>
              <a:t>colour</a:t>
            </a:r>
            <a:r>
              <a:rPr lang="en-US" sz="1100" dirty="0"/>
              <a:t> = "red") + </a:t>
            </a:r>
            <a:r>
              <a:rPr lang="en-US" sz="1100" dirty="0" err="1"/>
              <a:t>geom_smooth</a:t>
            </a:r>
            <a:r>
              <a:rPr lang="en-US" sz="1100" dirty="0"/>
              <a:t>(method = "</a:t>
            </a:r>
            <a:r>
              <a:rPr lang="en-US" sz="1100" dirty="0" err="1"/>
              <a:t>lm</a:t>
            </a:r>
            <a:r>
              <a:rPr lang="en-US" sz="1100" dirty="0"/>
              <a:t>", fill = NA) + labs(title = "Original </a:t>
            </a:r>
            <a:r>
              <a:rPr lang="en-US" sz="1100" dirty="0" err="1"/>
              <a:t>Model",x</a:t>
            </a:r>
            <a:r>
              <a:rPr lang="en-US" sz="1100" dirty="0"/>
              <a:t> = "</a:t>
            </a:r>
            <a:r>
              <a:rPr lang="en-US" sz="1100" dirty="0" err="1"/>
              <a:t>smoker",y</a:t>
            </a:r>
            <a:r>
              <a:rPr lang="en-US" sz="1100" dirty="0"/>
              <a:t> = "expenses")</a:t>
            </a:r>
          </a:p>
          <a:p>
            <a:endParaRPr lang="en-US" sz="1100" dirty="0"/>
          </a:p>
          <a:p>
            <a:r>
              <a:rPr lang="en-US" sz="1100" b="1" u="sng" dirty="0"/>
              <a:t>Output</a:t>
            </a:r>
          </a:p>
          <a:p>
            <a:endParaRPr lang="en-US" sz="1100" b="1" u="sng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D06E93-D577-4B47-8FF3-A13B4B2CE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9" y="3726606"/>
            <a:ext cx="4001084" cy="271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2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83646-FC63-4C17-90F7-765C079D155E}"/>
              </a:ext>
            </a:extLst>
          </p:cNvPr>
          <p:cNvSpPr txBox="1"/>
          <p:nvPr/>
        </p:nvSpPr>
        <p:spPr>
          <a:xfrm>
            <a:off x="2385391" y="280400"/>
            <a:ext cx="942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 Script used for the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E77BA-748D-4C29-A7C0-2F87F1111C6F}"/>
              </a:ext>
            </a:extLst>
          </p:cNvPr>
          <p:cNvSpPr txBox="1"/>
          <p:nvPr/>
        </p:nvSpPr>
        <p:spPr>
          <a:xfrm>
            <a:off x="765109" y="1558212"/>
            <a:ext cx="9427163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#Simple Regression Model</a:t>
            </a:r>
          </a:p>
          <a:p>
            <a:r>
              <a:rPr lang="en-US" sz="1100" dirty="0" err="1"/>
              <a:t>simple.fit</a:t>
            </a:r>
            <a:r>
              <a:rPr lang="en-US" sz="1100" dirty="0"/>
              <a:t>&lt;-</a:t>
            </a:r>
            <a:r>
              <a:rPr lang="en-US" sz="1100" dirty="0" err="1"/>
              <a:t>lm</a:t>
            </a:r>
            <a:r>
              <a:rPr lang="en-US" sz="1100" dirty="0"/>
              <a:t>(y ~ x, data = </a:t>
            </a:r>
            <a:r>
              <a:rPr lang="en-US" sz="1100" dirty="0" err="1"/>
              <a:t>MultiRegDataset</a:t>
            </a:r>
            <a:r>
              <a:rPr lang="en-US" sz="1100" dirty="0"/>
              <a:t>)</a:t>
            </a:r>
          </a:p>
          <a:p>
            <a:r>
              <a:rPr lang="en-US" sz="1100" dirty="0" err="1"/>
              <a:t>LinearModel</a:t>
            </a:r>
            <a:r>
              <a:rPr lang="en-US" sz="1100" dirty="0"/>
              <a:t>&lt;-</a:t>
            </a:r>
            <a:r>
              <a:rPr lang="en-US" sz="1100" dirty="0" err="1"/>
              <a:t>simple.fit</a:t>
            </a:r>
            <a:endParaRPr lang="en-US" sz="1100" dirty="0"/>
          </a:p>
          <a:p>
            <a:r>
              <a:rPr lang="en-US" sz="1100" dirty="0"/>
              <a:t>summary(</a:t>
            </a:r>
            <a:r>
              <a:rPr lang="en-US" sz="1100" dirty="0" err="1"/>
              <a:t>LinearModel</a:t>
            </a:r>
            <a:r>
              <a:rPr lang="en-US" sz="1100" dirty="0"/>
              <a:t>)</a:t>
            </a:r>
          </a:p>
          <a:p>
            <a:endParaRPr lang="en-US" sz="1100" dirty="0"/>
          </a:p>
          <a:p>
            <a:r>
              <a:rPr lang="en-US" sz="1100" b="1" u="sng" dirty="0"/>
              <a:t>Output of Simple Linear Regression</a:t>
            </a:r>
          </a:p>
          <a:p>
            <a:endParaRPr lang="en-US" sz="1100" b="1" u="sng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E72ACD-6055-470E-AAB2-1D2132697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44" y="2687513"/>
            <a:ext cx="6464819" cy="357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0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83646-FC63-4C17-90F7-765C079D155E}"/>
              </a:ext>
            </a:extLst>
          </p:cNvPr>
          <p:cNvSpPr txBox="1"/>
          <p:nvPr/>
        </p:nvSpPr>
        <p:spPr>
          <a:xfrm>
            <a:off x="2385391" y="280400"/>
            <a:ext cx="943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Interpretation and Evaluation from the Testing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23845B-FD61-4370-82B2-0058E7492F9B}"/>
              </a:ext>
            </a:extLst>
          </p:cNvPr>
          <p:cNvSpPr txBox="1"/>
          <p:nvPr/>
        </p:nvSpPr>
        <p:spPr>
          <a:xfrm>
            <a:off x="373224" y="1331022"/>
            <a:ext cx="11448662" cy="5771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Considering the simple regression model testing</a:t>
            </a:r>
            <a:r>
              <a:rPr lang="en-US" sz="1400" b="1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, </a:t>
            </a:r>
            <a:r>
              <a:rPr lang="en-US" sz="1400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the  Multiple R-Squared value </a:t>
            </a:r>
            <a:r>
              <a:rPr lang="en-US" sz="1400" dirty="0">
                <a:solidFill>
                  <a:srgbClr val="000000"/>
                </a:solidFill>
                <a:ea typeface="Cambria" panose="02040503050406030204" pitchFamily="18" charset="0"/>
              </a:rPr>
              <a:t>is</a:t>
            </a:r>
            <a:r>
              <a:rPr lang="en-US" sz="1400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 found out to be </a:t>
            </a:r>
            <a:r>
              <a:rPr lang="en-US" sz="1400" b="1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0.00204 or 0.2%</a:t>
            </a:r>
            <a:r>
              <a:rPr lang="en-US" sz="1400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. It suggests that the model failed to explain the variability of the response data around its mean.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The  </a:t>
            </a:r>
            <a:r>
              <a:rPr lang="en-US" sz="1400" b="1" i="0" u="none" strike="noStrike" baseline="0" dirty="0">
                <a:ea typeface="Cambria" panose="02040503050406030204" pitchFamily="18" charset="0"/>
              </a:rPr>
              <a:t>p-value is found to be less than 2.2e-16</a:t>
            </a:r>
            <a:r>
              <a:rPr lang="en-US" sz="1400" i="0" u="none" strike="noStrike" baseline="0" dirty="0">
                <a:ea typeface="Cambria" panose="02040503050406030204" pitchFamily="18" charset="0"/>
              </a:rPr>
              <a:t>, which </a:t>
            </a:r>
            <a:r>
              <a:rPr lang="en-US" sz="1400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is lesser than 0.05 significance level, hence we reject the null hypothesis(H</a:t>
            </a:r>
            <a:r>
              <a:rPr lang="en-US" sz="1400" i="0" u="none" strike="noStrike" baseline="-25000" dirty="0">
                <a:solidFill>
                  <a:srgbClr val="000000"/>
                </a:solidFill>
                <a:ea typeface="Cambria" panose="02040503050406030204" pitchFamily="18" charset="0"/>
              </a:rPr>
              <a:t>0</a:t>
            </a:r>
            <a:r>
              <a:rPr lang="en-US" sz="1400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) and accept the alternative hypothesis(H</a:t>
            </a:r>
            <a:r>
              <a:rPr lang="en-US" sz="1400" i="0" u="none" strike="noStrike" baseline="-25000" dirty="0">
                <a:solidFill>
                  <a:srgbClr val="000000"/>
                </a:solidFill>
                <a:ea typeface="Cambria" panose="02040503050406030204" pitchFamily="18" charset="0"/>
              </a:rPr>
              <a:t>1</a:t>
            </a:r>
            <a:r>
              <a:rPr lang="en-US" sz="1400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) which implies that there is </a:t>
            </a:r>
            <a:r>
              <a:rPr lang="en-US" sz="1400" dirty="0">
                <a:solidFill>
                  <a:srgbClr val="000000"/>
                </a:solidFill>
                <a:ea typeface="Cambria" panose="02040503050406030204" pitchFamily="18" charset="0"/>
              </a:rPr>
              <a:t>a</a:t>
            </a:r>
            <a:r>
              <a:rPr lang="en-US" sz="1400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 significant relation </a:t>
            </a:r>
            <a:r>
              <a:rPr lang="en-US" sz="1400" dirty="0">
                <a:ea typeface="Cambria" panose="02040503050406030204" pitchFamily="18" charset="0"/>
              </a:rPr>
              <a:t>between smoker and expenses, which are the independent and dependent variables, respectively.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Cambria" panose="02040503050406030204" pitchFamily="18" charset="0"/>
              </a:rPr>
              <a:t>Equation for Regression Model is: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ea typeface="Cambria" panose="02040503050406030204" pitchFamily="18" charset="0"/>
                <a:cs typeface="Times New Roman" panose="02020603050405020304" pitchFamily="18" charset="0"/>
              </a:rPr>
              <a:t>			Y(Expenses)= 8434.3 + 23616* X(Smoker) + error. </a:t>
            </a:r>
          </a:p>
          <a:p>
            <a:pPr marL="742950" lvl="1" indent="-285750" algn="just">
              <a:lnSpc>
                <a:spcPct val="16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ea typeface="Cambria" panose="02040503050406030204" pitchFamily="18" charset="0"/>
                <a:cs typeface="Times New Roman" panose="02020603050405020304" pitchFamily="18" charset="0"/>
              </a:rPr>
              <a:t>From the model, we can say that if the person is a smoker, that is, when X=1, then according to our predicted model, his </a:t>
            </a:r>
            <a:r>
              <a:rPr lang="en-US" sz="1400" b="1" dirty="0">
                <a:ea typeface="Cambria" panose="02040503050406030204" pitchFamily="18" charset="0"/>
                <a:cs typeface="Times New Roman" panose="02020603050405020304" pitchFamily="18" charset="0"/>
              </a:rPr>
              <a:t>Expense</a:t>
            </a:r>
            <a:r>
              <a:rPr lang="en-US" sz="1400" dirty="0">
                <a:ea typeface="Cambria" panose="020405030504060302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ea typeface="Cambria" panose="02040503050406030204" pitchFamily="18" charset="0"/>
                <a:cs typeface="Times New Roman" panose="02020603050405020304" pitchFamily="18" charset="0"/>
              </a:rPr>
              <a:t>8434.3 + 23616* </a:t>
            </a:r>
            <a:r>
              <a:rPr lang="en-US" sz="1400" dirty="0">
                <a:ea typeface="Cambria" panose="02040503050406030204" pitchFamily="18" charset="0"/>
                <a:cs typeface="Times New Roman" panose="02020603050405020304" pitchFamily="18" charset="0"/>
              </a:rPr>
              <a:t>1+ error</a:t>
            </a:r>
          </a:p>
          <a:p>
            <a:pPr marL="742950" lvl="1" indent="-285750" algn="just">
              <a:lnSpc>
                <a:spcPct val="16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ea typeface="Cambria" panose="02040503050406030204" pitchFamily="18" charset="0"/>
                <a:cs typeface="Times New Roman" panose="02020603050405020304" pitchFamily="18" charset="0"/>
              </a:rPr>
              <a:t>In the other way, if the person is a not a smoker, that is if X= 0 then, </a:t>
            </a:r>
            <a:r>
              <a:rPr lang="en-US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Expense </a:t>
            </a:r>
            <a:r>
              <a:rPr lang="en-US" sz="1400" dirty="0">
                <a:ea typeface="Cambria" panose="02040503050406030204" pitchFamily="18" charset="0"/>
                <a:cs typeface="Times New Roman" panose="02020603050405020304" pitchFamily="18" charset="0"/>
              </a:rPr>
              <a:t>= </a:t>
            </a:r>
            <a:r>
              <a:rPr lang="en-US" sz="1400" b="1" dirty="0">
                <a:ea typeface="Cambria" panose="02040503050406030204" pitchFamily="18" charset="0"/>
                <a:cs typeface="Times New Roman" panose="02020603050405020304" pitchFamily="18" charset="0"/>
              </a:rPr>
              <a:t>8434.3 + 23616* 0</a:t>
            </a:r>
            <a:r>
              <a:rPr lang="en-US" sz="1400" dirty="0">
                <a:ea typeface="Cambria" panose="02040503050406030204" pitchFamily="18" charset="0"/>
                <a:cs typeface="Times New Roman" panose="02020603050405020304" pitchFamily="18" charset="0"/>
              </a:rPr>
              <a:t>+ error</a:t>
            </a:r>
          </a:p>
          <a:p>
            <a:pPr marL="742950" lvl="1" indent="-285750" algn="just">
              <a:lnSpc>
                <a:spcPct val="16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ea typeface="Cambria" panose="02040503050406030204" pitchFamily="18" charset="0"/>
                <a:cs typeface="Times New Roman" panose="02020603050405020304" pitchFamily="18" charset="0"/>
              </a:rPr>
              <a:t>Since our independent variable is categorical in nature, we will have only two outcomes for the predicted value of Y.</a:t>
            </a:r>
          </a:p>
          <a:p>
            <a:pPr marL="285750" lvl="1" indent="-285750" algn="just">
              <a:lnSpc>
                <a:spcPct val="16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ea typeface="Cambria" panose="02040503050406030204" pitchFamily="18" charset="0"/>
                <a:cs typeface="Times New Roman" panose="02020603050405020304" pitchFamily="18" charset="0"/>
              </a:rPr>
              <a:t>The maximum value of </a:t>
            </a:r>
            <a:r>
              <a:rPr lang="en-US" sz="1400" b="1" dirty="0">
                <a:ea typeface="Cambria" panose="02040503050406030204" pitchFamily="18" charset="0"/>
                <a:cs typeface="Times New Roman" panose="02020603050405020304" pitchFamily="18" charset="0"/>
              </a:rPr>
              <a:t>31720</a:t>
            </a:r>
            <a:r>
              <a:rPr lang="en-US" sz="1400" dirty="0">
                <a:ea typeface="Cambria" panose="02040503050406030204" pitchFamily="18" charset="0"/>
                <a:cs typeface="Times New Roman" panose="02020603050405020304" pitchFamily="18" charset="0"/>
              </a:rPr>
              <a:t> shows that there is a point which lies far above from the predicted regression line and minimum value of -</a:t>
            </a:r>
            <a:r>
              <a:rPr lang="en-US" sz="1400" b="1" dirty="0">
                <a:ea typeface="Cambria" panose="02040503050406030204" pitchFamily="18" charset="0"/>
                <a:cs typeface="Times New Roman" panose="02020603050405020304" pitchFamily="18" charset="0"/>
              </a:rPr>
              <a:t>19221</a:t>
            </a:r>
            <a:r>
              <a:rPr lang="en-US" sz="1400" dirty="0">
                <a:ea typeface="Cambria" panose="02040503050406030204" pitchFamily="18" charset="0"/>
                <a:cs typeface="Times New Roman" panose="02020603050405020304" pitchFamily="18" charset="0"/>
              </a:rPr>
              <a:t> shows that there is a point lies far below the predicted regression line.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233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83646-FC63-4C17-90F7-765C079D155E}"/>
              </a:ext>
            </a:extLst>
          </p:cNvPr>
          <p:cNvSpPr txBox="1"/>
          <p:nvPr/>
        </p:nvSpPr>
        <p:spPr>
          <a:xfrm>
            <a:off x="2385391" y="252408"/>
            <a:ext cx="943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Multiple Linear Regression Model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23845B-FD61-4370-82B2-0058E7492F9B}"/>
              </a:ext>
            </a:extLst>
          </p:cNvPr>
          <p:cNvSpPr txBox="1"/>
          <p:nvPr/>
        </p:nvSpPr>
        <p:spPr>
          <a:xfrm>
            <a:off x="371669" y="1517634"/>
            <a:ext cx="11448662" cy="5303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Multiple linear regression (MLR), also known simply as multiple regression, is a statistical technique that uses several explanatory variables to predict the outcome of a response variable.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Multiple regression is an extension of linear (OLS) regression that uses just one explanatory variable.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MLR is used extensively in econometrics and financial inference.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The equation is given  below: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i="0" u="none" strike="noStrike" baseline="0" dirty="0">
              <a:solidFill>
                <a:srgbClr val="000000"/>
              </a:solidFill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		</a:t>
            </a:r>
            <a:r>
              <a:rPr lang="en-IN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β</a:t>
            </a:r>
            <a:r>
              <a:rPr lang="en-IN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β</a:t>
            </a:r>
            <a:r>
              <a:rPr lang="en-IN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β</a:t>
            </a:r>
            <a:r>
              <a:rPr lang="en-IN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2+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….+ β</a:t>
            </a:r>
            <a:r>
              <a:rPr lang="en-IN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ϵ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where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1,2, ..., n</a:t>
            </a:r>
          </a:p>
          <a:p>
            <a:pPr>
              <a:lnSpc>
                <a:spcPct val="150000"/>
              </a:lnSpc>
            </a:pPr>
            <a:r>
              <a:rPr lang="en-US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			where, y = Independent variable</a:t>
            </a:r>
          </a:p>
          <a:p>
            <a:pPr>
              <a:lnSpc>
                <a:spcPct val="150000"/>
              </a:lnSpc>
            </a:pPr>
            <a:r>
              <a:rPr lang="en-US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	           		X</a:t>
            </a:r>
            <a:r>
              <a:rPr lang="en-IN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 = Dependent variable</a:t>
            </a:r>
          </a:p>
          <a:p>
            <a:pPr>
              <a:lnSpc>
                <a:spcPct val="150000"/>
              </a:lnSpc>
            </a:pPr>
            <a:r>
              <a:rPr lang="en-US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	           		ϵ = Error</a:t>
            </a:r>
          </a:p>
          <a:p>
            <a:pPr>
              <a:lnSpc>
                <a:spcPct val="150000"/>
              </a:lnSpc>
            </a:pPr>
            <a:r>
              <a:rPr lang="en-US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	         		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IN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 = y-intercept</a:t>
            </a:r>
          </a:p>
          <a:p>
            <a:pPr>
              <a:lnSpc>
                <a:spcPct val="150000"/>
              </a:lnSpc>
            </a:pPr>
            <a:r>
              <a:rPr lang="en-US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	          		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IN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 = Slope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838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83646-FC63-4C17-90F7-765C079D155E}"/>
              </a:ext>
            </a:extLst>
          </p:cNvPr>
          <p:cNvSpPr txBox="1"/>
          <p:nvPr/>
        </p:nvSpPr>
        <p:spPr>
          <a:xfrm>
            <a:off x="2385391" y="252408"/>
            <a:ext cx="943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Hypotheses  for Multiple Linear Regression Model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23845B-FD61-4370-82B2-0058E7492F9B}"/>
              </a:ext>
            </a:extLst>
          </p:cNvPr>
          <p:cNvSpPr txBox="1"/>
          <p:nvPr/>
        </p:nvSpPr>
        <p:spPr>
          <a:xfrm>
            <a:off x="373224" y="1881528"/>
            <a:ext cx="11448662" cy="3364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Null Hypotheses:</a:t>
            </a:r>
            <a:endParaRPr lang="en-US" b="1" dirty="0">
              <a:solidFill>
                <a:srgbClr val="000000"/>
              </a:solidFill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 H0 : age= sex=children=BMI =smoker=region=0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ea typeface="Cambria" panose="02040503050406030204" pitchFamily="18" charset="0"/>
              </a:rPr>
              <a:t>i.e., </a:t>
            </a:r>
            <a:r>
              <a:rPr lang="en-US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The initial assumption is that there is no relation, which is expressed as: H0: β1 = β2 = … = βp-1 =0.</a:t>
            </a:r>
          </a:p>
          <a:p>
            <a:pPr>
              <a:lnSpc>
                <a:spcPct val="150000"/>
              </a:lnSpc>
            </a:pPr>
            <a:endParaRPr lang="en-US" i="0" u="none" strike="noStrike" baseline="0" dirty="0">
              <a:solidFill>
                <a:srgbClr val="000000"/>
              </a:solidFill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Alternative Hypothesis:</a:t>
            </a:r>
          </a:p>
          <a:p>
            <a:pPr>
              <a:lnSpc>
                <a:spcPct val="150000"/>
              </a:lnSpc>
            </a:pPr>
            <a:r>
              <a:rPr lang="en-US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H1 : at least one β</a:t>
            </a:r>
            <a:r>
              <a:rPr lang="en-US" i="0" u="none" strike="noStrike" baseline="0" dirty="0" err="1">
                <a:solidFill>
                  <a:srgbClr val="000000"/>
                </a:solidFill>
                <a:ea typeface="Cambria" panose="02040503050406030204" pitchFamily="18" charset="0"/>
              </a:rPr>
              <a:t>i</a:t>
            </a:r>
            <a:r>
              <a:rPr lang="en-US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 ≠ 0 (for </a:t>
            </a:r>
            <a:r>
              <a:rPr lang="en-US" i="0" u="none" strike="noStrike" baseline="0" dirty="0" err="1">
                <a:solidFill>
                  <a:srgbClr val="000000"/>
                </a:solidFill>
                <a:ea typeface="Cambria" panose="02040503050406030204" pitchFamily="18" charset="0"/>
              </a:rPr>
              <a:t>i</a:t>
            </a:r>
            <a:r>
              <a:rPr lang="en-US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 = 1, 2, 3)</a:t>
            </a:r>
          </a:p>
          <a:p>
            <a:pPr>
              <a:lnSpc>
                <a:spcPct val="150000"/>
              </a:lnSpc>
            </a:pPr>
            <a:r>
              <a:rPr lang="en-US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i.e., At least one of the independent variables is useful in explaining/predicting Y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085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83646-FC63-4C17-90F7-765C079D155E}"/>
              </a:ext>
            </a:extLst>
          </p:cNvPr>
          <p:cNvSpPr txBox="1"/>
          <p:nvPr/>
        </p:nvSpPr>
        <p:spPr>
          <a:xfrm>
            <a:off x="2385391" y="280400"/>
            <a:ext cx="942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 Script used for the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E77BA-748D-4C29-A7C0-2F87F1111C6F}"/>
              </a:ext>
            </a:extLst>
          </p:cNvPr>
          <p:cNvSpPr txBox="1"/>
          <p:nvPr/>
        </p:nvSpPr>
        <p:spPr>
          <a:xfrm>
            <a:off x="150830" y="1345629"/>
            <a:ext cx="605402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#Multi Linear Regression</a:t>
            </a:r>
          </a:p>
          <a:p>
            <a:endParaRPr lang="en-US" sz="1100" dirty="0"/>
          </a:p>
          <a:p>
            <a:r>
              <a:rPr lang="en-US" sz="1100" dirty="0"/>
              <a:t>data(</a:t>
            </a:r>
            <a:r>
              <a:rPr lang="en-US" sz="1100" dirty="0" err="1"/>
              <a:t>MultiRegDataset</a:t>
            </a:r>
            <a:r>
              <a:rPr lang="en-US" sz="1100" dirty="0"/>
              <a:t>)</a:t>
            </a:r>
          </a:p>
          <a:p>
            <a:r>
              <a:rPr lang="en-US" sz="1100" dirty="0" err="1"/>
              <a:t>MultiRegDataset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#Create Dataset</a:t>
            </a:r>
          </a:p>
          <a:p>
            <a:r>
              <a:rPr lang="en-US" sz="1100" dirty="0"/>
              <a:t>input &lt;- </a:t>
            </a:r>
            <a:r>
              <a:rPr lang="en-US" sz="1100" dirty="0" err="1"/>
              <a:t>MultiRegDataset</a:t>
            </a:r>
            <a:r>
              <a:rPr lang="en-US" sz="1100" dirty="0"/>
              <a:t>[,c("age","sex","</a:t>
            </a:r>
            <a:r>
              <a:rPr lang="en-US" sz="1100" dirty="0" err="1"/>
              <a:t>bmi</a:t>
            </a:r>
            <a:r>
              <a:rPr lang="en-US" sz="1100" dirty="0"/>
              <a:t>","</a:t>
            </a:r>
            <a:r>
              <a:rPr lang="en-US" sz="1100" dirty="0" err="1"/>
              <a:t>children","smoker","region","expenses</a:t>
            </a:r>
            <a:r>
              <a:rPr lang="en-US" sz="1100" dirty="0"/>
              <a:t>")]</a:t>
            </a:r>
          </a:p>
          <a:p>
            <a:r>
              <a:rPr lang="en-US" sz="1100" dirty="0"/>
              <a:t>print(head(input))</a:t>
            </a:r>
          </a:p>
          <a:p>
            <a:endParaRPr lang="en-US" sz="1100" dirty="0"/>
          </a:p>
          <a:p>
            <a:r>
              <a:rPr lang="en-US" sz="1100" dirty="0"/>
              <a:t># Create the relationship model.</a:t>
            </a:r>
          </a:p>
          <a:p>
            <a:r>
              <a:rPr lang="en-US" sz="1100" dirty="0"/>
              <a:t>model &lt;- </a:t>
            </a:r>
            <a:r>
              <a:rPr lang="en-US" sz="1100" dirty="0" err="1"/>
              <a:t>lm</a:t>
            </a:r>
            <a:r>
              <a:rPr lang="en-US" sz="1100" dirty="0"/>
              <a:t>(</a:t>
            </a:r>
            <a:r>
              <a:rPr lang="en-US" sz="1100" dirty="0" err="1"/>
              <a:t>expenses~age+sex+bmi+children+smoker+region+expenses</a:t>
            </a:r>
            <a:r>
              <a:rPr lang="en-US" sz="1100" dirty="0"/>
              <a:t>, data = </a:t>
            </a:r>
            <a:r>
              <a:rPr lang="en-US" sz="1100" dirty="0" err="1"/>
              <a:t>MultiRegDataset</a:t>
            </a:r>
            <a:r>
              <a:rPr lang="en-US" sz="1100" dirty="0"/>
              <a:t>)</a:t>
            </a:r>
          </a:p>
          <a:p>
            <a:endParaRPr lang="en-US" sz="1100" dirty="0"/>
          </a:p>
          <a:p>
            <a:r>
              <a:rPr lang="en-US" sz="1100" dirty="0"/>
              <a:t>#Model Summary </a:t>
            </a:r>
          </a:p>
          <a:p>
            <a:r>
              <a:rPr lang="en-US" sz="1100" dirty="0"/>
              <a:t>summary(model)</a:t>
            </a:r>
          </a:p>
          <a:p>
            <a:endParaRPr lang="en-US" sz="1100" dirty="0"/>
          </a:p>
          <a:p>
            <a:r>
              <a:rPr lang="en-US" sz="1100" dirty="0"/>
              <a:t># Show the model.</a:t>
            </a:r>
          </a:p>
          <a:p>
            <a:r>
              <a:rPr lang="en-US" sz="1100" dirty="0"/>
              <a:t>print(model)</a:t>
            </a:r>
          </a:p>
          <a:p>
            <a:endParaRPr lang="en-US" sz="1100" b="1" u="sng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BEA9AB-53BA-4FC5-B58D-1AB03C9C3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978" y="1822947"/>
            <a:ext cx="5217367" cy="38687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5CEC3D-E4D3-425B-8262-A2972249BD53}"/>
              </a:ext>
            </a:extLst>
          </p:cNvPr>
          <p:cNvSpPr txBox="1"/>
          <p:nvPr/>
        </p:nvSpPr>
        <p:spPr>
          <a:xfrm>
            <a:off x="6575978" y="1345629"/>
            <a:ext cx="33984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/>
              <a:t>Output of 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03379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83646-FC63-4C17-90F7-765C079D155E}"/>
              </a:ext>
            </a:extLst>
          </p:cNvPr>
          <p:cNvSpPr txBox="1"/>
          <p:nvPr/>
        </p:nvSpPr>
        <p:spPr>
          <a:xfrm>
            <a:off x="2385391" y="252408"/>
            <a:ext cx="943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Interpretation and Evaluation from the Testing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F1E85-6DE7-4A9C-8938-DB63B3760A2F}"/>
              </a:ext>
            </a:extLst>
          </p:cNvPr>
          <p:cNvSpPr txBox="1"/>
          <p:nvPr/>
        </p:nvSpPr>
        <p:spPr>
          <a:xfrm>
            <a:off x="391885" y="1487884"/>
            <a:ext cx="11234057" cy="4159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Considering the adjusted regression model testing, the </a:t>
            </a:r>
            <a:r>
              <a:rPr lang="en-US" sz="1600" b="1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Adjusted R-Squared value is found out to be 0.74. or 74%. </a:t>
            </a:r>
            <a:r>
              <a:rPr lang="en-US" sz="1600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It suggests that the model can </a:t>
            </a:r>
            <a:r>
              <a:rPr lang="en-US" sz="1600" b="1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explain the variability </a:t>
            </a:r>
            <a:r>
              <a:rPr lang="en-US" sz="1600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of the response data around its mean.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The  </a:t>
            </a:r>
            <a:r>
              <a:rPr lang="en-US" sz="1600" b="1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p-value is found to be less than 2.2e-16</a:t>
            </a:r>
            <a:r>
              <a:rPr lang="en-US" sz="1600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, which is lesser than 0.05 significance level, hence we </a:t>
            </a:r>
            <a:r>
              <a:rPr lang="en-US" sz="1600" b="1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reject the null hypothesis(H0) </a:t>
            </a:r>
            <a:r>
              <a:rPr lang="en-US" sz="1600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and </a:t>
            </a:r>
            <a:r>
              <a:rPr lang="en-US" sz="1600" b="1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accept the alternative hypothesis(H1).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a typeface="Cambria" panose="02040503050406030204" pitchFamily="18" charset="0"/>
              </a:rPr>
              <a:t>Equation for Regression Model is: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Y(Expenses)= -11941.6 + 256.8 * age -131.3*</a:t>
            </a:r>
            <a:r>
              <a:rPr lang="en-US" sz="1600" b="1" dirty="0" err="1">
                <a:ea typeface="Cambria" panose="02040503050406030204" pitchFamily="18" charset="0"/>
                <a:cs typeface="Times New Roman" panose="02020603050405020304" pitchFamily="18" charset="0"/>
              </a:rPr>
              <a:t>sexmale</a:t>
            </a:r>
            <a:r>
              <a:rPr lang="en-US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 + 475.7*children + 23847.5*</a:t>
            </a:r>
            <a:r>
              <a:rPr lang="en-US" sz="1600" b="1" dirty="0" err="1">
                <a:ea typeface="Cambria" panose="02040503050406030204" pitchFamily="18" charset="0"/>
                <a:cs typeface="Times New Roman" panose="02020603050405020304" pitchFamily="18" charset="0"/>
              </a:rPr>
              <a:t>smokeryes</a:t>
            </a:r>
            <a:r>
              <a:rPr lang="en-US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  -352.8*regionnorthwest-1035.6*regionsoutheast-959.3 *</a:t>
            </a:r>
            <a:r>
              <a:rPr lang="en-US" sz="1600" b="1" dirty="0" err="1">
                <a:ea typeface="Cambria" panose="02040503050406030204" pitchFamily="18" charset="0"/>
                <a:cs typeface="Times New Roman" panose="02020603050405020304" pitchFamily="18" charset="0"/>
              </a:rPr>
              <a:t>regionsouthwest</a:t>
            </a:r>
            <a:r>
              <a:rPr lang="en-US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 + error. </a:t>
            </a:r>
          </a:p>
          <a:p>
            <a:pPr>
              <a:lnSpc>
                <a:spcPct val="150000"/>
              </a:lnSpc>
            </a:pPr>
            <a:endParaRPr lang="en-US" sz="1600" b="1" dirty="0"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lvl="1" indent="-285750" algn="just">
              <a:lnSpc>
                <a:spcPct val="16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ea typeface="Cambria" panose="02040503050406030204" pitchFamily="18" charset="0"/>
                <a:cs typeface="Times New Roman" panose="02020603050405020304" pitchFamily="18" charset="0"/>
              </a:rPr>
              <a:t>The maximum value of </a:t>
            </a:r>
            <a:r>
              <a:rPr lang="en-US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29981.7</a:t>
            </a:r>
            <a:r>
              <a:rPr lang="en-US" sz="1600" dirty="0">
                <a:ea typeface="Cambria" panose="02040503050406030204" pitchFamily="18" charset="0"/>
                <a:cs typeface="Times New Roman" panose="02020603050405020304" pitchFamily="18" charset="0"/>
              </a:rPr>
              <a:t> shows that there is a point which lies far above from the predicted regression line and minimum value of </a:t>
            </a:r>
            <a:r>
              <a:rPr lang="en-US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-11302.7 </a:t>
            </a:r>
            <a:r>
              <a:rPr lang="en-US" sz="1600" dirty="0">
                <a:ea typeface="Cambria" panose="02040503050406030204" pitchFamily="18" charset="0"/>
                <a:cs typeface="Times New Roman" panose="02020603050405020304" pitchFamily="18" charset="0"/>
              </a:rPr>
              <a:t>shows that there is a point lies far below the predicted regression line.</a:t>
            </a:r>
          </a:p>
        </p:txBody>
      </p:sp>
    </p:spTree>
    <p:extLst>
      <p:ext uri="{BB962C8B-B14F-4D97-AF65-F5344CB8AC3E}">
        <p14:creationId xmlns:p14="http://schemas.microsoft.com/office/powerpoint/2010/main" val="1359086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83646-FC63-4C17-90F7-765C079D155E}"/>
              </a:ext>
            </a:extLst>
          </p:cNvPr>
          <p:cNvSpPr txBox="1"/>
          <p:nvPr/>
        </p:nvSpPr>
        <p:spPr>
          <a:xfrm>
            <a:off x="2385391" y="252408"/>
            <a:ext cx="943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Conclusion for Multiple Linear Regression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F1E85-6DE7-4A9C-8938-DB63B3760A2F}"/>
              </a:ext>
            </a:extLst>
          </p:cNvPr>
          <p:cNvSpPr txBox="1"/>
          <p:nvPr/>
        </p:nvSpPr>
        <p:spPr>
          <a:xfrm>
            <a:off x="391885" y="1487884"/>
            <a:ext cx="11234057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a typeface="Cambria" panose="02040503050406030204" pitchFamily="18" charset="0"/>
              </a:rPr>
              <a:t>C</a:t>
            </a:r>
            <a:r>
              <a:rPr lang="en-US" sz="2000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oefficient p-values is used to decide whether to include variables in the final model. Form the results, we would consider removing 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ea typeface="Cambria" panose="02040503050406030204" pitchFamily="18" charset="0"/>
              </a:rPr>
              <a:t>regionnorthwest</a:t>
            </a:r>
            <a:r>
              <a:rPr lang="en-US" sz="2000" b="1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 and 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ea typeface="Cambria" panose="02040503050406030204" pitchFamily="18" charset="0"/>
              </a:rPr>
              <a:t>sexmale</a:t>
            </a:r>
            <a:r>
              <a:rPr lang="en-US" sz="2000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. Keeping variables that are </a:t>
            </a:r>
            <a:r>
              <a:rPr lang="en-US" sz="2000" b="1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not statistically significant</a:t>
            </a:r>
            <a:r>
              <a:rPr lang="en-US" sz="2000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 can reduce the </a:t>
            </a:r>
            <a:r>
              <a:rPr lang="en-US" sz="2000" b="1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model’s precision</a:t>
            </a:r>
            <a:r>
              <a:rPr lang="en-US" sz="2000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i="0" u="none" strike="noStrike" baseline="0" dirty="0">
              <a:solidFill>
                <a:srgbClr val="000000"/>
              </a:solidFill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The regression output example shows that the 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ea typeface="Cambria" panose="02040503050406030204" pitchFamily="18" charset="0"/>
              </a:rPr>
              <a:t>regionsoutheast</a:t>
            </a:r>
            <a:r>
              <a:rPr lang="en-US" sz="2000" b="1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 and 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ea typeface="Cambria" panose="02040503050406030204" pitchFamily="18" charset="0"/>
              </a:rPr>
              <a:t>regionsouthwest</a:t>
            </a:r>
            <a:r>
              <a:rPr lang="en-US" sz="2000" b="1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 </a:t>
            </a:r>
            <a:r>
              <a:rPr lang="en-US" sz="2000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predictor variables are </a:t>
            </a:r>
            <a:r>
              <a:rPr lang="en-US" sz="2000" b="1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statistically significant </a:t>
            </a:r>
            <a:r>
              <a:rPr lang="en-US" sz="2000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because their </a:t>
            </a:r>
            <a:r>
              <a:rPr lang="en-US" sz="2000" b="1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p-values equal 0.03 and 0.04 respectively</a:t>
            </a:r>
            <a:r>
              <a:rPr lang="en-US" sz="2000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. On the other hand, removing 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ea typeface="Cambria" panose="02040503050406030204" pitchFamily="18" charset="0"/>
              </a:rPr>
              <a:t>regionnorthwest</a:t>
            </a:r>
            <a:r>
              <a:rPr lang="en-US" sz="2000" b="1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 and 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ea typeface="Cambria" panose="02040503050406030204" pitchFamily="18" charset="0"/>
              </a:rPr>
              <a:t>sexmale</a:t>
            </a:r>
            <a:r>
              <a:rPr lang="en-US" sz="2000" b="1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 is not statistically </a:t>
            </a:r>
            <a:r>
              <a:rPr lang="en-US" sz="2000" i="0" u="none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significant because its p-value (0. 46, 0.69 respectively) is greater than the usual significance level of 0.05.</a:t>
            </a:r>
          </a:p>
        </p:txBody>
      </p:sp>
    </p:spTree>
    <p:extLst>
      <p:ext uri="{BB962C8B-B14F-4D97-AF65-F5344CB8AC3E}">
        <p14:creationId xmlns:p14="http://schemas.microsoft.com/office/powerpoint/2010/main" val="2251954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83646-FC63-4C17-90F7-765C079D155E}"/>
              </a:ext>
            </a:extLst>
          </p:cNvPr>
          <p:cNvSpPr txBox="1"/>
          <p:nvPr/>
        </p:nvSpPr>
        <p:spPr>
          <a:xfrm>
            <a:off x="2385391" y="252408"/>
            <a:ext cx="943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F1E85-6DE7-4A9C-8938-DB63B3760A2F}"/>
              </a:ext>
            </a:extLst>
          </p:cNvPr>
          <p:cNvSpPr txBox="1"/>
          <p:nvPr/>
        </p:nvSpPr>
        <p:spPr>
          <a:xfrm>
            <a:off x="391885" y="1487884"/>
            <a:ext cx="11234057" cy="2276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a typeface="Cambria" panose="02040503050406030204" pitchFamily="18" charset="0"/>
              </a:rPr>
              <a:t>Multiple Linear Regression(MLR) model is better than the Simple Linear Regression model which had an adjusted R2 of 0.61 compared to 0.75 for the MLR.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a typeface="Cambria" panose="02040503050406030204" pitchFamily="18" charset="0"/>
              </a:rPr>
              <a:t>We will be rejecting all Null hypotheses and accepting the alternate hypotheses for every testing we did.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990CE-73F6-4857-AD21-CE0A22E14E76}"/>
              </a:ext>
            </a:extLst>
          </p:cNvPr>
          <p:cNvSpPr txBox="1"/>
          <p:nvPr/>
        </p:nvSpPr>
        <p:spPr>
          <a:xfrm>
            <a:off x="513185" y="4381071"/>
            <a:ext cx="111127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Conclusion</a:t>
            </a:r>
          </a:p>
          <a:p>
            <a:pPr>
              <a:lnSpc>
                <a:spcPct val="150000"/>
              </a:lnSpc>
            </a:pPr>
            <a:r>
              <a:rPr lang="en-US" dirty="0"/>
              <a:t>Thus we suggest Mr. John Hughes to go with </a:t>
            </a:r>
            <a:r>
              <a:rPr lang="en-US" b="1" dirty="0"/>
              <a:t>Multiple Linear Regression Model </a:t>
            </a:r>
            <a:r>
              <a:rPr lang="en-US" dirty="0"/>
              <a:t>rather than Simple Linear Regression Model because </a:t>
            </a:r>
            <a:r>
              <a:rPr lang="en-US" sz="1800" i="0" strike="noStrike" baseline="0" dirty="0">
                <a:solidFill>
                  <a:srgbClr val="000000"/>
                </a:solidFill>
                <a:ea typeface="Cambria" panose="02040503050406030204" pitchFamily="18" charset="0"/>
              </a:rPr>
              <a:t>variability is explained </a:t>
            </a:r>
            <a:r>
              <a:rPr lang="en-US" dirty="0">
                <a:solidFill>
                  <a:srgbClr val="000000"/>
                </a:solidFill>
                <a:ea typeface="Cambria" panose="02040503050406030204" pitchFamily="18" charset="0"/>
              </a:rPr>
              <a:t>more accurately in MLR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58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83646-FC63-4C17-90F7-765C079D155E}"/>
              </a:ext>
            </a:extLst>
          </p:cNvPr>
          <p:cNvSpPr txBox="1"/>
          <p:nvPr/>
        </p:nvSpPr>
        <p:spPr>
          <a:xfrm>
            <a:off x="2385391" y="280400"/>
            <a:ext cx="574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Reference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AB562-7EE7-4892-8502-D32AA80346F8}"/>
              </a:ext>
            </a:extLst>
          </p:cNvPr>
          <p:cNvSpPr txBox="1"/>
          <p:nvPr/>
        </p:nvSpPr>
        <p:spPr>
          <a:xfrm>
            <a:off x="646043" y="1541288"/>
            <a:ext cx="8910333" cy="813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Week12, Week13-Data1204 Slides from DC connect -&gt; Course content</a:t>
            </a:r>
          </a:p>
        </p:txBody>
      </p:sp>
    </p:spTree>
    <p:extLst>
      <p:ext uri="{BB962C8B-B14F-4D97-AF65-F5344CB8AC3E}">
        <p14:creationId xmlns:p14="http://schemas.microsoft.com/office/powerpoint/2010/main" val="114841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83646-FC63-4C17-90F7-765C079D155E}"/>
              </a:ext>
            </a:extLst>
          </p:cNvPr>
          <p:cNvSpPr txBox="1"/>
          <p:nvPr/>
        </p:nvSpPr>
        <p:spPr>
          <a:xfrm>
            <a:off x="2385391" y="280400"/>
            <a:ext cx="574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 of 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AB562-7EE7-4892-8502-D32AA80346F8}"/>
              </a:ext>
            </a:extLst>
          </p:cNvPr>
          <p:cNvSpPr txBox="1"/>
          <p:nvPr/>
        </p:nvSpPr>
        <p:spPr>
          <a:xfrm>
            <a:off x="618611" y="1541288"/>
            <a:ext cx="8910333" cy="3892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Description of Research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Statistics and Findings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T-Testing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Linear Regression Model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/>
              <a:t>Multiple Linear Regression Model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71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D09EB3-4F06-40C4-B9AC-37D8C13B4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4" t="3703" r="9088" b="-1"/>
          <a:stretch/>
        </p:blipFill>
        <p:spPr>
          <a:xfrm>
            <a:off x="1748709" y="2573668"/>
            <a:ext cx="8694582" cy="304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5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83646-FC63-4C17-90F7-765C079D155E}"/>
              </a:ext>
            </a:extLst>
          </p:cNvPr>
          <p:cNvSpPr txBox="1"/>
          <p:nvPr/>
        </p:nvSpPr>
        <p:spPr>
          <a:xfrm>
            <a:off x="2385391" y="280400"/>
            <a:ext cx="734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Description of Research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AB562-7EE7-4892-8502-D32AA80346F8}"/>
              </a:ext>
            </a:extLst>
          </p:cNvPr>
          <p:cNvSpPr txBox="1"/>
          <p:nvPr/>
        </p:nvSpPr>
        <p:spPr>
          <a:xfrm>
            <a:off x="578698" y="1582340"/>
            <a:ext cx="8910333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Mr. John Hughes has been collecting data on the effect of personal attributes on household expenses and would like to understand the following: </a:t>
            </a:r>
          </a:p>
          <a:p>
            <a:pPr>
              <a:lnSpc>
                <a:spcPct val="150000"/>
              </a:lnSpc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Conduct a T-test that the mean for expenses is equal to 10,000 </a:t>
            </a:r>
          </a:p>
          <a:p>
            <a:pPr marL="400050" indent="-400050" algn="l">
              <a:lnSpc>
                <a:spcPct val="150000"/>
              </a:lnSpc>
              <a:buFont typeface="+mj-lt"/>
              <a:buAutoNum type="romanL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effect of smoking on expenses by creating a linear regression model </a:t>
            </a:r>
          </a:p>
          <a:p>
            <a:pPr marL="400050" indent="-400050" algn="l">
              <a:lnSpc>
                <a:spcPct val="150000"/>
              </a:lnSpc>
              <a:buFont typeface="+mj-lt"/>
              <a:buAutoNum type="romanL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effect of all input variables on expenses by creating a multivariate regression model </a:t>
            </a:r>
          </a:p>
          <a:p>
            <a:pPr algn="l">
              <a:lnSpc>
                <a:spcPct val="150000"/>
              </a:lnSpc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We will be providing a sample summary, t-test, linear and multi linear regression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8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83646-FC63-4C17-90F7-765C079D155E}"/>
              </a:ext>
            </a:extLst>
          </p:cNvPr>
          <p:cNvSpPr txBox="1"/>
          <p:nvPr/>
        </p:nvSpPr>
        <p:spPr>
          <a:xfrm>
            <a:off x="2385391" y="280400"/>
            <a:ext cx="574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Statistics and Findings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8BFE5A1-2ABD-4808-A121-1EC3AC52F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861" y="1569873"/>
            <a:ext cx="6887546" cy="4151876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Minimum expenses is 1121.87 and maximum value is 63770.43, which implies that there is a </a:t>
            </a:r>
            <a:r>
              <a:rPr lang="en-US" sz="2000" b="1" dirty="0"/>
              <a:t>huge difference in the expenditure</a:t>
            </a:r>
            <a:r>
              <a:rPr lang="en-US" sz="2000" dirty="0"/>
              <a:t>.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Mean</a:t>
            </a:r>
            <a:r>
              <a:rPr lang="en-US" sz="2000" dirty="0"/>
              <a:t> value of expense is </a:t>
            </a:r>
            <a:r>
              <a:rPr lang="en-US" sz="2000" b="1" dirty="0"/>
              <a:t>13270</a:t>
            </a:r>
            <a:r>
              <a:rPr lang="en-US" sz="2000" dirty="0"/>
              <a:t> and </a:t>
            </a:r>
            <a:r>
              <a:rPr lang="en-US" sz="2000" b="1" dirty="0"/>
              <a:t>median</a:t>
            </a:r>
            <a:r>
              <a:rPr lang="en-US" sz="2000" dirty="0"/>
              <a:t> value is </a:t>
            </a:r>
            <a:r>
              <a:rPr lang="en-US" sz="2000" b="1" dirty="0"/>
              <a:t>9382</a:t>
            </a:r>
            <a:r>
              <a:rPr lang="en-US" sz="2000" dirty="0"/>
              <a:t>, i.e. mean is greater than median which implies that the datapoints are </a:t>
            </a:r>
            <a:r>
              <a:rPr lang="en-US" sz="2000" b="1" dirty="0"/>
              <a:t>not normally distributed </a:t>
            </a:r>
            <a:r>
              <a:rPr lang="en-US" sz="2000" dirty="0"/>
              <a:t>and will be </a:t>
            </a:r>
            <a:r>
              <a:rPr lang="en-US" sz="2000" b="1" dirty="0"/>
              <a:t>positively or right-skewed</a:t>
            </a:r>
            <a:r>
              <a:rPr lang="en-US" sz="2000" dirty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Standard deviation </a:t>
            </a:r>
            <a:r>
              <a:rPr lang="en-US" sz="2000" dirty="0"/>
              <a:t>of expenses 12110.01 which is </a:t>
            </a:r>
            <a:r>
              <a:rPr lang="en-US" sz="2000" b="1" dirty="0"/>
              <a:t>high</a:t>
            </a:r>
            <a:r>
              <a:rPr lang="en-US" sz="2000" dirty="0"/>
              <a:t> which implies that the datapoints in our dataset are not clustered around the mean.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CC96FF-83AD-46C3-B7A0-264553F50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21" y="1653538"/>
            <a:ext cx="4543223" cy="37582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3ED65F-FB52-4F9E-8BBD-5747740C3CFB}"/>
              </a:ext>
            </a:extLst>
          </p:cNvPr>
          <p:cNvSpPr txBox="1"/>
          <p:nvPr/>
        </p:nvSpPr>
        <p:spPr>
          <a:xfrm>
            <a:off x="2098595" y="5475528"/>
            <a:ext cx="25192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Figure 1.1 Basic Statistics</a:t>
            </a:r>
          </a:p>
        </p:txBody>
      </p:sp>
    </p:spTree>
    <p:extLst>
      <p:ext uri="{BB962C8B-B14F-4D97-AF65-F5344CB8AC3E}">
        <p14:creationId xmlns:p14="http://schemas.microsoft.com/office/powerpoint/2010/main" val="126207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83646-FC63-4C17-90F7-765C079D155E}"/>
              </a:ext>
            </a:extLst>
          </p:cNvPr>
          <p:cNvSpPr txBox="1"/>
          <p:nvPr/>
        </p:nvSpPr>
        <p:spPr>
          <a:xfrm>
            <a:off x="2385391" y="280400"/>
            <a:ext cx="574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Histogram of Expense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B66799-FB63-40E8-8699-FE38DC55C38E}"/>
              </a:ext>
            </a:extLst>
          </p:cNvPr>
          <p:cNvSpPr txBox="1"/>
          <p:nvPr/>
        </p:nvSpPr>
        <p:spPr>
          <a:xfrm>
            <a:off x="1059398" y="5231398"/>
            <a:ext cx="9372227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From the histogram, we can see that the distribution of datapoints is positively skewed.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Mean</a:t>
            </a:r>
            <a:r>
              <a:rPr lang="en-US" sz="1800" dirty="0"/>
              <a:t> value of expense is </a:t>
            </a:r>
            <a:r>
              <a:rPr lang="en-US" sz="1800" b="1" dirty="0"/>
              <a:t>13270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8AA0CB-94A6-42FC-B744-B567DFFBF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185" y="1345629"/>
            <a:ext cx="4859743" cy="32918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75EEF9-002D-488D-AC07-C3D94BD662F8}"/>
              </a:ext>
            </a:extLst>
          </p:cNvPr>
          <p:cNvSpPr txBox="1"/>
          <p:nvPr/>
        </p:nvSpPr>
        <p:spPr>
          <a:xfrm>
            <a:off x="2929019" y="4643487"/>
            <a:ext cx="25192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Figure 1.2 Histogram of Expense</a:t>
            </a:r>
          </a:p>
        </p:txBody>
      </p:sp>
    </p:spTree>
    <p:extLst>
      <p:ext uri="{BB962C8B-B14F-4D97-AF65-F5344CB8AC3E}">
        <p14:creationId xmlns:p14="http://schemas.microsoft.com/office/powerpoint/2010/main" val="237640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83646-FC63-4C17-90F7-765C079D155E}"/>
              </a:ext>
            </a:extLst>
          </p:cNvPr>
          <p:cNvSpPr txBox="1"/>
          <p:nvPr/>
        </p:nvSpPr>
        <p:spPr>
          <a:xfrm>
            <a:off x="2385391" y="280400"/>
            <a:ext cx="574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Hypothesis for T-Testing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F7908-DA75-452B-90C6-F0192B9BB930}"/>
              </a:ext>
            </a:extLst>
          </p:cNvPr>
          <p:cNvSpPr txBox="1"/>
          <p:nvPr/>
        </p:nvSpPr>
        <p:spPr>
          <a:xfrm>
            <a:off x="746449" y="1839926"/>
            <a:ext cx="8565501" cy="3134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check if the mean of expenses is equal to 10000.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 Hypotheses, H</a:t>
            </a:r>
            <a:r>
              <a:rPr lang="en-US" sz="1800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There is no significant change in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mean expenses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(i.e., mean expense is equal to 10,000),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ea typeface="Calibri" panose="020F0502020204030204" pitchFamily="34" charset="0"/>
                <a:cs typeface="TimesNewRomanPSMT"/>
              </a:rPr>
              <a:t>μ</a:t>
            </a:r>
            <a:r>
              <a:rPr lang="en-IN" sz="1800" baseline="-25000" dirty="0">
                <a:effectLst/>
                <a:ea typeface="Calibri" panose="020F0502020204030204" pitchFamily="34" charset="0"/>
                <a:cs typeface="TimesNewRomanPSMT"/>
              </a:rPr>
              <a:t>s</a:t>
            </a:r>
            <a:r>
              <a:rPr lang="en-IN" sz="1800" dirty="0">
                <a:effectLst/>
                <a:ea typeface="Calibri" panose="020F0502020204030204" pitchFamily="34" charset="0"/>
                <a:cs typeface="TimesNewRomanPSMT"/>
              </a:rPr>
              <a:t>=10000</a:t>
            </a:r>
            <a:endParaRPr lang="en-IN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 Hypotheses, H</a:t>
            </a:r>
            <a:r>
              <a:rPr lang="en-US" sz="1800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There is significant change in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mean expenses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(i.e., mean expense is not equal to 10,000), </a:t>
            </a:r>
            <a:r>
              <a:rPr lang="en-IN" sz="18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H</a:t>
            </a:r>
            <a:r>
              <a:rPr lang="en-IN" baseline="-25000" dirty="0">
                <a:latin typeface="TimesNewRomanPSMT"/>
                <a:ea typeface="Calibri" panose="020F0502020204030204" pitchFamily="34" charset="0"/>
                <a:cs typeface="TimesNewRomanPSMT"/>
              </a:rPr>
              <a:t>1</a:t>
            </a:r>
            <a:r>
              <a:rPr lang="en-IN" sz="18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: </a:t>
            </a:r>
            <a:r>
              <a:rPr lang="en-US" sz="18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μ</a:t>
            </a:r>
            <a:r>
              <a:rPr lang="en-IN" sz="1800" baseline="-250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s</a:t>
            </a:r>
            <a:r>
              <a:rPr lang="en-IN" sz="18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≠</a:t>
            </a:r>
            <a:r>
              <a:rPr lang="en-IN" sz="18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 10000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36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83646-FC63-4C17-90F7-765C079D155E}"/>
              </a:ext>
            </a:extLst>
          </p:cNvPr>
          <p:cNvSpPr txBox="1"/>
          <p:nvPr/>
        </p:nvSpPr>
        <p:spPr>
          <a:xfrm>
            <a:off x="2385391" y="280400"/>
            <a:ext cx="574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T-Testing Result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59B5C-23B6-46D8-B7FB-A16F726A9642}"/>
              </a:ext>
            </a:extLst>
          </p:cNvPr>
          <p:cNvSpPr txBox="1"/>
          <p:nvPr/>
        </p:nvSpPr>
        <p:spPr>
          <a:xfrm>
            <a:off x="223934" y="4052264"/>
            <a:ext cx="11234056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From t-testing, the 95% confidence interval is found to be </a:t>
            </a:r>
            <a:r>
              <a:rPr lang="en-US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12620.95 and 13919.89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Mean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value of expenses is </a:t>
            </a: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13270.42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Since </a:t>
            </a: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P-Value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9.651e-05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 much lower than 0.05 confidence interval, therefore we </a:t>
            </a: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reject the Null hypothesis(H</a:t>
            </a:r>
            <a:r>
              <a:rPr lang="en-US" sz="1800" b="1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>
                <a:solidFill>
                  <a:srgbClr val="000000"/>
                </a:solidFill>
                <a:effectLst/>
                <a:ea typeface="TimesNewRomanPSMT"/>
                <a:cs typeface="Times New Roman" panose="02020603050405020304" pitchFamily="18" charset="0"/>
              </a:rPr>
              <a:t>that μ = 10000. Hence, we </a:t>
            </a:r>
            <a:r>
              <a:rPr lang="en-IN" sz="1800" b="1" dirty="0">
                <a:solidFill>
                  <a:srgbClr val="000000"/>
                </a:solidFill>
                <a:effectLst/>
                <a:ea typeface="TimesNewRomanPSMT"/>
                <a:cs typeface="Times New Roman" panose="02020603050405020304" pitchFamily="18" charset="0"/>
              </a:rPr>
              <a:t>accept the alternative hypothesis </a:t>
            </a:r>
            <a:r>
              <a:rPr lang="en-IN" sz="1800" dirty="0">
                <a:solidFill>
                  <a:srgbClr val="000000"/>
                </a:solidFill>
                <a:effectLst/>
                <a:ea typeface="TimesNewRomanPSMT"/>
                <a:cs typeface="Times New Roman" panose="02020603050405020304" pitchFamily="18" charset="0"/>
              </a:rPr>
              <a:t>that μ ≠10000. Thus, we can conclude that there is a </a:t>
            </a: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significant change</a:t>
            </a:r>
            <a:r>
              <a:rPr lang="en-IN" sz="1800" b="1" dirty="0">
                <a:solidFill>
                  <a:srgbClr val="000000"/>
                </a:solidFill>
                <a:effectLst/>
                <a:ea typeface="TimesNewRomanPSMT"/>
                <a:cs typeface="Times New Roman" panose="02020603050405020304" pitchFamily="18" charset="0"/>
              </a:rPr>
              <a:t> in </a:t>
            </a: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mean expense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 analyzed data.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FAB1E1A2-02C7-4EEE-B9CF-1728A6B54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71193" y="1285331"/>
            <a:ext cx="4790162" cy="2209800"/>
          </a:xfrm>
          <a:ln w="190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BD03F3-21ED-44A6-83C1-6EDCA3E30032}"/>
              </a:ext>
            </a:extLst>
          </p:cNvPr>
          <p:cNvSpPr txBox="1"/>
          <p:nvPr/>
        </p:nvSpPr>
        <p:spPr>
          <a:xfrm>
            <a:off x="223934" y="6179128"/>
            <a:ext cx="118125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Note: Normally, we use t-test to compare small sample set which might be less than 30 in number and because of this reason, we may not say that t-test we conducted will be accurate.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3BEAF0-4427-405E-B949-28E6FA6B6C34}"/>
              </a:ext>
            </a:extLst>
          </p:cNvPr>
          <p:cNvSpPr txBox="1"/>
          <p:nvPr/>
        </p:nvSpPr>
        <p:spPr>
          <a:xfrm>
            <a:off x="4581329" y="3527476"/>
            <a:ext cx="25192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Figure 1.3 One sample t-test</a:t>
            </a:r>
          </a:p>
        </p:txBody>
      </p:sp>
    </p:spTree>
    <p:extLst>
      <p:ext uri="{BB962C8B-B14F-4D97-AF65-F5344CB8AC3E}">
        <p14:creationId xmlns:p14="http://schemas.microsoft.com/office/powerpoint/2010/main" val="359642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83646-FC63-4C17-90F7-765C079D155E}"/>
              </a:ext>
            </a:extLst>
          </p:cNvPr>
          <p:cNvSpPr txBox="1"/>
          <p:nvPr/>
        </p:nvSpPr>
        <p:spPr>
          <a:xfrm>
            <a:off x="2385391" y="280400"/>
            <a:ext cx="574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Linear Regression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34E10-7522-4481-8370-BB29C5124FE2}"/>
              </a:ext>
            </a:extLst>
          </p:cNvPr>
          <p:cNvSpPr txBox="1"/>
          <p:nvPr/>
        </p:nvSpPr>
        <p:spPr>
          <a:xfrm>
            <a:off x="749558" y="1345629"/>
            <a:ext cx="11333585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analysis is carried using </a:t>
            </a:r>
            <a:r>
              <a:rPr lang="en-IN" b="1" dirty="0"/>
              <a:t>Linear Regression </a:t>
            </a:r>
            <a:r>
              <a:rPr lang="en-IN" dirty="0"/>
              <a:t>to</a:t>
            </a:r>
            <a:r>
              <a:rPr lang="en-US" dirty="0"/>
              <a:t> predict the value of an outcome of </a:t>
            </a:r>
            <a:r>
              <a:rPr lang="en-US" b="1" dirty="0"/>
              <a:t>dependent variable Y </a:t>
            </a:r>
            <a:r>
              <a:rPr lang="en-US" dirty="0"/>
              <a:t>using one or more </a:t>
            </a:r>
            <a:r>
              <a:rPr lang="en-US" b="1" dirty="0"/>
              <a:t>independent predictor variables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y = a</a:t>
            </a:r>
            <a:r>
              <a:rPr lang="el-GR" dirty="0"/>
              <a:t> + </a:t>
            </a:r>
            <a:r>
              <a:rPr lang="en-US" dirty="0" err="1"/>
              <a:t>bX</a:t>
            </a:r>
            <a:r>
              <a:rPr lang="en-US" dirty="0"/>
              <a:t> + </a:t>
            </a:r>
            <a:r>
              <a:rPr lang="el-GR" dirty="0"/>
              <a:t>ϵ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method calculates the </a:t>
            </a:r>
            <a:r>
              <a:rPr lang="en-US" b="1" dirty="0"/>
              <a:t>best-fitting line </a:t>
            </a:r>
            <a:r>
              <a:rPr lang="en-US" dirty="0"/>
              <a:t>for the observed data by </a:t>
            </a:r>
            <a:r>
              <a:rPr lang="en-US" b="1" dirty="0"/>
              <a:t>minimizing the sum of the squares of the vertical deviations </a:t>
            </a:r>
            <a:r>
              <a:rPr lang="en-US" dirty="0"/>
              <a:t>from each data point to the line.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view the fit of the model to the observed data, one may plot the computed </a:t>
            </a:r>
            <a:r>
              <a:rPr lang="en-US" b="1" dirty="0"/>
              <a:t>regression line over the actual data </a:t>
            </a:r>
            <a:r>
              <a:rPr lang="en-US" dirty="0"/>
              <a:t>points to evaluate the results.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182D8B-549A-4E5D-9AD5-67A12EFEC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888" y="1915885"/>
            <a:ext cx="4562058" cy="25907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D6DB8B-1D40-43E7-B40A-B2B6F50FE6F1}"/>
              </a:ext>
            </a:extLst>
          </p:cNvPr>
          <p:cNvSpPr txBox="1"/>
          <p:nvPr/>
        </p:nvSpPr>
        <p:spPr>
          <a:xfrm>
            <a:off x="1295399" y="3035272"/>
            <a:ext cx="4989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</a:t>
            </a:r>
            <a:r>
              <a:rPr lang="en-US" sz="1200" dirty="0"/>
              <a:t> is the intercept &amp; </a:t>
            </a:r>
            <a:r>
              <a:rPr lang="en-US" sz="1200" b="1" dirty="0"/>
              <a:t>b</a:t>
            </a:r>
            <a:r>
              <a:rPr lang="en-US" sz="1200" dirty="0"/>
              <a:t> is the slope and are called regression coefficients. </a:t>
            </a:r>
          </a:p>
          <a:p>
            <a:r>
              <a:rPr lang="en-US" sz="1200" b="1" dirty="0"/>
              <a:t>ϵ </a:t>
            </a:r>
            <a:r>
              <a:rPr lang="en-US" sz="1200" dirty="0"/>
              <a:t>is the error term, the part of Y the regression model is unable to explain.</a:t>
            </a:r>
          </a:p>
          <a:p>
            <a:r>
              <a:rPr lang="en-US" sz="1200" dirty="0"/>
              <a:t>y is dependent variable</a:t>
            </a:r>
          </a:p>
          <a:p>
            <a:r>
              <a:rPr lang="en-US" sz="1200" dirty="0"/>
              <a:t>X is independent variable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FEF31A-FA8D-4EE5-976A-0EEDDE668682}"/>
              </a:ext>
            </a:extLst>
          </p:cNvPr>
          <p:cNvSpPr txBox="1"/>
          <p:nvPr/>
        </p:nvSpPr>
        <p:spPr>
          <a:xfrm>
            <a:off x="7918668" y="4506684"/>
            <a:ext cx="1628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Figure 1.4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8045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83646-FC63-4C17-90F7-765C079D155E}"/>
              </a:ext>
            </a:extLst>
          </p:cNvPr>
          <p:cNvSpPr txBox="1"/>
          <p:nvPr/>
        </p:nvSpPr>
        <p:spPr>
          <a:xfrm>
            <a:off x="2385391" y="280400"/>
            <a:ext cx="9427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Hypothesis Statements of Simple Linear Regression Model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94C21F7-3711-4749-BB24-F493CD134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59" y="1514907"/>
            <a:ext cx="11432986" cy="4577983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endParaRPr lang="en-IN" sz="7200" dirty="0">
              <a:effectLst/>
              <a:ea typeface="TimesNewRomanPSMT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IN" sz="7200" b="1" dirty="0">
                <a:effectLst/>
                <a:ea typeface="TimesNewRomanPSMT"/>
                <a:cs typeface="Times New Roman" panose="02020603050405020304" pitchFamily="18" charset="0"/>
              </a:rPr>
              <a:t>Null hypothesis </a:t>
            </a:r>
            <a:endParaRPr lang="en-IN" sz="72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7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7200" b="1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7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>
                <a:cs typeface="Times New Roman" panose="02020603050405020304" pitchFamily="18" charset="0"/>
              </a:rPr>
              <a:t>β=0, i.e., the co-efficient β of the predictor is zero and is not statistically significant. In other words, relationship between expenses and smoker doesn’t exist. </a:t>
            </a:r>
          </a:p>
          <a:p>
            <a:pPr marL="0" indent="0">
              <a:lnSpc>
                <a:spcPct val="170000"/>
              </a:lnSpc>
              <a:buNone/>
            </a:pPr>
            <a:endParaRPr lang="en-IN" sz="7200" dirty="0">
              <a:effectLst/>
              <a:ea typeface="TimesNewRomanPSMT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IN" sz="7200" dirty="0">
                <a:effectLst/>
                <a:ea typeface="TimesNewRomanPSMT"/>
                <a:cs typeface="Times New Roman" panose="02020603050405020304" pitchFamily="18" charset="0"/>
              </a:rPr>
              <a:t> </a:t>
            </a:r>
            <a:r>
              <a:rPr lang="en-IN" sz="7200" b="1" dirty="0">
                <a:effectLst/>
                <a:ea typeface="TimesNewRomanPSMT"/>
                <a:cs typeface="Times New Roman" panose="02020603050405020304" pitchFamily="18" charset="0"/>
              </a:rPr>
              <a:t>Alternative hypothesis </a:t>
            </a:r>
            <a:endParaRPr lang="en-US" sz="7200" b="1" i="0" u="none" strike="noStrike" baseline="0" dirty="0">
              <a:solidFill>
                <a:srgbClr val="00000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IN" sz="7200" b="1" dirty="0">
                <a:effectLst/>
                <a:ea typeface="Calibri" panose="020F0502020204030204" pitchFamily="34" charset="0"/>
                <a:cs typeface="TimesNewRomanPSMT"/>
              </a:rPr>
              <a:t>H</a:t>
            </a:r>
            <a:r>
              <a:rPr lang="en-IN" sz="7200" b="1" baseline="-25000" dirty="0">
                <a:effectLst/>
                <a:ea typeface="Calibri" panose="020F0502020204030204" pitchFamily="34" charset="0"/>
                <a:cs typeface="TimesNewRomanPSMT"/>
              </a:rPr>
              <a:t>a </a:t>
            </a:r>
            <a:r>
              <a:rPr lang="en-US" sz="7200" b="1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US" sz="7200" dirty="0"/>
              <a:t>β≠0, i.e., the co-efficient β of the predictor is not equal zero and it’s statistically significant. </a:t>
            </a:r>
            <a:r>
              <a:rPr lang="en-US" sz="7200" dirty="0">
                <a:cs typeface="Times New Roman" panose="02020603050405020304" pitchFamily="18" charset="0"/>
              </a:rPr>
              <a:t> In other words, relationship between expenses and smoker doesn’t exist. 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4857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1727</Words>
  <Application>Microsoft Office PowerPoint</Application>
  <PresentationFormat>Widescreen</PresentationFormat>
  <Paragraphs>188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Times New Roman</vt:lpstr>
      <vt:lpstr>TimesNewRomanPSMT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Thomas</dc:creator>
  <cp:lastModifiedBy>Nithin Thomas</cp:lastModifiedBy>
  <cp:revision>85</cp:revision>
  <dcterms:created xsi:type="dcterms:W3CDTF">2021-10-16T04:34:45Z</dcterms:created>
  <dcterms:modified xsi:type="dcterms:W3CDTF">2021-12-21T15:58:58Z</dcterms:modified>
</cp:coreProperties>
</file>