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3" r:id="rId7"/>
    <p:sldId id="269" r:id="rId8"/>
    <p:sldId id="272" r:id="rId9"/>
    <p:sldId id="274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EC4"/>
    <a:srgbClr val="007853"/>
    <a:srgbClr val="00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C713-9C43-41ED-B224-B363941B430B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E37CB-D472-4BD5-9F9A-859DCC8996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B5B-3C23-4645-8ED6-653BDC66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183A-6057-4852-96E2-1F7246AE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AC7-1D38-469D-AAE9-93DB3AD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D45-18AA-4B1A-8209-29922A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A000-FC08-4300-8AC7-BAEF76B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051-CCD2-4A02-95D8-698164B9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D4AC-2882-4FD8-8E07-05BCB03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B7D4-DFF8-43D2-9466-F99D7190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C013-478B-4877-B513-5F4E27C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EDC2-6276-400A-A9DA-8DE133B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E22F-1BA6-4216-B72C-7526EA5F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79E4-F001-4A69-8C1C-54280797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D130-DAFD-43D9-A5F2-D8E3171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477-9114-4C12-AE6D-ECED929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82B-2F2F-44D5-BDD0-8969DE9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128-5FC5-4747-BD09-E3EA5CC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2597-499E-4CB7-BCBB-4DCC319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364A-C6C8-4F04-8CB3-38F4DB8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8ABD-2AB2-47E1-9894-2429568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E18-74BE-4AC5-8A1C-68D9CBD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411-1CFA-4672-A2B6-4C6FEC5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D4C9-8709-4997-9E80-9525B2FDA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424C-B272-4F3C-8A81-CB04E05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8727-8BE1-4F5E-9EE0-35EED76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EFB6-5C9B-4F88-BB7E-228CDA9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1B0E-841D-4D1F-967C-4A45DF8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39D9-716C-4FF5-9F68-9909EA08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0D2D-4663-4130-9B98-3AB505A6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4E08-5570-4A23-B445-A4A7769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A6A-346F-4723-8AFD-D67F3A2C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7921-6508-4559-8CFE-30787C4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2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77A-E810-40C2-93C1-FD9AE77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44B8-1F8C-4BDB-B4DF-6844FC06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62AA-7D74-4590-B580-7AD3FFBA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7173E-DFF3-43E2-B755-9BDB41A4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C003-5447-47CE-8432-4CD6D587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2253-A1CA-4FB3-9261-9C308BA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205E6-0505-47C6-9013-96684227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E4D9-4739-4C39-BA73-B19F88E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18C-9F46-4508-9154-2C8A2FAF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6E830-22F3-4183-84F2-7A7DFC44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86DA3-F6E5-4F40-9EEB-143701F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F3FA-16C9-4E4A-8FA4-EFF374D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192BD-0ED0-4175-AF50-4D66C0D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398C-8414-401F-BE99-70BA759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B4B4-C52B-4B1E-B43F-482222E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F3F-AA1F-4B50-AC8F-415C7842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DDC-6949-48DB-BDAD-5A0B852A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8F5B-7914-4A1B-8CE4-48E72D73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5A0D-8875-4B1A-9EF1-F9B06A9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8448-6A74-4A51-8D08-89744D8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66B3-E800-4930-AB7C-6DB165E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AC91-9542-4FBE-9938-15292E1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66DB8-868D-4CCC-A161-77C6E10CA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8348-2B81-4C19-BFE1-799BACC3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AE32-4E49-4B8D-9C31-BD5BCD56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2929-8369-459F-898F-E76CACA7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B310-05B3-41E2-B1C7-BB93030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4E1B-D2E1-4C0B-A1A3-3766D961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5A42-8B07-403F-A2A5-5CE8924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BC52-1574-4572-B019-1FC3FFE4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50A-A0BF-4255-98A4-34809B200845}" type="datetimeFigureOut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BFC0-78CA-47B9-BF3B-60DBFDFD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7CBD-0BAF-42D4-AB4E-B0F9359E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BF92-B766-4D7E-8319-CD90282574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607F87-6D1A-4048-BECD-6763DF8DD275}"/>
              </a:ext>
            </a:extLst>
          </p:cNvPr>
          <p:cNvSpPr/>
          <p:nvPr/>
        </p:nvSpPr>
        <p:spPr>
          <a:xfrm>
            <a:off x="0" y="5410986"/>
            <a:ext cx="12192000" cy="1447014"/>
          </a:xfrm>
          <a:prstGeom prst="rect">
            <a:avLst/>
          </a:prstGeom>
          <a:solidFill>
            <a:srgbClr val="008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1C719-07F2-47E7-A5DF-2CC083173074}"/>
              </a:ext>
            </a:extLst>
          </p:cNvPr>
          <p:cNvSpPr/>
          <p:nvPr/>
        </p:nvSpPr>
        <p:spPr>
          <a:xfrm>
            <a:off x="0" y="5255402"/>
            <a:ext cx="12192000" cy="1662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1B3DC-0811-4481-A382-A04C7CE8EE40}"/>
              </a:ext>
            </a:extLst>
          </p:cNvPr>
          <p:cNvSpPr txBox="1"/>
          <p:nvPr/>
        </p:nvSpPr>
        <p:spPr>
          <a:xfrm>
            <a:off x="0" y="365057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438150" algn="ctr"/>
            <a:r>
              <a:rPr lang="en-US" sz="2800" b="1" dirty="0">
                <a:solidFill>
                  <a:srgbClr val="222222"/>
                </a:solidFill>
                <a:latin typeface="+mj-lt"/>
              </a:rPr>
              <a:t>Linear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5928E-F964-46E1-878C-25B0B2E3AD00}"/>
              </a:ext>
            </a:extLst>
          </p:cNvPr>
          <p:cNvSpPr txBox="1"/>
          <p:nvPr/>
        </p:nvSpPr>
        <p:spPr>
          <a:xfrm>
            <a:off x="9345265" y="5830037"/>
            <a:ext cx="248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by: </a:t>
            </a:r>
          </a:p>
          <a:p>
            <a:r>
              <a:rPr lang="en-US" dirty="0">
                <a:solidFill>
                  <a:schemeClr val="bg1"/>
                </a:solidFill>
              </a:rPr>
              <a:t>	Nithin Thomas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07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 Variables to Increase 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4E94D-5425-49B7-A19C-FD8A4E53738E}"/>
              </a:ext>
            </a:extLst>
          </p:cNvPr>
          <p:cNvSpPr txBox="1"/>
          <p:nvPr/>
        </p:nvSpPr>
        <p:spPr>
          <a:xfrm>
            <a:off x="290803" y="1576274"/>
            <a:ext cx="113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identify 2 other variables which have impact on dependent variable a correlation analysis is conducted:-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16CA8-5076-4C49-81B5-FF4B445EA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5" b="2829"/>
          <a:stretch/>
        </p:blipFill>
        <p:spPr>
          <a:xfrm>
            <a:off x="729342" y="2352000"/>
            <a:ext cx="8264326" cy="24236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FA386F-E302-408A-AE37-3C11593849FC}"/>
              </a:ext>
            </a:extLst>
          </p:cNvPr>
          <p:cNvSpPr txBox="1"/>
          <p:nvPr/>
        </p:nvSpPr>
        <p:spPr>
          <a:xfrm>
            <a:off x="365448" y="5281726"/>
            <a:ext cx="1105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results, it is found that </a:t>
            </a:r>
            <a:r>
              <a:rPr lang="en-US" b="1" dirty="0" err="1"/>
              <a:t>debt_to_equity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dirty="0" err="1"/>
              <a:t>marketcap</a:t>
            </a:r>
            <a:r>
              <a:rPr lang="en-US" dirty="0"/>
              <a:t> is having higher correlations so I would suggest to add those variables to obtain a better regression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7E434-C4AC-456C-8763-9A55C2BC879C}"/>
              </a:ext>
            </a:extLst>
          </p:cNvPr>
          <p:cNvSpPr txBox="1"/>
          <p:nvPr/>
        </p:nvSpPr>
        <p:spPr>
          <a:xfrm>
            <a:off x="3552565" y="4782458"/>
            <a:ext cx="170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1.2 Correlation Output</a:t>
            </a:r>
          </a:p>
        </p:txBody>
      </p:sp>
    </p:spTree>
    <p:extLst>
      <p:ext uri="{BB962C8B-B14F-4D97-AF65-F5344CB8AC3E}">
        <p14:creationId xmlns:p14="http://schemas.microsoft.com/office/powerpoint/2010/main" val="312194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646043" y="1541288"/>
            <a:ext cx="8910333" cy="813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Week12-Data1204 Slides from DC connect -&gt; Course content</a:t>
            </a:r>
          </a:p>
        </p:txBody>
      </p:sp>
    </p:spTree>
    <p:extLst>
      <p:ext uri="{BB962C8B-B14F-4D97-AF65-F5344CB8AC3E}">
        <p14:creationId xmlns:p14="http://schemas.microsoft.com/office/powerpoint/2010/main" val="11484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09EB3-4F06-40C4-B9AC-37D8C13B4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" t="3703" r="9088" b="-1"/>
          <a:stretch/>
        </p:blipFill>
        <p:spPr>
          <a:xfrm>
            <a:off x="1748709" y="2573668"/>
            <a:ext cx="8694582" cy="3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618611" y="1541288"/>
            <a:ext cx="8910333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Description of the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Statements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Script used for the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Key Insights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Two Variables to Increase Accuracy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Description of the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34E10-7522-4481-8370-BB29C5124FE2}"/>
              </a:ext>
            </a:extLst>
          </p:cNvPr>
          <p:cNvSpPr txBox="1"/>
          <p:nvPr/>
        </p:nvSpPr>
        <p:spPr>
          <a:xfrm>
            <a:off x="749558" y="1345629"/>
            <a:ext cx="113335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analysis is carried using </a:t>
            </a:r>
            <a:r>
              <a:rPr lang="en-IN" b="1" dirty="0"/>
              <a:t>Linear Regression </a:t>
            </a:r>
            <a:r>
              <a:rPr lang="en-IN" dirty="0"/>
              <a:t>to</a:t>
            </a:r>
            <a:r>
              <a:rPr lang="en-US" dirty="0"/>
              <a:t> predict the value of an outcome of </a:t>
            </a:r>
            <a:r>
              <a:rPr lang="en-US" b="1" dirty="0"/>
              <a:t>dependent variable Y </a:t>
            </a:r>
            <a:r>
              <a:rPr lang="en-US" dirty="0"/>
              <a:t>using one or more </a:t>
            </a:r>
            <a:r>
              <a:rPr lang="en-US" b="1" dirty="0"/>
              <a:t>independent predictor variables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y = a</a:t>
            </a:r>
            <a:r>
              <a:rPr lang="el-GR" dirty="0"/>
              <a:t> + </a:t>
            </a:r>
            <a:r>
              <a:rPr lang="en-US" dirty="0" err="1"/>
              <a:t>bX</a:t>
            </a:r>
            <a:r>
              <a:rPr lang="en-US" dirty="0"/>
              <a:t> + </a:t>
            </a:r>
            <a:r>
              <a:rPr lang="el-GR" dirty="0"/>
              <a:t>ϵ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method calculates the </a:t>
            </a:r>
            <a:r>
              <a:rPr lang="en-US" b="1" dirty="0"/>
              <a:t>best-fitting line </a:t>
            </a:r>
            <a:r>
              <a:rPr lang="en-US" dirty="0"/>
              <a:t>for the observed data by </a:t>
            </a:r>
            <a:r>
              <a:rPr lang="en-US" b="1" dirty="0"/>
              <a:t>minimizing the sum of the squares of the vertical deviations </a:t>
            </a:r>
            <a:r>
              <a:rPr lang="en-US" dirty="0"/>
              <a:t>from each data point to the 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view the fit of the model to the observed data, one may plot the computed </a:t>
            </a:r>
            <a:r>
              <a:rPr lang="en-US" b="1" dirty="0"/>
              <a:t>regression line over the actual data </a:t>
            </a:r>
            <a:r>
              <a:rPr lang="en-US" dirty="0"/>
              <a:t>points to evaluate the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82D8B-549A-4E5D-9AD5-67A12EFE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88" y="1915885"/>
            <a:ext cx="4562058" cy="2590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DB8B-1D40-43E7-B40A-B2B6F50FE6F1}"/>
              </a:ext>
            </a:extLst>
          </p:cNvPr>
          <p:cNvSpPr txBox="1"/>
          <p:nvPr/>
        </p:nvSpPr>
        <p:spPr>
          <a:xfrm>
            <a:off x="1295399" y="3035272"/>
            <a:ext cx="4989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</a:t>
            </a:r>
            <a:r>
              <a:rPr lang="en-US" sz="1200" dirty="0"/>
              <a:t> is the intercept &amp; </a:t>
            </a:r>
            <a:r>
              <a:rPr lang="en-US" sz="1200" b="1" dirty="0"/>
              <a:t>b</a:t>
            </a:r>
            <a:r>
              <a:rPr lang="en-US" sz="1200" dirty="0"/>
              <a:t> is the slope and are called regression coefficients. </a:t>
            </a:r>
          </a:p>
          <a:p>
            <a:r>
              <a:rPr lang="en-US" sz="1200" b="1" dirty="0"/>
              <a:t>ϵ </a:t>
            </a:r>
            <a:r>
              <a:rPr lang="en-US" sz="1200" dirty="0"/>
              <a:t>is the error term, the part of Y the regression model is unable to explain.</a:t>
            </a:r>
          </a:p>
          <a:p>
            <a:r>
              <a:rPr lang="en-US" sz="1200" dirty="0"/>
              <a:t>y is dependent variable</a:t>
            </a:r>
          </a:p>
          <a:p>
            <a:r>
              <a:rPr lang="en-US" sz="1200" dirty="0"/>
              <a:t>X is independent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EF31A-FA8D-4EE5-976A-0EEDDE668682}"/>
              </a:ext>
            </a:extLst>
          </p:cNvPr>
          <p:cNvSpPr txBox="1"/>
          <p:nvPr/>
        </p:nvSpPr>
        <p:spPr>
          <a:xfrm>
            <a:off x="7918668" y="4506684"/>
            <a:ext cx="1628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Figure 1.1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87748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Hypothesis</a:t>
            </a:r>
            <a:r>
              <a:rPr lang="en-IN" dirty="0"/>
              <a:t> Statements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503248" y="2404390"/>
            <a:ext cx="11384592" cy="233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Hypotheses, H</a:t>
            </a:r>
            <a:r>
              <a:rPr lang="en-US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β=0, co-efficient β of the predictor is zero and not statistically significant. i.e., A relationship between dividend(independent) and </a:t>
            </a:r>
            <a:r>
              <a:rPr lang="en-US" dirty="0" err="1"/>
              <a:t>stock_return_scaled</a:t>
            </a:r>
            <a:r>
              <a:rPr lang="en-US" dirty="0"/>
              <a:t>(dependent) </a:t>
            </a:r>
            <a:r>
              <a:rPr lang="en-US" b="1" dirty="0"/>
              <a:t>doesn’t exist</a:t>
            </a:r>
            <a:r>
              <a:rPr lang="en-US" dirty="0"/>
              <a:t>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Hypotheses, H</a:t>
            </a:r>
            <a:r>
              <a:rPr lang="en-US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β ≠0, co-efficient β of the predictor is not equal to zero and is statistically significant. i.e., A relationship between dividend(independent) and </a:t>
            </a:r>
            <a:r>
              <a:rPr lang="en-US" dirty="0" err="1"/>
              <a:t>stock_return_scaled</a:t>
            </a:r>
            <a:r>
              <a:rPr lang="en-US" dirty="0"/>
              <a:t>(dependent) </a:t>
            </a:r>
            <a:r>
              <a:rPr lang="en-US" b="1" dirty="0"/>
              <a:t>does exist</a:t>
            </a:r>
            <a:r>
              <a:rPr lang="en-US" dirty="0"/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317552" y="1345629"/>
            <a:ext cx="1060082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#Load Libraries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library(ggplot2) 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dataset into R</a:t>
            </a:r>
          </a:p>
          <a:p>
            <a:pPr marL="171450" marR="0" indent="-1714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rgbClr val="081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loadhistory</a:t>
            </a:r>
            <a:r>
              <a:rPr lang="en-US" sz="1200" dirty="0">
                <a:solidFill>
                  <a:srgbClr val="081E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("~/DC Data Analytics/1204 Statistical Prep Modeling by Ritwick Dutta (RD)/Assignment5/ols_stock.xlsx")</a:t>
            </a:r>
          </a:p>
          <a:p>
            <a:pPr marL="171450" marR="0" indent="-17145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81E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endParaRPr lang="en-US" sz="1200" dirty="0">
              <a:solidFill>
                <a:srgbClr val="081EC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#Correlation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ols_stock$dividend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ols_stock$stock_return_scaled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/>
              <a:t>Output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EAF38-F05A-4727-87E9-0A5B9B96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0" y="5392664"/>
            <a:ext cx="482984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350209" y="1345629"/>
            <a:ext cx="7861462" cy="189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Step: 4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#ggplot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ols_stock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(x =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ols_stock$dividend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, y = 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ols_stock$stock_return_scaled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))+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 = "red") +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geom_smooth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(method = "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", fill = NA) + labs(title = "Original 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Model",x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dividend",y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200" u="sng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stock_return_scaled</a:t>
            </a:r>
            <a:r>
              <a:rPr lang="en-US" sz="1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D10A4E-49E7-44EC-9A28-AA3ADB77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9" y="3100661"/>
            <a:ext cx="4575104" cy="30990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38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 Script Used for the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350209" y="1345629"/>
            <a:ext cx="786146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Step: 5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#Simple Regression Model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simple.fit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stock_return_scaled~dividend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=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ols_stock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LinearModel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simple.fit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LinearModel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/>
              <a:t>Output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7B35E-54FF-4411-95C5-15E09B6B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9" y="3147539"/>
            <a:ext cx="5369215" cy="34300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76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FB298-2D23-4852-9AF6-047C5083C032}"/>
              </a:ext>
            </a:extLst>
          </p:cNvPr>
          <p:cNvSpPr txBox="1"/>
          <p:nvPr/>
        </p:nvSpPr>
        <p:spPr>
          <a:xfrm>
            <a:off x="249695" y="1345629"/>
            <a:ext cx="11692610" cy="5139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i="0" u="sng" strike="noStrike" baseline="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 u="none" strike="noStrike" baseline="0" dirty="0"/>
              <a:t>From the output in step 5</a:t>
            </a:r>
            <a:r>
              <a:rPr lang="en-US" sz="1800" b="1" i="0" u="none" strike="noStrike" baseline="0" dirty="0"/>
              <a:t>, Multiple R-Squared </a:t>
            </a:r>
            <a:r>
              <a:rPr lang="en-US" sz="1800" i="0" u="none" strike="noStrike" baseline="0" dirty="0"/>
              <a:t>value </a:t>
            </a:r>
            <a:r>
              <a:rPr lang="en-US" dirty="0"/>
              <a:t>is</a:t>
            </a:r>
            <a:r>
              <a:rPr lang="en-US" sz="1800" i="0" u="none" strike="noStrike" baseline="0" dirty="0"/>
              <a:t> </a:t>
            </a:r>
            <a:r>
              <a:rPr lang="en-US" sz="1800" b="1" i="0" u="none" strike="noStrike" baseline="0" dirty="0"/>
              <a:t>0.00204 or 0.2%</a:t>
            </a:r>
            <a:r>
              <a:rPr lang="en-US" sz="1800" i="0" u="none" strike="noStrike" baseline="0" dirty="0"/>
              <a:t>. It indicates that the model </a:t>
            </a:r>
            <a:r>
              <a:rPr lang="en-US" sz="1800" b="1" i="0" u="none" strike="noStrike" baseline="0" dirty="0"/>
              <a:t>fails to explains the variability </a:t>
            </a:r>
            <a:r>
              <a:rPr lang="en-US" sz="1800" i="0" u="none" strike="noStrike" baseline="0" dirty="0"/>
              <a:t>of the response data around its mean.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i="0" u="none" strike="noStrike" baseline="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/>
              <a:t>From the output in Step 5, </a:t>
            </a:r>
            <a:r>
              <a:rPr lang="en-US" sz="1800" b="1" i="0" u="none" strike="noStrike" baseline="0" dirty="0"/>
              <a:t>p-value </a:t>
            </a:r>
            <a:r>
              <a:rPr lang="en-US" sz="1800" i="0" u="none" strike="noStrike" baseline="0" dirty="0"/>
              <a:t>is</a:t>
            </a:r>
            <a:r>
              <a:rPr lang="en-US" sz="1800" b="1" i="0" u="none" strike="noStrike" baseline="0" dirty="0"/>
              <a:t> 0.7579  which </a:t>
            </a:r>
            <a:r>
              <a:rPr lang="en-US" sz="1800" b="0" i="0" u="none" strike="noStrike" baseline="0" dirty="0"/>
              <a:t>is greater than 0.05 significance level, hence we </a:t>
            </a:r>
            <a:r>
              <a:rPr lang="en-US" sz="1800" b="1" i="0" u="none" strike="noStrike" baseline="0" dirty="0"/>
              <a:t>accept the null hypothesis(H</a:t>
            </a:r>
            <a:r>
              <a:rPr lang="en-US" sz="1800" b="1" i="0" u="none" strike="noStrike" baseline="-25000" dirty="0"/>
              <a:t>0</a:t>
            </a:r>
            <a:r>
              <a:rPr lang="en-US" sz="1800" b="1" i="0" u="none" strike="noStrike" baseline="0" dirty="0"/>
              <a:t>) </a:t>
            </a:r>
            <a:r>
              <a:rPr lang="en-US" sz="1800" b="0" i="0" u="none" strike="noStrike" baseline="0" dirty="0"/>
              <a:t>and </a:t>
            </a:r>
            <a:r>
              <a:rPr lang="en-US" sz="1800" b="1" i="0" u="none" strike="noStrike" baseline="0" dirty="0"/>
              <a:t>reject the alternative hypothesis(H</a:t>
            </a:r>
            <a:r>
              <a:rPr lang="en-US" sz="1800" b="1" i="0" u="none" strike="noStrike" baseline="-25000" dirty="0"/>
              <a:t>1</a:t>
            </a:r>
            <a:r>
              <a:rPr lang="en-US" sz="1800" b="1" i="0" u="none" strike="noStrike" baseline="0" dirty="0"/>
              <a:t>) </a:t>
            </a:r>
            <a:r>
              <a:rPr lang="en-US" sz="1800" i="0" u="none" strike="noStrike" baseline="0" dirty="0"/>
              <a:t>which implies that there </a:t>
            </a:r>
            <a:r>
              <a:rPr lang="en-US" sz="1800" b="0" i="0" u="none" strike="noStrike" baseline="0" dirty="0"/>
              <a:t>is </a:t>
            </a:r>
            <a:r>
              <a:rPr lang="en-US" sz="1800" b="1" i="0" u="none" strike="noStrike" baseline="0" dirty="0"/>
              <a:t>no significant relation </a:t>
            </a:r>
            <a:r>
              <a:rPr lang="en-US" dirty="0"/>
              <a:t>between dividend(independent) and </a:t>
            </a:r>
            <a:r>
              <a:rPr lang="en-US" dirty="0" err="1"/>
              <a:t>stock_return_scaled</a:t>
            </a:r>
            <a:r>
              <a:rPr lang="en-US" dirty="0"/>
              <a:t>(dependent).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the output in step 5, </a:t>
            </a:r>
            <a:r>
              <a:rPr lang="en-US" b="1" dirty="0"/>
              <a:t>max value of 779.78 </a:t>
            </a:r>
            <a:r>
              <a:rPr lang="en-US" dirty="0"/>
              <a:t>indicated that </a:t>
            </a:r>
            <a:r>
              <a:rPr lang="en-US" b="1" dirty="0"/>
              <a:t>there is a point which lies far above </a:t>
            </a:r>
            <a:r>
              <a:rPr lang="en-US" dirty="0"/>
              <a:t>from the predicted regression line and </a:t>
            </a:r>
            <a:r>
              <a:rPr lang="en-US" b="1" dirty="0"/>
              <a:t>min value of -174.38 </a:t>
            </a:r>
            <a:r>
              <a:rPr lang="en-US" dirty="0"/>
              <a:t>indicated that there is a </a:t>
            </a:r>
            <a:r>
              <a:rPr lang="en-US" b="1" dirty="0"/>
              <a:t>point lies far below the predicted regression line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1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-10522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4B56E-388E-4981-AC22-20AFC907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8541" r="15142" b="54011"/>
          <a:stretch/>
        </p:blipFill>
        <p:spPr>
          <a:xfrm>
            <a:off x="150830" y="148471"/>
            <a:ext cx="1947765" cy="76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FB298-2D23-4852-9AF6-047C5083C032}"/>
              </a:ext>
            </a:extLst>
          </p:cNvPr>
          <p:cNvSpPr txBox="1"/>
          <p:nvPr/>
        </p:nvSpPr>
        <p:spPr>
          <a:xfrm>
            <a:off x="407638" y="1065230"/>
            <a:ext cx="11692610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i="0" u="sng" strike="noStrike" baseline="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the output in step 5, Equation for Regression Model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Y(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stock_return_scaled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204.76 -12.97 * X(dividend) + error.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So, if the company provides dividend(i.e. X=1) then according to our predicted model, </a:t>
            </a:r>
            <a:r>
              <a:rPr lang="en-US" sz="1600" dirty="0" err="1"/>
              <a:t>stock_return_scaled</a:t>
            </a:r>
            <a:r>
              <a:rPr lang="en-US" sz="1600" dirty="0"/>
              <a:t> value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191.79</a:t>
            </a:r>
            <a:r>
              <a:rPr lang="en-US" sz="1600" dirty="0"/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204.76 -12.97 * 1+ error)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company doesn’t provide dividend(i.e., X= 0) then </a:t>
            </a:r>
            <a:r>
              <a:rPr lang="en-US" sz="1600" dirty="0" err="1"/>
              <a:t>stock_return_scaled</a:t>
            </a:r>
            <a:r>
              <a:rPr lang="en-US" sz="1600" dirty="0"/>
              <a:t> value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204.76</a:t>
            </a:r>
            <a:r>
              <a:rPr lang="en-US" sz="1600" dirty="0"/>
              <a:t>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204.76 -12.97 * 0+ error).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since our independent variable is categorical we will have only two outcomes for the predicted value of 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224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805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Thomas</dc:creator>
  <cp:lastModifiedBy>Nithin Thomas</cp:lastModifiedBy>
  <cp:revision>71</cp:revision>
  <dcterms:created xsi:type="dcterms:W3CDTF">2021-10-16T04:34:45Z</dcterms:created>
  <dcterms:modified xsi:type="dcterms:W3CDTF">2021-12-21T15:56:46Z</dcterms:modified>
</cp:coreProperties>
</file>