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75" r:id="rId3"/>
    <p:sldId id="276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FD7F"/>
    <a:srgbClr val="3BFB21"/>
    <a:srgbClr val="30353F"/>
    <a:srgbClr val="43CDD9"/>
    <a:srgbClr val="667181"/>
    <a:srgbClr val="BABABA"/>
    <a:srgbClr val="DBDBDB"/>
    <a:srgbClr val="85E0E7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3636" autoAdjust="0"/>
  </p:normalViewPr>
  <p:slideViewPr>
    <p:cSldViewPr snapToGrid="0" showGuides="1">
      <p:cViewPr varScale="1">
        <p:scale>
          <a:sx n="64" d="100"/>
          <a:sy n="64" d="100"/>
        </p:scale>
        <p:origin x="1074" y="6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rnit\Documents\DC%20Data%20Analytics\1205%20Visualizations,%20Leadership,%20and%20Business%20Communications%20by%20Obie\Assignment2\BankChurners%20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dirty="0"/>
              <a:t>Status of</a:t>
            </a:r>
            <a:r>
              <a:rPr lang="en-US" sz="900" b="1" baseline="0" dirty="0"/>
              <a:t> </a:t>
            </a:r>
            <a:r>
              <a:rPr lang="en-US" sz="900" b="1" dirty="0"/>
              <a:t>Customers</a:t>
            </a:r>
          </a:p>
        </c:rich>
      </c:tx>
      <c:layout>
        <c:manualLayout>
          <c:xMode val="edge"/>
          <c:yMode val="edge"/>
          <c:x val="3.35672428219108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324568849177511"/>
          <c:y val="0.27970870203256543"/>
          <c:w val="0.65709454186122629"/>
          <c:h val="0.396918191216900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FC9EC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A6-459B-8395-FED65497C4E4}"/>
              </c:ext>
            </c:extLst>
          </c:dPt>
          <c:dPt>
            <c:idx val="1"/>
            <c:invertIfNegative val="0"/>
            <c:bubble3D val="0"/>
            <c:spPr>
              <a:solidFill>
                <a:srgbClr val="F6A0A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A6-459B-8395-FED65497C4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Sheet4!$A$2:$A$3</c:f>
              <c:strCache>
                <c:ptCount val="2"/>
                <c:pt idx="0">
                  <c:v>Existing Customer</c:v>
                </c:pt>
                <c:pt idx="1">
                  <c:v>Attrited Customer</c:v>
                </c:pt>
              </c:strCache>
            </c:strRef>
          </c:cat>
          <c:val>
            <c:numRef>
              <c:f>Sheet4!$B$2:$B$3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A6-459B-8395-FED65497C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62434624"/>
        <c:axId val="862427136"/>
      </c:barChart>
      <c:catAx>
        <c:axId val="86243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427136"/>
        <c:crosses val="autoZero"/>
        <c:auto val="1"/>
        <c:lblAlgn val="ctr"/>
        <c:lblOffset val="100"/>
        <c:noMultiLvlLbl val="0"/>
      </c:catAx>
      <c:valAx>
        <c:axId val="862427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43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20/10/2021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745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93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12 months data, it was found that the attrition of customer is high for the credit card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16 approx. attrition.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offers and special discounts to its customers which can reduce the attrition by 10% in the coming quarter.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Actions to be taken for reducing the attrition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CMO and FMO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792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 to </a:t>
            </a:r>
            <a:r>
              <a:rPr lang="en-US" dirty="0" err="1"/>
              <a:t>NBank</a:t>
            </a:r>
            <a:r>
              <a:rPr lang="en-US" dirty="0"/>
              <a:t> Credit Card Division Executive meeting.</a:t>
            </a:r>
          </a:p>
          <a:p>
            <a:endParaRPr lang="en-US" dirty="0"/>
          </a:p>
          <a:p>
            <a:r>
              <a:rPr lang="en-US" dirty="0"/>
              <a:t>Myself Nithin Thomas will be running this presentation.</a:t>
            </a:r>
          </a:p>
          <a:p>
            <a:br>
              <a:rPr lang="en-US" dirty="0"/>
            </a:br>
            <a:r>
              <a:rPr lang="en-US" dirty="0"/>
              <a:t>So lets get started with the meeting without further delay.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559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585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8055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204149-61A2-4832-91DB-D263C077C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2628900"/>
            <a:ext cx="390525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88B4A-192B-4526-97C0-7241D879D719}"/>
              </a:ext>
            </a:extLst>
          </p:cNvPr>
          <p:cNvSpPr txBox="1"/>
          <p:nvPr/>
        </p:nvSpPr>
        <p:spPr>
          <a:xfrm>
            <a:off x="368268" y="996801"/>
            <a:ext cx="652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Executive Meet – Credit Card Division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D8902-2AA1-4B58-AB8A-A9BA9DC20604}"/>
              </a:ext>
            </a:extLst>
          </p:cNvPr>
          <p:cNvSpPr txBox="1"/>
          <p:nvPr/>
        </p:nvSpPr>
        <p:spPr>
          <a:xfrm>
            <a:off x="368268" y="5406907"/>
            <a:ext cx="24140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</a:rPr>
              <a:t>Nithin Thomas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6"/>
    </mc:Choice>
    <mc:Fallback xmlns="">
      <p:transition spd="slow" advTm="121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30884-DADF-4958-B2A8-5792A23F1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159" y="114300"/>
            <a:ext cx="1037681" cy="425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EE2F757-7406-4A63-BCDE-04B14A8849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Meeting 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5EB8-F0F7-4BA1-A56A-90E10F6D8701}"/>
              </a:ext>
            </a:extLst>
          </p:cNvPr>
          <p:cNvSpPr txBox="1"/>
          <p:nvPr/>
        </p:nvSpPr>
        <p:spPr>
          <a:xfrm>
            <a:off x="326241" y="1554796"/>
            <a:ext cx="6473952" cy="13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Executive Summary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Q and A !</a:t>
            </a:r>
          </a:p>
        </p:txBody>
      </p:sp>
    </p:spTree>
    <p:extLst>
      <p:ext uri="{BB962C8B-B14F-4D97-AF65-F5344CB8AC3E}">
        <p14:creationId xmlns:p14="http://schemas.microsoft.com/office/powerpoint/2010/main" val="419286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75"/>
    </mc:Choice>
    <mc:Fallback xmlns="">
      <p:transition spd="slow" advTm="272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30884-DADF-4958-B2A8-5792A23F1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159" y="114300"/>
            <a:ext cx="1037681" cy="425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27B59E3-BF8A-4520-B353-2014032431E5}"/>
              </a:ext>
            </a:extLst>
          </p:cNvPr>
          <p:cNvSpPr txBox="1">
            <a:spLocks/>
          </p:cNvSpPr>
          <p:nvPr/>
        </p:nvSpPr>
        <p:spPr>
          <a:xfrm>
            <a:off x="210312" y="114300"/>
            <a:ext cx="11981688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</a:rPr>
              <a:t>Executive Summary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239ED9-3AB1-4AF0-AD99-004047ECF8D5}"/>
              </a:ext>
            </a:extLst>
          </p:cNvPr>
          <p:cNvGrpSpPr/>
          <p:nvPr/>
        </p:nvGrpSpPr>
        <p:grpSpPr>
          <a:xfrm>
            <a:off x="210311" y="997998"/>
            <a:ext cx="3757212" cy="1661120"/>
            <a:chOff x="210311" y="997998"/>
            <a:chExt cx="3757212" cy="16611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1476DB-6715-45D2-A5FF-237D7D56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0311" y="997998"/>
              <a:ext cx="3621025" cy="1661120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6E816B-5951-41BE-9A29-3C9B1485DAC3}"/>
                </a:ext>
              </a:extLst>
            </p:cNvPr>
            <p:cNvSpPr txBox="1"/>
            <p:nvPr/>
          </p:nvSpPr>
          <p:spPr>
            <a:xfrm>
              <a:off x="346498" y="1110096"/>
              <a:ext cx="3621025" cy="1062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u="sng" dirty="0">
                  <a:solidFill>
                    <a:schemeClr val="bg1"/>
                  </a:solidFill>
                </a:rPr>
                <a:t>Overview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err="1">
                  <a:solidFill>
                    <a:schemeClr val="bg1"/>
                  </a:solidFill>
                </a:rPr>
                <a:t>Nbank</a:t>
              </a:r>
              <a:r>
                <a:rPr lang="en-US" sz="1600" b="1" dirty="0">
                  <a:solidFill>
                    <a:schemeClr val="bg1"/>
                  </a:solidFill>
                </a:rPr>
                <a:t> credit card service face </a:t>
              </a:r>
              <a:r>
                <a:rPr lang="en-US" sz="1600" b="1" dirty="0">
                  <a:solidFill>
                    <a:srgbClr val="FFFF00"/>
                  </a:solidFill>
                </a:rPr>
                <a:t>high attrition </a:t>
              </a:r>
              <a:r>
                <a:rPr lang="en-US" sz="1600" b="1" dirty="0">
                  <a:solidFill>
                    <a:schemeClr val="bg1"/>
                  </a:solidFill>
                </a:rPr>
                <a:t>of customer in last 12 months.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B094AF-F66C-402A-9001-0B5FE98CFA59}"/>
              </a:ext>
            </a:extLst>
          </p:cNvPr>
          <p:cNvGrpSpPr/>
          <p:nvPr/>
        </p:nvGrpSpPr>
        <p:grpSpPr>
          <a:xfrm>
            <a:off x="8232313" y="948718"/>
            <a:ext cx="3621025" cy="2118669"/>
            <a:chOff x="8232313" y="948718"/>
            <a:chExt cx="3621025" cy="21186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CB3068-0754-4B47-B01F-848749A8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2313" y="948718"/>
              <a:ext cx="3621025" cy="2118669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56A41-B457-4224-B4DF-D074CF7A3E46}"/>
                </a:ext>
              </a:extLst>
            </p:cNvPr>
            <p:cNvSpPr txBox="1"/>
            <p:nvPr/>
          </p:nvSpPr>
          <p:spPr>
            <a:xfrm>
              <a:off x="8408122" y="979619"/>
              <a:ext cx="3437380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By providing </a:t>
              </a:r>
              <a:r>
                <a:rPr lang="en-US" sz="1600" b="1" dirty="0">
                  <a:solidFill>
                    <a:srgbClr val="FFFF00"/>
                  </a:solidFill>
                </a:rPr>
                <a:t>offers</a:t>
              </a:r>
              <a:r>
                <a:rPr lang="en-US" sz="1600" b="1" dirty="0">
                  <a:solidFill>
                    <a:schemeClr val="bg1"/>
                  </a:solidFill>
                </a:rPr>
                <a:t> to the existing customer and providing </a:t>
              </a:r>
              <a:r>
                <a:rPr lang="en-US" sz="1600" b="1" dirty="0">
                  <a:solidFill>
                    <a:srgbClr val="FFFF00"/>
                  </a:solidFill>
                </a:rPr>
                <a:t>special benefits </a:t>
              </a:r>
              <a:r>
                <a:rPr lang="en-US" sz="1600" b="1" dirty="0">
                  <a:solidFill>
                    <a:schemeClr val="bg1"/>
                  </a:solidFill>
                </a:rPr>
                <a:t>to the customers who is </a:t>
              </a:r>
              <a:r>
                <a:rPr lang="en-US" sz="1600" b="1" dirty="0">
                  <a:solidFill>
                    <a:srgbClr val="FFFF00"/>
                  </a:solidFill>
                </a:rPr>
                <a:t>likely to churn</a:t>
              </a:r>
              <a:r>
                <a:rPr lang="en-US" sz="1600" b="1" dirty="0">
                  <a:solidFill>
                    <a:schemeClr val="bg1"/>
                  </a:solidFill>
                </a:rPr>
                <a:t> can decrease the attrition by 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90135D-CBA4-48E6-9C8C-5463FFA49FC9}"/>
              </a:ext>
            </a:extLst>
          </p:cNvPr>
          <p:cNvGrpSpPr/>
          <p:nvPr/>
        </p:nvGrpSpPr>
        <p:grpSpPr>
          <a:xfrm>
            <a:off x="210310" y="3859418"/>
            <a:ext cx="3621025" cy="2487981"/>
            <a:chOff x="210310" y="3859418"/>
            <a:chExt cx="3621025" cy="24879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7C13A7-11D1-4D56-BAB3-CBDE23BEC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0310" y="3859418"/>
              <a:ext cx="3621025" cy="2420426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54C53F-31AA-4F26-8124-7F41E7112984}"/>
                </a:ext>
              </a:extLst>
            </p:cNvPr>
            <p:cNvSpPr txBox="1"/>
            <p:nvPr/>
          </p:nvSpPr>
          <p:spPr>
            <a:xfrm>
              <a:off x="249869" y="3885186"/>
              <a:ext cx="3534477" cy="24622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FFFF00"/>
                  </a:solidFill>
                </a:rPr>
                <a:t>Predict</a:t>
              </a:r>
              <a:r>
                <a:rPr lang="en-US" sz="1600" b="1" dirty="0">
                  <a:solidFill>
                    <a:schemeClr val="bg1"/>
                  </a:solidFill>
                </a:rPr>
                <a:t> attrition of customer using </a:t>
              </a:r>
              <a:r>
                <a:rPr lang="en-US" sz="1600" b="1" dirty="0">
                  <a:solidFill>
                    <a:srgbClr val="FFFF00"/>
                  </a:solidFill>
                </a:rPr>
                <a:t>transaction and customer disputes </a:t>
              </a:r>
              <a:r>
                <a:rPr lang="en-US" sz="1600" b="1" dirty="0">
                  <a:solidFill>
                    <a:schemeClr val="bg1"/>
                  </a:solidFill>
                </a:rPr>
                <a:t>to take actions accordingly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bg1"/>
                  </a:solidFill>
                </a:rPr>
                <a:t>Introduce products that is </a:t>
              </a:r>
              <a:r>
                <a:rPr lang="en-US" sz="1600" b="1" dirty="0">
                  <a:solidFill>
                    <a:srgbClr val="FFFF00"/>
                  </a:solidFill>
                </a:rPr>
                <a:t>easy to use </a:t>
              </a:r>
              <a:r>
                <a:rPr lang="en-US" sz="1600" b="1" dirty="0">
                  <a:solidFill>
                    <a:schemeClr val="bg1"/>
                  </a:solidFill>
                </a:rPr>
                <a:t>and </a:t>
              </a:r>
              <a:r>
                <a:rPr lang="en-US" sz="1600" b="1" dirty="0">
                  <a:solidFill>
                    <a:srgbClr val="FFFF00"/>
                  </a:solidFill>
                </a:rPr>
                <a:t>reduce the number of disputes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bg1"/>
                  </a:solidFill>
                </a:rPr>
                <a:t>Promote </a:t>
              </a:r>
              <a:r>
                <a:rPr lang="en-US" sz="1600" b="1" dirty="0">
                  <a:solidFill>
                    <a:srgbClr val="FFFF00"/>
                  </a:solidFill>
                </a:rPr>
                <a:t>discounts</a:t>
              </a:r>
              <a:r>
                <a:rPr lang="en-US" sz="1600" b="1" dirty="0">
                  <a:solidFill>
                    <a:schemeClr val="bg1"/>
                  </a:solidFill>
                </a:rPr>
                <a:t> on frequently purchased items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bg1"/>
                  </a:solidFill>
                </a:rPr>
                <a:t>Take </a:t>
              </a:r>
              <a:r>
                <a:rPr lang="en-US" sz="1600" b="1" dirty="0">
                  <a:solidFill>
                    <a:srgbClr val="FFFF00"/>
                  </a:solidFill>
                </a:rPr>
                <a:t>immediate actions </a:t>
              </a:r>
              <a:r>
                <a:rPr lang="en-US" sz="1600" b="1" dirty="0">
                  <a:solidFill>
                    <a:schemeClr val="bg1"/>
                  </a:solidFill>
                </a:rPr>
                <a:t>on customers issues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A22578-F59F-42F4-A8EB-5AAD0B3C097E}"/>
              </a:ext>
            </a:extLst>
          </p:cNvPr>
          <p:cNvGrpSpPr/>
          <p:nvPr/>
        </p:nvGrpSpPr>
        <p:grpSpPr>
          <a:xfrm>
            <a:off x="8266338" y="3354916"/>
            <a:ext cx="3621025" cy="1679743"/>
            <a:chOff x="8266338" y="3354916"/>
            <a:chExt cx="3621025" cy="16797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BEC509-B5AA-4DD1-8BF3-0795F5817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66338" y="3354916"/>
              <a:ext cx="3621025" cy="1679743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0D91B5-214B-4D36-8E3F-6BBC58635AD2}"/>
                </a:ext>
              </a:extLst>
            </p:cNvPr>
            <p:cNvSpPr txBox="1"/>
            <p:nvPr/>
          </p:nvSpPr>
          <p:spPr>
            <a:xfrm>
              <a:off x="8366256" y="3526554"/>
              <a:ext cx="3521107" cy="15081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u="sng" dirty="0">
                  <a:solidFill>
                    <a:schemeClr val="bg1"/>
                  </a:solidFill>
                </a:rPr>
                <a:t>RECOMMENDATIONS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Give </a:t>
              </a:r>
              <a:r>
                <a:rPr lang="en-US" sz="1400" b="1" dirty="0">
                  <a:solidFill>
                    <a:srgbClr val="FFFF00"/>
                  </a:solidFill>
                </a:rPr>
                <a:t>priority to customer issues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Provide </a:t>
              </a:r>
              <a:r>
                <a:rPr lang="en-US" sz="1400" b="1" dirty="0">
                  <a:solidFill>
                    <a:srgbClr val="FFFF00"/>
                  </a:solidFill>
                </a:rPr>
                <a:t>meaningful offers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FFFF00"/>
                  </a:solidFill>
                </a:rPr>
                <a:t>Offer</a:t>
              </a:r>
              <a:r>
                <a:rPr lang="en-US" sz="1400" b="1" dirty="0">
                  <a:solidFill>
                    <a:schemeClr val="bg1"/>
                  </a:solidFill>
                </a:rPr>
                <a:t> services based on </a:t>
              </a:r>
              <a:r>
                <a:rPr lang="en-US" sz="1400" b="1" dirty="0">
                  <a:solidFill>
                    <a:srgbClr val="FFFF00"/>
                  </a:solidFill>
                </a:rPr>
                <a:t>customer spending history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Offer services to help </a:t>
              </a:r>
              <a:r>
                <a:rPr lang="en-US" sz="1400" b="1" dirty="0">
                  <a:solidFill>
                    <a:srgbClr val="FFFF00"/>
                  </a:solidFill>
                </a:rPr>
                <a:t>increase credit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Provide </a:t>
              </a:r>
              <a:r>
                <a:rPr lang="en-US" sz="1400" b="1" dirty="0">
                  <a:solidFill>
                    <a:srgbClr val="FFFF00"/>
                  </a:solidFill>
                </a:rPr>
                <a:t>easy and fast customer service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4BAB1C-8E2A-4190-A327-769B3F76957C}"/>
              </a:ext>
            </a:extLst>
          </p:cNvPr>
          <p:cNvGrpSpPr/>
          <p:nvPr/>
        </p:nvGrpSpPr>
        <p:grpSpPr>
          <a:xfrm>
            <a:off x="9421516" y="2051725"/>
            <a:ext cx="2039085" cy="1015663"/>
            <a:chOff x="9421516" y="2051725"/>
            <a:chExt cx="2039085" cy="10156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B86FF7-29EE-424C-B16B-685AA5986C83}"/>
                </a:ext>
              </a:extLst>
            </p:cNvPr>
            <p:cNvSpPr txBox="1"/>
            <p:nvPr/>
          </p:nvSpPr>
          <p:spPr>
            <a:xfrm>
              <a:off x="9421516" y="2051725"/>
              <a:ext cx="16019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</a:rPr>
                <a:t>10%</a:t>
              </a:r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96E9FDA3-551C-4378-A75C-9E584696FFD8}"/>
                </a:ext>
              </a:extLst>
            </p:cNvPr>
            <p:cNvSpPr/>
            <p:nvPr/>
          </p:nvSpPr>
          <p:spPr>
            <a:xfrm>
              <a:off x="10924992" y="2202089"/>
              <a:ext cx="535609" cy="7149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7E6A0C1-14EB-4547-98A7-00B525E745DC}"/>
              </a:ext>
            </a:extLst>
          </p:cNvPr>
          <p:cNvGrpSpPr/>
          <p:nvPr/>
        </p:nvGrpSpPr>
        <p:grpSpPr>
          <a:xfrm>
            <a:off x="3999803" y="3826964"/>
            <a:ext cx="3808633" cy="2745812"/>
            <a:chOff x="4029785" y="3850378"/>
            <a:chExt cx="3808633" cy="27458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FB2259-0759-42A5-9214-01966BE61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17393" y="3850378"/>
              <a:ext cx="3621025" cy="2745812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61F5DC-1530-4EE5-8D16-03E9934058EE}"/>
                </a:ext>
              </a:extLst>
            </p:cNvPr>
            <p:cNvSpPr txBox="1"/>
            <p:nvPr/>
          </p:nvSpPr>
          <p:spPr>
            <a:xfrm>
              <a:off x="4029785" y="4253788"/>
              <a:ext cx="461665" cy="64633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CMO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4E7633C-0630-4923-9C6C-54E776869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0202" y="3908127"/>
              <a:ext cx="3235297" cy="131515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88802A-108B-4FEE-8AA2-1953DA35A413}"/>
              </a:ext>
            </a:extLst>
          </p:cNvPr>
          <p:cNvGrpSpPr/>
          <p:nvPr/>
        </p:nvGrpSpPr>
        <p:grpSpPr>
          <a:xfrm>
            <a:off x="4217394" y="979918"/>
            <a:ext cx="3621025" cy="2608651"/>
            <a:chOff x="4217394" y="979918"/>
            <a:chExt cx="3621025" cy="26086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37F886-806A-400B-AE7C-CDD678AB5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17394" y="979918"/>
              <a:ext cx="3621025" cy="2608651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47AB17-667C-4CA7-A65B-0C5DBB2B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35084" y="1110095"/>
              <a:ext cx="3603334" cy="2298735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C6DBFA-5E2C-46E3-8332-17B2CF1676F7}"/>
              </a:ext>
            </a:extLst>
          </p:cNvPr>
          <p:cNvGrpSpPr/>
          <p:nvPr/>
        </p:nvGrpSpPr>
        <p:grpSpPr>
          <a:xfrm>
            <a:off x="4004253" y="5341666"/>
            <a:ext cx="3661246" cy="1254523"/>
            <a:chOff x="4004253" y="5341666"/>
            <a:chExt cx="3661246" cy="12545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A3DBD-C7B3-4B05-A1D8-663804B84A7C}"/>
                </a:ext>
              </a:extLst>
            </p:cNvPr>
            <p:cNvSpPr txBox="1"/>
            <p:nvPr/>
          </p:nvSpPr>
          <p:spPr>
            <a:xfrm>
              <a:off x="4004253" y="5633513"/>
              <a:ext cx="461665" cy="64633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FMO</a:t>
              </a:r>
            </a:p>
          </p:txBody>
        </p:sp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5C98315B-7A43-4D76-BD58-24402D27C90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6233388"/>
                </p:ext>
              </p:extLst>
            </p:nvPr>
          </p:nvGraphicFramePr>
          <p:xfrm>
            <a:off x="4390311" y="5341666"/>
            <a:ext cx="3275188" cy="12545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6BA326-81E4-4304-8F5A-19CFA45D8C1B}"/>
              </a:ext>
            </a:extLst>
          </p:cNvPr>
          <p:cNvGrpSpPr/>
          <p:nvPr/>
        </p:nvGrpSpPr>
        <p:grpSpPr>
          <a:xfrm>
            <a:off x="5278915" y="4940809"/>
            <a:ext cx="2767516" cy="996477"/>
            <a:chOff x="5278915" y="4940809"/>
            <a:chExt cx="2767516" cy="9964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AF9E17-C29B-42E3-A5E1-F3D2E057EABA}"/>
                </a:ext>
              </a:extLst>
            </p:cNvPr>
            <p:cNvSpPr txBox="1"/>
            <p:nvPr/>
          </p:nvSpPr>
          <p:spPr>
            <a:xfrm>
              <a:off x="5278915" y="5126413"/>
              <a:ext cx="1634169" cy="2154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/>
                <a:t>Reduction by 10%</a:t>
              </a:r>
            </a:p>
          </p:txBody>
        </p:sp>
        <p:sp>
          <p:nvSpPr>
            <p:cNvPr id="14" name="Arrow: Curved Left 13">
              <a:extLst>
                <a:ext uri="{FF2B5EF4-FFF2-40B4-BE49-F238E27FC236}">
                  <a16:creationId xmlns:a16="http://schemas.microsoft.com/office/drawing/2014/main" id="{29EAD85C-92C7-4306-8756-A406D342F2C7}"/>
                </a:ext>
              </a:extLst>
            </p:cNvPr>
            <p:cNvSpPr/>
            <p:nvPr/>
          </p:nvSpPr>
          <p:spPr>
            <a:xfrm>
              <a:off x="7485584" y="4940809"/>
              <a:ext cx="560847" cy="996477"/>
            </a:xfrm>
            <a:prstGeom prst="curved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345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836"/>
    </mc:Choice>
    <mc:Fallback xmlns="">
      <p:transition spd="slow" advTm="218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7206BF-BA20-4547-8EE5-64B45CDB017F}"/>
              </a:ext>
            </a:extLst>
          </p:cNvPr>
          <p:cNvSpPr txBox="1">
            <a:spLocks/>
          </p:cNvSpPr>
          <p:nvPr/>
        </p:nvSpPr>
        <p:spPr>
          <a:xfrm>
            <a:off x="4229100" y="2882296"/>
            <a:ext cx="373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</a:rPr>
              <a:t>Q &amp; 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4B009-3001-45E6-A00B-8053683E8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972" y="133377"/>
            <a:ext cx="1316115" cy="539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127124C7-9872-4400-98D2-1819BDF06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1870" y="1836683"/>
            <a:ext cx="3184634" cy="31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2"/>
    </mc:Choice>
    <mc:Fallback xmlns="">
      <p:transition spd="slow" advTm="207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43480-FE9A-458B-BB38-05662541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DDBD49-B7AA-4CC2-B2D9-9D2DF650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AE28CE-D27C-41E2-9FFE-195657A9AD6D}"/>
              </a:ext>
            </a:extLst>
          </p:cNvPr>
          <p:cNvGrpSpPr/>
          <p:nvPr/>
        </p:nvGrpSpPr>
        <p:grpSpPr>
          <a:xfrm>
            <a:off x="2757714" y="789512"/>
            <a:ext cx="6676572" cy="5278976"/>
            <a:chOff x="2757714" y="789512"/>
            <a:chExt cx="6676572" cy="52789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DBFD43-1F2D-4C8C-9766-A6DC3C72F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757714" y="1626921"/>
              <a:ext cx="6676572" cy="3604160"/>
              <a:chOff x="2162629" y="1305681"/>
              <a:chExt cx="7866742" cy="42466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929E56-67C8-4C2F-AAA9-786151B9AF9C}"/>
                  </a:ext>
                </a:extLst>
              </p:cNvPr>
              <p:cNvSpPr/>
              <p:nvPr/>
            </p:nvSpPr>
            <p:spPr>
              <a:xfrm>
                <a:off x="5782715" y="1305681"/>
                <a:ext cx="4246656" cy="4246640"/>
              </a:xfrm>
              <a:prstGeom prst="ellipse">
                <a:avLst/>
              </a:prstGeom>
              <a:solidFill>
                <a:srgbClr val="8EFD7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BCC22D5-5C0A-44B4-9B54-DA54D61146DB}"/>
                  </a:ext>
                </a:extLst>
              </p:cNvPr>
              <p:cNvSpPr/>
              <p:nvPr/>
            </p:nvSpPr>
            <p:spPr>
              <a:xfrm>
                <a:off x="2162629" y="1305681"/>
                <a:ext cx="4246656" cy="4246640"/>
              </a:xfrm>
              <a:prstGeom prst="ellipse">
                <a:avLst/>
              </a:prstGeom>
              <a:solidFill>
                <a:srgbClr val="8EFD7F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47C952-9E39-4393-8389-B9B183972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56507" y="789512"/>
              <a:ext cx="5278993" cy="5278976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237D8E-DD25-493B-8BB7-266BCB720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79010" y="1212017"/>
              <a:ext cx="4433981" cy="4433966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EF640C-3C76-4C46-B9D0-9CC03D66C739}"/>
                </a:ext>
              </a:extLst>
            </p:cNvPr>
            <p:cNvSpPr txBox="1"/>
            <p:nvPr/>
          </p:nvSpPr>
          <p:spPr>
            <a:xfrm>
              <a:off x="4455160" y="4094137"/>
              <a:ext cx="342882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tabLst>
                  <a:tab pos="347663" algn="l"/>
                </a:tabLst>
              </a:pPr>
              <a:r>
                <a:rPr lang="en-US" sz="4800" b="1" dirty="0">
                  <a:solidFill>
                    <a:srgbClr val="FFFFFF"/>
                  </a:solidFill>
                  <a:latin typeface="+mj-lt"/>
                </a:rPr>
                <a:t>THANK YOU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227B8F-DB6E-4DCB-AC74-A63BA8A24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4992" y="2682658"/>
              <a:ext cx="2802016" cy="11481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51992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"/>
    </mc:Choice>
    <mc:Fallback xmlns="">
      <p:transition spd="slow" advTm="818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5.9|6.7|1.4|9.1|76.8|11.6|4.8|4.2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1716</TotalTime>
  <Words>244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Slide 1</vt:lpstr>
      <vt:lpstr>Slide 1</vt:lpstr>
      <vt:lpstr>Slide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Nithin Thomas</dc:creator>
  <cp:lastModifiedBy>Nithin Thomas</cp:lastModifiedBy>
  <cp:revision>27</cp:revision>
  <dcterms:created xsi:type="dcterms:W3CDTF">2021-10-06T06:45:53Z</dcterms:created>
  <dcterms:modified xsi:type="dcterms:W3CDTF">2021-10-20T04:53:35Z</dcterms:modified>
</cp:coreProperties>
</file>