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0"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8B03B-C441-4238-8E03-DFEEA511C1B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154FCC4-9DCB-4ADF-A8E9-416A1AF45A55}">
      <dgm:prSet/>
      <dgm:spPr/>
      <dgm:t>
        <a:bodyPr/>
        <a:lstStyle/>
        <a:p>
          <a:pPr>
            <a:buFont typeface="+mj-lt"/>
            <a:buAutoNum type="arabicPeriod"/>
          </a:pPr>
          <a:r>
            <a:rPr lang="el-GR" b="0" dirty="0"/>
            <a:t>Η Θεωρία της Επιχείρησης</a:t>
          </a:r>
          <a:endParaRPr lang="en-US" b="0" dirty="0"/>
        </a:p>
      </dgm:t>
    </dgm:pt>
    <dgm:pt modelId="{EE5D20DA-AD82-48FB-91A0-A43F6176CC7B}" type="parTrans" cxnId="{8902A97B-5F9B-484E-8D62-FBD18862CA78}">
      <dgm:prSet/>
      <dgm:spPr/>
      <dgm:t>
        <a:bodyPr/>
        <a:lstStyle/>
        <a:p>
          <a:endParaRPr lang="en-US"/>
        </a:p>
      </dgm:t>
    </dgm:pt>
    <dgm:pt modelId="{48C6731A-F698-40C3-87C1-67D0C19E134A}" type="sibTrans" cxnId="{8902A97B-5F9B-484E-8D62-FBD18862CA78}">
      <dgm:prSet/>
      <dgm:spPr/>
      <dgm:t>
        <a:bodyPr/>
        <a:lstStyle/>
        <a:p>
          <a:endParaRPr lang="en-US"/>
        </a:p>
      </dgm:t>
    </dgm:pt>
    <dgm:pt modelId="{11C7D715-0E48-4381-B254-3E4EFD658F6F}">
      <dgm:prSet/>
      <dgm:spPr/>
      <dgm:t>
        <a:bodyPr/>
        <a:lstStyle/>
        <a:p>
          <a:r>
            <a:rPr lang="el-GR" b="0" dirty="0"/>
            <a:t>Διανοητικό Κεφάλαιο</a:t>
          </a:r>
          <a:endParaRPr lang="en-US" b="0" dirty="0"/>
        </a:p>
      </dgm:t>
    </dgm:pt>
    <dgm:pt modelId="{5331BBAD-273C-4E09-959C-9FD86CDC6123}" type="parTrans" cxnId="{526FC06D-6645-44D7-A123-761B6D1FDB93}">
      <dgm:prSet/>
      <dgm:spPr/>
      <dgm:t>
        <a:bodyPr/>
        <a:lstStyle/>
        <a:p>
          <a:endParaRPr lang="en-US"/>
        </a:p>
      </dgm:t>
    </dgm:pt>
    <dgm:pt modelId="{2C234AC2-59A8-4088-A975-81109FA21061}" type="sibTrans" cxnId="{526FC06D-6645-44D7-A123-761B6D1FDB93}">
      <dgm:prSet/>
      <dgm:spPr/>
      <dgm:t>
        <a:bodyPr/>
        <a:lstStyle/>
        <a:p>
          <a:endParaRPr lang="en-US"/>
        </a:p>
      </dgm:t>
    </dgm:pt>
    <dgm:pt modelId="{9798C7D0-DF04-4092-8095-1AFC16517F53}">
      <dgm:prSet/>
      <dgm:spPr/>
      <dgm:t>
        <a:bodyPr/>
        <a:lstStyle/>
        <a:p>
          <a:pPr>
            <a:buFont typeface="+mj-lt"/>
            <a:buAutoNum type="arabicPeriod"/>
          </a:pPr>
          <a:r>
            <a:rPr lang="el-GR" b="0" dirty="0"/>
            <a:t>Παραδείγματα χρήσεις και εφαρμογής</a:t>
          </a:r>
          <a:endParaRPr lang="en-US" b="0" dirty="0"/>
        </a:p>
      </dgm:t>
    </dgm:pt>
    <dgm:pt modelId="{7ED7F331-088A-4E4A-8702-486D6C107433}" type="parTrans" cxnId="{AB8286C5-7CA0-47E8-88E4-B1B19B08406E}">
      <dgm:prSet/>
      <dgm:spPr/>
      <dgm:t>
        <a:bodyPr/>
        <a:lstStyle/>
        <a:p>
          <a:endParaRPr lang="en-US"/>
        </a:p>
      </dgm:t>
    </dgm:pt>
    <dgm:pt modelId="{966D3AB4-B4FD-4CC3-9BDA-2C0808FECF96}" type="sibTrans" cxnId="{AB8286C5-7CA0-47E8-88E4-B1B19B08406E}">
      <dgm:prSet/>
      <dgm:spPr/>
      <dgm:t>
        <a:bodyPr/>
        <a:lstStyle/>
        <a:p>
          <a:endParaRPr lang="en-US"/>
        </a:p>
      </dgm:t>
    </dgm:pt>
    <dgm:pt modelId="{42CEA32B-8253-43ED-A617-366666C91745}">
      <dgm:prSet/>
      <dgm:spPr/>
      <dgm:t>
        <a:bodyPr/>
        <a:lstStyle/>
        <a:p>
          <a:pPr>
            <a:buFont typeface="+mj-lt"/>
            <a:buAutoNum type="arabicPeriod"/>
          </a:pPr>
          <a:r>
            <a:rPr lang="el-GR" b="0" dirty="0"/>
            <a:t>Συγκριτική αξιολόγηση των εννοιών</a:t>
          </a:r>
          <a:endParaRPr lang="en-US" b="0" dirty="0"/>
        </a:p>
      </dgm:t>
    </dgm:pt>
    <dgm:pt modelId="{98219A6D-0FCB-4ED8-A15B-88C63967EEF0}" type="parTrans" cxnId="{678EA536-3B05-43F5-B7F1-72BE22BC9E22}">
      <dgm:prSet/>
      <dgm:spPr/>
      <dgm:t>
        <a:bodyPr/>
        <a:lstStyle/>
        <a:p>
          <a:endParaRPr lang="en-GB"/>
        </a:p>
      </dgm:t>
    </dgm:pt>
    <dgm:pt modelId="{B7C00141-8533-41EA-B806-1770D102D570}" type="sibTrans" cxnId="{678EA536-3B05-43F5-B7F1-72BE22BC9E22}">
      <dgm:prSet/>
      <dgm:spPr/>
      <dgm:t>
        <a:bodyPr/>
        <a:lstStyle/>
        <a:p>
          <a:endParaRPr lang="en-GB"/>
        </a:p>
      </dgm:t>
    </dgm:pt>
    <dgm:pt modelId="{2B1AC769-D777-4F60-8BF9-27697E575BEB}">
      <dgm:prSet/>
      <dgm:spPr/>
      <dgm:t>
        <a:bodyPr/>
        <a:lstStyle/>
        <a:p>
          <a:r>
            <a:rPr lang="el-GR" baseline="0" dirty="0"/>
            <a:t>Περίληψη</a:t>
          </a:r>
          <a:endParaRPr lang="en-US" dirty="0"/>
        </a:p>
      </dgm:t>
    </dgm:pt>
    <dgm:pt modelId="{061D0D49-E85B-4460-8887-EFF660B24BB7}" type="sibTrans" cxnId="{F5E071AB-D187-4F73-A1A8-F2B7FA67D66E}">
      <dgm:prSet/>
      <dgm:spPr/>
      <dgm:t>
        <a:bodyPr/>
        <a:lstStyle/>
        <a:p>
          <a:endParaRPr lang="en-US"/>
        </a:p>
      </dgm:t>
    </dgm:pt>
    <dgm:pt modelId="{B2E7751D-0CAF-4D05-8209-523B0B62408A}" type="parTrans" cxnId="{F5E071AB-D187-4F73-A1A8-F2B7FA67D66E}">
      <dgm:prSet/>
      <dgm:spPr/>
      <dgm:t>
        <a:bodyPr/>
        <a:lstStyle/>
        <a:p>
          <a:endParaRPr lang="en-US"/>
        </a:p>
      </dgm:t>
    </dgm:pt>
    <dgm:pt modelId="{B5FBFA8A-23D6-4E3D-A94C-23D45CF18380}">
      <dgm:prSet/>
      <dgm:spPr/>
      <dgm:t>
        <a:bodyPr/>
        <a:lstStyle/>
        <a:p>
          <a:r>
            <a:rPr lang="el-GR" b="0" dirty="0"/>
            <a:t>Βιβλιογραφία</a:t>
          </a:r>
          <a:endParaRPr lang="en-GB" b="0" dirty="0"/>
        </a:p>
      </dgm:t>
    </dgm:pt>
    <dgm:pt modelId="{C5E3DFD6-02C4-4E84-8C4B-5B57BD10B8CA}" type="parTrans" cxnId="{4C7026F8-1A6E-40F2-91DA-108142D555B2}">
      <dgm:prSet/>
      <dgm:spPr/>
      <dgm:t>
        <a:bodyPr/>
        <a:lstStyle/>
        <a:p>
          <a:endParaRPr lang="en-GB"/>
        </a:p>
      </dgm:t>
    </dgm:pt>
    <dgm:pt modelId="{2E3DDC91-3421-4B7D-9EDF-2EBB9E420BD6}" type="sibTrans" cxnId="{4C7026F8-1A6E-40F2-91DA-108142D555B2}">
      <dgm:prSet/>
      <dgm:spPr/>
      <dgm:t>
        <a:bodyPr/>
        <a:lstStyle/>
        <a:p>
          <a:endParaRPr lang="en-GB"/>
        </a:p>
      </dgm:t>
    </dgm:pt>
    <dgm:pt modelId="{4ECEE5BA-4DAD-45C8-B3EE-C6338C6F4B88}">
      <dgm:prSet/>
      <dgm:spPr/>
      <dgm:t>
        <a:bodyPr/>
        <a:lstStyle/>
        <a:p>
          <a:pPr>
            <a:buFont typeface="+mj-lt"/>
            <a:buAutoNum type="arabicPeriod"/>
          </a:pPr>
          <a:r>
            <a:rPr lang="el-GR" b="0" dirty="0"/>
            <a:t>Παραπλήσιες έννοιες</a:t>
          </a:r>
          <a:endParaRPr lang="en-US" b="0" dirty="0"/>
        </a:p>
      </dgm:t>
    </dgm:pt>
    <dgm:pt modelId="{A5F305ED-9746-41E0-9509-F2DA7B3E926D}" type="parTrans" cxnId="{0E769B48-DB0B-4F15-95FD-42C0F95DC669}">
      <dgm:prSet/>
      <dgm:spPr/>
      <dgm:t>
        <a:bodyPr/>
        <a:lstStyle/>
        <a:p>
          <a:endParaRPr lang="en-GB"/>
        </a:p>
      </dgm:t>
    </dgm:pt>
    <dgm:pt modelId="{3B87890A-F246-4D8A-89D3-CE5FC2C1DA94}" type="sibTrans" cxnId="{0E769B48-DB0B-4F15-95FD-42C0F95DC669}">
      <dgm:prSet/>
      <dgm:spPr/>
      <dgm:t>
        <a:bodyPr/>
        <a:lstStyle/>
        <a:p>
          <a:endParaRPr lang="en-GB"/>
        </a:p>
      </dgm:t>
    </dgm:pt>
    <dgm:pt modelId="{0116E425-DD65-2244-BEDC-480EC32BCB81}" type="pres">
      <dgm:prSet presAssocID="{D828B03B-C441-4238-8E03-DFEEA511C1B2}" presName="vert0" presStyleCnt="0">
        <dgm:presLayoutVars>
          <dgm:dir/>
          <dgm:animOne val="branch"/>
          <dgm:animLvl val="lvl"/>
        </dgm:presLayoutVars>
      </dgm:prSet>
      <dgm:spPr/>
    </dgm:pt>
    <dgm:pt modelId="{2D103140-ACD7-2240-904C-2A4C383D8F75}" type="pres">
      <dgm:prSet presAssocID="{2B1AC769-D777-4F60-8BF9-27697E575BEB}" presName="thickLine" presStyleLbl="alignNode1" presStyleIdx="0" presStyleCnt="7"/>
      <dgm:spPr/>
    </dgm:pt>
    <dgm:pt modelId="{EDA94E52-CCDC-BC4E-95F3-9020349A4BF3}" type="pres">
      <dgm:prSet presAssocID="{2B1AC769-D777-4F60-8BF9-27697E575BEB}" presName="horz1" presStyleCnt="0"/>
      <dgm:spPr/>
    </dgm:pt>
    <dgm:pt modelId="{09500DCA-0C2B-7A4F-83A5-39D708D8DA91}" type="pres">
      <dgm:prSet presAssocID="{2B1AC769-D777-4F60-8BF9-27697E575BEB}" presName="tx1" presStyleLbl="revTx" presStyleIdx="0" presStyleCnt="7"/>
      <dgm:spPr/>
    </dgm:pt>
    <dgm:pt modelId="{0E8CBF65-BC4F-F448-99ED-4264AF4CD18A}" type="pres">
      <dgm:prSet presAssocID="{2B1AC769-D777-4F60-8BF9-27697E575BEB}" presName="vert1" presStyleCnt="0"/>
      <dgm:spPr/>
    </dgm:pt>
    <dgm:pt modelId="{7D16229E-712B-CD49-B899-DAAD454B19A1}" type="pres">
      <dgm:prSet presAssocID="{3154FCC4-9DCB-4ADF-A8E9-416A1AF45A55}" presName="thickLine" presStyleLbl="alignNode1" presStyleIdx="1" presStyleCnt="7"/>
      <dgm:spPr/>
    </dgm:pt>
    <dgm:pt modelId="{0DDEEC98-181A-DF4D-BC28-8FE1A9D5ED6A}" type="pres">
      <dgm:prSet presAssocID="{3154FCC4-9DCB-4ADF-A8E9-416A1AF45A55}" presName="horz1" presStyleCnt="0"/>
      <dgm:spPr/>
    </dgm:pt>
    <dgm:pt modelId="{9C31BE43-9AB6-DA49-8B47-1903AEE128DA}" type="pres">
      <dgm:prSet presAssocID="{3154FCC4-9DCB-4ADF-A8E9-416A1AF45A55}" presName="tx1" presStyleLbl="revTx" presStyleIdx="1" presStyleCnt="7"/>
      <dgm:spPr/>
    </dgm:pt>
    <dgm:pt modelId="{5851343D-0E91-C044-B8D4-8D802A4435C7}" type="pres">
      <dgm:prSet presAssocID="{3154FCC4-9DCB-4ADF-A8E9-416A1AF45A55}" presName="vert1" presStyleCnt="0"/>
      <dgm:spPr/>
    </dgm:pt>
    <dgm:pt modelId="{DA38CDE3-D13B-4B47-A36D-0A92B5E566C8}" type="pres">
      <dgm:prSet presAssocID="{11C7D715-0E48-4381-B254-3E4EFD658F6F}" presName="thickLine" presStyleLbl="alignNode1" presStyleIdx="2" presStyleCnt="7"/>
      <dgm:spPr/>
    </dgm:pt>
    <dgm:pt modelId="{ACFE67FE-36C4-4B48-8F5D-D8E62D5C8A81}" type="pres">
      <dgm:prSet presAssocID="{11C7D715-0E48-4381-B254-3E4EFD658F6F}" presName="horz1" presStyleCnt="0"/>
      <dgm:spPr/>
    </dgm:pt>
    <dgm:pt modelId="{BD1FFAC2-E8EC-8047-91F7-76CEFE0AEB17}" type="pres">
      <dgm:prSet presAssocID="{11C7D715-0E48-4381-B254-3E4EFD658F6F}" presName="tx1" presStyleLbl="revTx" presStyleIdx="2" presStyleCnt="7"/>
      <dgm:spPr/>
    </dgm:pt>
    <dgm:pt modelId="{12938A7F-65AE-5947-902E-6A8598EEB3E5}" type="pres">
      <dgm:prSet presAssocID="{11C7D715-0E48-4381-B254-3E4EFD658F6F}" presName="vert1" presStyleCnt="0"/>
      <dgm:spPr/>
    </dgm:pt>
    <dgm:pt modelId="{616A9AB6-3FA6-4533-ACBE-EAE2A565F699}" type="pres">
      <dgm:prSet presAssocID="{4ECEE5BA-4DAD-45C8-B3EE-C6338C6F4B88}" presName="thickLine" presStyleLbl="alignNode1" presStyleIdx="3" presStyleCnt="7"/>
      <dgm:spPr/>
    </dgm:pt>
    <dgm:pt modelId="{72C1EC6D-7D01-4772-8CF0-0B2BC83F8E2E}" type="pres">
      <dgm:prSet presAssocID="{4ECEE5BA-4DAD-45C8-B3EE-C6338C6F4B88}" presName="horz1" presStyleCnt="0"/>
      <dgm:spPr/>
    </dgm:pt>
    <dgm:pt modelId="{79EA32E0-247F-4B17-B82C-5392140842EA}" type="pres">
      <dgm:prSet presAssocID="{4ECEE5BA-4DAD-45C8-B3EE-C6338C6F4B88}" presName="tx1" presStyleLbl="revTx" presStyleIdx="3" presStyleCnt="7"/>
      <dgm:spPr/>
    </dgm:pt>
    <dgm:pt modelId="{B78E51AB-ECAA-46E6-A4B8-F425991F4EFC}" type="pres">
      <dgm:prSet presAssocID="{4ECEE5BA-4DAD-45C8-B3EE-C6338C6F4B88}" presName="vert1" presStyleCnt="0"/>
      <dgm:spPr/>
    </dgm:pt>
    <dgm:pt modelId="{9E6C45E4-119A-F84B-8062-542F1446831E}" type="pres">
      <dgm:prSet presAssocID="{9798C7D0-DF04-4092-8095-1AFC16517F53}" presName="thickLine" presStyleLbl="alignNode1" presStyleIdx="4" presStyleCnt="7"/>
      <dgm:spPr/>
    </dgm:pt>
    <dgm:pt modelId="{173849D5-6EEC-1443-971A-5B5D61E2D4B0}" type="pres">
      <dgm:prSet presAssocID="{9798C7D0-DF04-4092-8095-1AFC16517F53}" presName="horz1" presStyleCnt="0"/>
      <dgm:spPr/>
    </dgm:pt>
    <dgm:pt modelId="{B2BB438F-A231-6148-A3A0-F0D2052EA33E}" type="pres">
      <dgm:prSet presAssocID="{9798C7D0-DF04-4092-8095-1AFC16517F53}" presName="tx1" presStyleLbl="revTx" presStyleIdx="4" presStyleCnt="7" custScaleY="103245"/>
      <dgm:spPr/>
    </dgm:pt>
    <dgm:pt modelId="{CE4EF63D-5545-0049-BAB6-0A57F72E1DCD}" type="pres">
      <dgm:prSet presAssocID="{9798C7D0-DF04-4092-8095-1AFC16517F53}" presName="vert1" presStyleCnt="0"/>
      <dgm:spPr/>
    </dgm:pt>
    <dgm:pt modelId="{265E6A35-9EEE-4A67-BF1E-F89C765AA6B7}" type="pres">
      <dgm:prSet presAssocID="{42CEA32B-8253-43ED-A617-366666C91745}" presName="thickLine" presStyleLbl="alignNode1" presStyleIdx="5" presStyleCnt="7"/>
      <dgm:spPr/>
    </dgm:pt>
    <dgm:pt modelId="{E5C75B43-BEC4-44AD-91BF-EE8A458D63BC}" type="pres">
      <dgm:prSet presAssocID="{42CEA32B-8253-43ED-A617-366666C91745}" presName="horz1" presStyleCnt="0"/>
      <dgm:spPr/>
    </dgm:pt>
    <dgm:pt modelId="{31CBEFD1-7325-4354-8990-D664C5E07525}" type="pres">
      <dgm:prSet presAssocID="{42CEA32B-8253-43ED-A617-366666C91745}" presName="tx1" presStyleLbl="revTx" presStyleIdx="5" presStyleCnt="7"/>
      <dgm:spPr/>
    </dgm:pt>
    <dgm:pt modelId="{50F52DDF-5842-4C06-8DF2-1557360C3329}" type="pres">
      <dgm:prSet presAssocID="{42CEA32B-8253-43ED-A617-366666C91745}" presName="vert1" presStyleCnt="0"/>
      <dgm:spPr/>
    </dgm:pt>
    <dgm:pt modelId="{62496B29-64F6-4737-BBFA-093C1C278D6C}" type="pres">
      <dgm:prSet presAssocID="{B5FBFA8A-23D6-4E3D-A94C-23D45CF18380}" presName="thickLine" presStyleLbl="alignNode1" presStyleIdx="6" presStyleCnt="7"/>
      <dgm:spPr/>
    </dgm:pt>
    <dgm:pt modelId="{DEDEAD3C-13F9-416D-AE09-75FBE1DF29CB}" type="pres">
      <dgm:prSet presAssocID="{B5FBFA8A-23D6-4E3D-A94C-23D45CF18380}" presName="horz1" presStyleCnt="0"/>
      <dgm:spPr/>
    </dgm:pt>
    <dgm:pt modelId="{FB4AC681-BAA2-4593-A7E1-072B839D7CE3}" type="pres">
      <dgm:prSet presAssocID="{B5FBFA8A-23D6-4E3D-A94C-23D45CF18380}" presName="tx1" presStyleLbl="revTx" presStyleIdx="6" presStyleCnt="7"/>
      <dgm:spPr/>
    </dgm:pt>
    <dgm:pt modelId="{BF7CF92B-DE90-4785-B552-06585A03B67E}" type="pres">
      <dgm:prSet presAssocID="{B5FBFA8A-23D6-4E3D-A94C-23D45CF18380}" presName="vert1" presStyleCnt="0"/>
      <dgm:spPr/>
    </dgm:pt>
  </dgm:ptLst>
  <dgm:cxnLst>
    <dgm:cxn modelId="{678EA536-3B05-43F5-B7F1-72BE22BC9E22}" srcId="{D828B03B-C441-4238-8E03-DFEEA511C1B2}" destId="{42CEA32B-8253-43ED-A617-366666C91745}" srcOrd="5" destOrd="0" parTransId="{98219A6D-0FCB-4ED8-A15B-88C63967EEF0}" sibTransId="{B7C00141-8533-41EA-B806-1770D102D570}"/>
    <dgm:cxn modelId="{0E769B48-DB0B-4F15-95FD-42C0F95DC669}" srcId="{D828B03B-C441-4238-8E03-DFEEA511C1B2}" destId="{4ECEE5BA-4DAD-45C8-B3EE-C6338C6F4B88}" srcOrd="3" destOrd="0" parTransId="{A5F305ED-9746-41E0-9509-F2DA7B3E926D}" sibTransId="{3B87890A-F246-4D8A-89D3-CE5FC2C1DA94}"/>
    <dgm:cxn modelId="{526FC06D-6645-44D7-A123-761B6D1FDB93}" srcId="{D828B03B-C441-4238-8E03-DFEEA511C1B2}" destId="{11C7D715-0E48-4381-B254-3E4EFD658F6F}" srcOrd="2" destOrd="0" parTransId="{5331BBAD-273C-4E09-959C-9FD86CDC6123}" sibTransId="{2C234AC2-59A8-4088-A975-81109FA21061}"/>
    <dgm:cxn modelId="{983FD477-6934-4789-91CA-000BECCD409A}" type="presOf" srcId="{4ECEE5BA-4DAD-45C8-B3EE-C6338C6F4B88}" destId="{79EA32E0-247F-4B17-B82C-5392140842EA}" srcOrd="0" destOrd="0" presId="urn:microsoft.com/office/officeart/2008/layout/LinedList"/>
    <dgm:cxn modelId="{8902A97B-5F9B-484E-8D62-FBD18862CA78}" srcId="{D828B03B-C441-4238-8E03-DFEEA511C1B2}" destId="{3154FCC4-9DCB-4ADF-A8E9-416A1AF45A55}" srcOrd="1" destOrd="0" parTransId="{EE5D20DA-AD82-48FB-91A0-A43F6176CC7B}" sibTransId="{48C6731A-F698-40C3-87C1-67D0C19E134A}"/>
    <dgm:cxn modelId="{BE7D228E-A6A1-41D9-A3DB-B530D55981F8}" type="presOf" srcId="{42CEA32B-8253-43ED-A617-366666C91745}" destId="{31CBEFD1-7325-4354-8990-D664C5E07525}" srcOrd="0" destOrd="0" presId="urn:microsoft.com/office/officeart/2008/layout/LinedList"/>
    <dgm:cxn modelId="{3516E997-7904-42E4-A073-C9B8E69085FA}" type="presOf" srcId="{B5FBFA8A-23D6-4E3D-A94C-23D45CF18380}" destId="{FB4AC681-BAA2-4593-A7E1-072B839D7CE3}" srcOrd="0" destOrd="0" presId="urn:microsoft.com/office/officeart/2008/layout/LinedList"/>
    <dgm:cxn modelId="{F5E071AB-D187-4F73-A1A8-F2B7FA67D66E}" srcId="{D828B03B-C441-4238-8E03-DFEEA511C1B2}" destId="{2B1AC769-D777-4F60-8BF9-27697E575BEB}" srcOrd="0" destOrd="0" parTransId="{B2E7751D-0CAF-4D05-8209-523B0B62408A}" sibTransId="{061D0D49-E85B-4460-8887-EFF660B24BB7}"/>
    <dgm:cxn modelId="{C4547AB3-AE9B-D847-B933-06AEACE1FCE8}" type="presOf" srcId="{D828B03B-C441-4238-8E03-DFEEA511C1B2}" destId="{0116E425-DD65-2244-BEDC-480EC32BCB81}" srcOrd="0" destOrd="0" presId="urn:microsoft.com/office/officeart/2008/layout/LinedList"/>
    <dgm:cxn modelId="{7FB233B7-13BE-B84B-94AC-4A959792B23C}" type="presOf" srcId="{3154FCC4-9DCB-4ADF-A8E9-416A1AF45A55}" destId="{9C31BE43-9AB6-DA49-8B47-1903AEE128DA}" srcOrd="0" destOrd="0" presId="urn:microsoft.com/office/officeart/2008/layout/LinedList"/>
    <dgm:cxn modelId="{829AA8BE-F7CA-4B49-B2C9-0DD1F7B677F0}" type="presOf" srcId="{11C7D715-0E48-4381-B254-3E4EFD658F6F}" destId="{BD1FFAC2-E8EC-8047-91F7-76CEFE0AEB17}" srcOrd="0" destOrd="0" presId="urn:microsoft.com/office/officeart/2008/layout/LinedList"/>
    <dgm:cxn modelId="{753814C4-F34F-1247-A684-72E5373076D0}" type="presOf" srcId="{9798C7D0-DF04-4092-8095-1AFC16517F53}" destId="{B2BB438F-A231-6148-A3A0-F0D2052EA33E}" srcOrd="0" destOrd="0" presId="urn:microsoft.com/office/officeart/2008/layout/LinedList"/>
    <dgm:cxn modelId="{AB8286C5-7CA0-47E8-88E4-B1B19B08406E}" srcId="{D828B03B-C441-4238-8E03-DFEEA511C1B2}" destId="{9798C7D0-DF04-4092-8095-1AFC16517F53}" srcOrd="4" destOrd="0" parTransId="{7ED7F331-088A-4E4A-8702-486D6C107433}" sibTransId="{966D3AB4-B4FD-4CC3-9BDA-2C0808FECF96}"/>
    <dgm:cxn modelId="{F3CCFEDA-36A0-5C4C-8028-F6BAA8389206}" type="presOf" srcId="{2B1AC769-D777-4F60-8BF9-27697E575BEB}" destId="{09500DCA-0C2B-7A4F-83A5-39D708D8DA91}" srcOrd="0" destOrd="0" presId="urn:microsoft.com/office/officeart/2008/layout/LinedList"/>
    <dgm:cxn modelId="{4C7026F8-1A6E-40F2-91DA-108142D555B2}" srcId="{D828B03B-C441-4238-8E03-DFEEA511C1B2}" destId="{B5FBFA8A-23D6-4E3D-A94C-23D45CF18380}" srcOrd="6" destOrd="0" parTransId="{C5E3DFD6-02C4-4E84-8C4B-5B57BD10B8CA}" sibTransId="{2E3DDC91-3421-4B7D-9EDF-2EBB9E420BD6}"/>
    <dgm:cxn modelId="{00E2DB6E-B961-D842-9D05-4B09F05B949A}" type="presParOf" srcId="{0116E425-DD65-2244-BEDC-480EC32BCB81}" destId="{2D103140-ACD7-2240-904C-2A4C383D8F75}" srcOrd="0" destOrd="0" presId="urn:microsoft.com/office/officeart/2008/layout/LinedList"/>
    <dgm:cxn modelId="{83AA0AD1-BA34-E84B-AC28-0D3204071F63}" type="presParOf" srcId="{0116E425-DD65-2244-BEDC-480EC32BCB81}" destId="{EDA94E52-CCDC-BC4E-95F3-9020349A4BF3}" srcOrd="1" destOrd="0" presId="urn:microsoft.com/office/officeart/2008/layout/LinedList"/>
    <dgm:cxn modelId="{3318BEE4-B3C2-E34B-8B1A-B4B5D9FBE9F5}" type="presParOf" srcId="{EDA94E52-CCDC-BC4E-95F3-9020349A4BF3}" destId="{09500DCA-0C2B-7A4F-83A5-39D708D8DA91}" srcOrd="0" destOrd="0" presId="urn:microsoft.com/office/officeart/2008/layout/LinedList"/>
    <dgm:cxn modelId="{96BF153E-3DCC-244E-9F31-CC3D19EBB088}" type="presParOf" srcId="{EDA94E52-CCDC-BC4E-95F3-9020349A4BF3}" destId="{0E8CBF65-BC4F-F448-99ED-4264AF4CD18A}" srcOrd="1" destOrd="0" presId="urn:microsoft.com/office/officeart/2008/layout/LinedList"/>
    <dgm:cxn modelId="{B00BF1AA-F625-594E-8D6E-14F4113B13C4}" type="presParOf" srcId="{0116E425-DD65-2244-BEDC-480EC32BCB81}" destId="{7D16229E-712B-CD49-B899-DAAD454B19A1}" srcOrd="2" destOrd="0" presId="urn:microsoft.com/office/officeart/2008/layout/LinedList"/>
    <dgm:cxn modelId="{4C8B93CB-1395-AD4D-AEBD-8F8EFE94F519}" type="presParOf" srcId="{0116E425-DD65-2244-BEDC-480EC32BCB81}" destId="{0DDEEC98-181A-DF4D-BC28-8FE1A9D5ED6A}" srcOrd="3" destOrd="0" presId="urn:microsoft.com/office/officeart/2008/layout/LinedList"/>
    <dgm:cxn modelId="{235C3502-AB34-8942-ABF5-33AC2AB1B19D}" type="presParOf" srcId="{0DDEEC98-181A-DF4D-BC28-8FE1A9D5ED6A}" destId="{9C31BE43-9AB6-DA49-8B47-1903AEE128DA}" srcOrd="0" destOrd="0" presId="urn:microsoft.com/office/officeart/2008/layout/LinedList"/>
    <dgm:cxn modelId="{4EF2E295-A716-C44E-BB3A-1F36AE263D1B}" type="presParOf" srcId="{0DDEEC98-181A-DF4D-BC28-8FE1A9D5ED6A}" destId="{5851343D-0E91-C044-B8D4-8D802A4435C7}" srcOrd="1" destOrd="0" presId="urn:microsoft.com/office/officeart/2008/layout/LinedList"/>
    <dgm:cxn modelId="{87805779-8AD1-6C45-A5C5-0E1724AC6157}" type="presParOf" srcId="{0116E425-DD65-2244-BEDC-480EC32BCB81}" destId="{DA38CDE3-D13B-4B47-A36D-0A92B5E566C8}" srcOrd="4" destOrd="0" presId="urn:microsoft.com/office/officeart/2008/layout/LinedList"/>
    <dgm:cxn modelId="{731B4A46-3BC3-7741-B488-7DED80DE41E3}" type="presParOf" srcId="{0116E425-DD65-2244-BEDC-480EC32BCB81}" destId="{ACFE67FE-36C4-4B48-8F5D-D8E62D5C8A81}" srcOrd="5" destOrd="0" presId="urn:microsoft.com/office/officeart/2008/layout/LinedList"/>
    <dgm:cxn modelId="{44DC1917-4209-904F-8D35-6FEBA9B966E4}" type="presParOf" srcId="{ACFE67FE-36C4-4B48-8F5D-D8E62D5C8A81}" destId="{BD1FFAC2-E8EC-8047-91F7-76CEFE0AEB17}" srcOrd="0" destOrd="0" presId="urn:microsoft.com/office/officeart/2008/layout/LinedList"/>
    <dgm:cxn modelId="{E463D4B2-864A-B840-A784-1ED14855C6F3}" type="presParOf" srcId="{ACFE67FE-36C4-4B48-8F5D-D8E62D5C8A81}" destId="{12938A7F-65AE-5947-902E-6A8598EEB3E5}" srcOrd="1" destOrd="0" presId="urn:microsoft.com/office/officeart/2008/layout/LinedList"/>
    <dgm:cxn modelId="{FA6B3234-7FB2-4E2F-B4BB-F61A30494985}" type="presParOf" srcId="{0116E425-DD65-2244-BEDC-480EC32BCB81}" destId="{616A9AB6-3FA6-4533-ACBE-EAE2A565F699}" srcOrd="6" destOrd="0" presId="urn:microsoft.com/office/officeart/2008/layout/LinedList"/>
    <dgm:cxn modelId="{AAFBA678-2372-4F40-BBC4-4724E61DCEC3}" type="presParOf" srcId="{0116E425-DD65-2244-BEDC-480EC32BCB81}" destId="{72C1EC6D-7D01-4772-8CF0-0B2BC83F8E2E}" srcOrd="7" destOrd="0" presId="urn:microsoft.com/office/officeart/2008/layout/LinedList"/>
    <dgm:cxn modelId="{3D7E37B2-FB1D-4D21-9516-094BA8580E6F}" type="presParOf" srcId="{72C1EC6D-7D01-4772-8CF0-0B2BC83F8E2E}" destId="{79EA32E0-247F-4B17-B82C-5392140842EA}" srcOrd="0" destOrd="0" presId="urn:microsoft.com/office/officeart/2008/layout/LinedList"/>
    <dgm:cxn modelId="{C1916D99-4155-4075-AA07-21470A7F0903}" type="presParOf" srcId="{72C1EC6D-7D01-4772-8CF0-0B2BC83F8E2E}" destId="{B78E51AB-ECAA-46E6-A4B8-F425991F4EFC}" srcOrd="1" destOrd="0" presId="urn:microsoft.com/office/officeart/2008/layout/LinedList"/>
    <dgm:cxn modelId="{98FB5E6D-05CF-F440-BCEF-A414A4B68085}" type="presParOf" srcId="{0116E425-DD65-2244-BEDC-480EC32BCB81}" destId="{9E6C45E4-119A-F84B-8062-542F1446831E}" srcOrd="8" destOrd="0" presId="urn:microsoft.com/office/officeart/2008/layout/LinedList"/>
    <dgm:cxn modelId="{28BAC52D-1AB2-864E-BA5A-95C733096460}" type="presParOf" srcId="{0116E425-DD65-2244-BEDC-480EC32BCB81}" destId="{173849D5-6EEC-1443-971A-5B5D61E2D4B0}" srcOrd="9" destOrd="0" presId="urn:microsoft.com/office/officeart/2008/layout/LinedList"/>
    <dgm:cxn modelId="{9ECF11D1-69D5-B24B-878B-637BD125DD08}" type="presParOf" srcId="{173849D5-6EEC-1443-971A-5B5D61E2D4B0}" destId="{B2BB438F-A231-6148-A3A0-F0D2052EA33E}" srcOrd="0" destOrd="0" presId="urn:microsoft.com/office/officeart/2008/layout/LinedList"/>
    <dgm:cxn modelId="{B0794CCF-05B6-F440-BF89-0F434B54C2A5}" type="presParOf" srcId="{173849D5-6EEC-1443-971A-5B5D61E2D4B0}" destId="{CE4EF63D-5545-0049-BAB6-0A57F72E1DCD}" srcOrd="1" destOrd="0" presId="urn:microsoft.com/office/officeart/2008/layout/LinedList"/>
    <dgm:cxn modelId="{1A7F0A8A-2024-463B-B630-4202C6BED8E0}" type="presParOf" srcId="{0116E425-DD65-2244-BEDC-480EC32BCB81}" destId="{265E6A35-9EEE-4A67-BF1E-F89C765AA6B7}" srcOrd="10" destOrd="0" presId="urn:microsoft.com/office/officeart/2008/layout/LinedList"/>
    <dgm:cxn modelId="{92CC4047-7818-4BD6-B473-9FC68744B7EB}" type="presParOf" srcId="{0116E425-DD65-2244-BEDC-480EC32BCB81}" destId="{E5C75B43-BEC4-44AD-91BF-EE8A458D63BC}" srcOrd="11" destOrd="0" presId="urn:microsoft.com/office/officeart/2008/layout/LinedList"/>
    <dgm:cxn modelId="{21FD1057-7CAC-4E3D-93F5-4D168D623D0C}" type="presParOf" srcId="{E5C75B43-BEC4-44AD-91BF-EE8A458D63BC}" destId="{31CBEFD1-7325-4354-8990-D664C5E07525}" srcOrd="0" destOrd="0" presId="urn:microsoft.com/office/officeart/2008/layout/LinedList"/>
    <dgm:cxn modelId="{FEB5AA0C-9F08-45AB-8AA4-ABB7FAD54FF8}" type="presParOf" srcId="{E5C75B43-BEC4-44AD-91BF-EE8A458D63BC}" destId="{50F52DDF-5842-4C06-8DF2-1557360C3329}" srcOrd="1" destOrd="0" presId="urn:microsoft.com/office/officeart/2008/layout/LinedList"/>
    <dgm:cxn modelId="{1E8A5AE7-AC23-4E7D-8BAA-24D395FA1892}" type="presParOf" srcId="{0116E425-DD65-2244-BEDC-480EC32BCB81}" destId="{62496B29-64F6-4737-BBFA-093C1C278D6C}" srcOrd="12" destOrd="0" presId="urn:microsoft.com/office/officeart/2008/layout/LinedList"/>
    <dgm:cxn modelId="{C43CB0E9-6CD0-4A29-9968-826D2C8AF43B}" type="presParOf" srcId="{0116E425-DD65-2244-BEDC-480EC32BCB81}" destId="{DEDEAD3C-13F9-416D-AE09-75FBE1DF29CB}" srcOrd="13" destOrd="0" presId="urn:microsoft.com/office/officeart/2008/layout/LinedList"/>
    <dgm:cxn modelId="{A2F8E057-2723-48C1-A2B3-78710CE24EAD}" type="presParOf" srcId="{DEDEAD3C-13F9-416D-AE09-75FBE1DF29CB}" destId="{FB4AC681-BAA2-4593-A7E1-072B839D7CE3}" srcOrd="0" destOrd="0" presId="urn:microsoft.com/office/officeart/2008/layout/LinedList"/>
    <dgm:cxn modelId="{508D8D3E-4863-4850-A070-68201ADCC24B}" type="presParOf" srcId="{DEDEAD3C-13F9-416D-AE09-75FBE1DF29CB}" destId="{BF7CF92B-DE90-4785-B552-06585A03B67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3140-ACD7-2240-904C-2A4C383D8F75}">
      <dsp:nvSpPr>
        <dsp:cNvPr id="0" name=""/>
        <dsp:cNvSpPr/>
      </dsp:nvSpPr>
      <dsp:spPr>
        <a:xfrm>
          <a:off x="0" y="1385"/>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00DCA-0C2B-7A4F-83A5-39D708D8DA91}">
      <dsp:nvSpPr>
        <dsp:cNvPr id="0" name=""/>
        <dsp:cNvSpPr/>
      </dsp:nvSpPr>
      <dsp:spPr>
        <a:xfrm>
          <a:off x="0" y="1385"/>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l-GR" sz="2300" kern="1200" baseline="0" dirty="0"/>
            <a:t>Περίληψη</a:t>
          </a:r>
          <a:endParaRPr lang="en-US" sz="2300" kern="1200" dirty="0"/>
        </a:p>
      </dsp:txBody>
      <dsp:txXfrm>
        <a:off x="0" y="1385"/>
        <a:ext cx="9683913" cy="517707"/>
      </dsp:txXfrm>
    </dsp:sp>
    <dsp:sp modelId="{7D16229E-712B-CD49-B899-DAAD454B19A1}">
      <dsp:nvSpPr>
        <dsp:cNvPr id="0" name=""/>
        <dsp:cNvSpPr/>
      </dsp:nvSpPr>
      <dsp:spPr>
        <a:xfrm>
          <a:off x="0" y="519092"/>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31BE43-9AB6-DA49-8B47-1903AEE128DA}">
      <dsp:nvSpPr>
        <dsp:cNvPr id="0" name=""/>
        <dsp:cNvSpPr/>
      </dsp:nvSpPr>
      <dsp:spPr>
        <a:xfrm>
          <a:off x="0" y="519092"/>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mj-lt"/>
            <a:buNone/>
          </a:pPr>
          <a:r>
            <a:rPr lang="el-GR" sz="2300" b="0" kern="1200" dirty="0"/>
            <a:t>Η Θεωρία της Επιχείρησης</a:t>
          </a:r>
          <a:endParaRPr lang="en-US" sz="2300" b="0" kern="1200" dirty="0"/>
        </a:p>
      </dsp:txBody>
      <dsp:txXfrm>
        <a:off x="0" y="519092"/>
        <a:ext cx="9683913" cy="517707"/>
      </dsp:txXfrm>
    </dsp:sp>
    <dsp:sp modelId="{DA38CDE3-D13B-4B47-A36D-0A92B5E566C8}">
      <dsp:nvSpPr>
        <dsp:cNvPr id="0" name=""/>
        <dsp:cNvSpPr/>
      </dsp:nvSpPr>
      <dsp:spPr>
        <a:xfrm>
          <a:off x="0" y="1036800"/>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1FFAC2-E8EC-8047-91F7-76CEFE0AEB17}">
      <dsp:nvSpPr>
        <dsp:cNvPr id="0" name=""/>
        <dsp:cNvSpPr/>
      </dsp:nvSpPr>
      <dsp:spPr>
        <a:xfrm>
          <a:off x="0" y="1036800"/>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l-GR" sz="2300" b="0" kern="1200" dirty="0"/>
            <a:t>Διανοητικό Κεφάλαιο</a:t>
          </a:r>
          <a:endParaRPr lang="en-US" sz="2300" b="0" kern="1200" dirty="0"/>
        </a:p>
      </dsp:txBody>
      <dsp:txXfrm>
        <a:off x="0" y="1036800"/>
        <a:ext cx="9683913" cy="517707"/>
      </dsp:txXfrm>
    </dsp:sp>
    <dsp:sp modelId="{616A9AB6-3FA6-4533-ACBE-EAE2A565F699}">
      <dsp:nvSpPr>
        <dsp:cNvPr id="0" name=""/>
        <dsp:cNvSpPr/>
      </dsp:nvSpPr>
      <dsp:spPr>
        <a:xfrm>
          <a:off x="0" y="1554508"/>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A32E0-247F-4B17-B82C-5392140842EA}">
      <dsp:nvSpPr>
        <dsp:cNvPr id="0" name=""/>
        <dsp:cNvSpPr/>
      </dsp:nvSpPr>
      <dsp:spPr>
        <a:xfrm>
          <a:off x="0" y="1554508"/>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mj-lt"/>
            <a:buNone/>
          </a:pPr>
          <a:r>
            <a:rPr lang="el-GR" sz="2300" b="0" kern="1200" dirty="0"/>
            <a:t>Παραπλήσιες έννοιες</a:t>
          </a:r>
          <a:endParaRPr lang="en-US" sz="2300" b="0" kern="1200" dirty="0"/>
        </a:p>
      </dsp:txBody>
      <dsp:txXfrm>
        <a:off x="0" y="1554508"/>
        <a:ext cx="9683913" cy="517707"/>
      </dsp:txXfrm>
    </dsp:sp>
    <dsp:sp modelId="{9E6C45E4-119A-F84B-8062-542F1446831E}">
      <dsp:nvSpPr>
        <dsp:cNvPr id="0" name=""/>
        <dsp:cNvSpPr/>
      </dsp:nvSpPr>
      <dsp:spPr>
        <a:xfrm>
          <a:off x="0" y="2072216"/>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BB438F-A231-6148-A3A0-F0D2052EA33E}">
      <dsp:nvSpPr>
        <dsp:cNvPr id="0" name=""/>
        <dsp:cNvSpPr/>
      </dsp:nvSpPr>
      <dsp:spPr>
        <a:xfrm>
          <a:off x="0" y="2072216"/>
          <a:ext cx="9674456" cy="534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mj-lt"/>
            <a:buNone/>
          </a:pPr>
          <a:r>
            <a:rPr lang="el-GR" sz="2300" b="0" kern="1200" dirty="0"/>
            <a:t>Παραδείγματα χρήσεις και εφαρμογής</a:t>
          </a:r>
          <a:endParaRPr lang="en-US" sz="2300" b="0" kern="1200" dirty="0"/>
        </a:p>
      </dsp:txBody>
      <dsp:txXfrm>
        <a:off x="0" y="2072216"/>
        <a:ext cx="9674456" cy="534507"/>
      </dsp:txXfrm>
    </dsp:sp>
    <dsp:sp modelId="{265E6A35-9EEE-4A67-BF1E-F89C765AA6B7}">
      <dsp:nvSpPr>
        <dsp:cNvPr id="0" name=""/>
        <dsp:cNvSpPr/>
      </dsp:nvSpPr>
      <dsp:spPr>
        <a:xfrm>
          <a:off x="0" y="2606724"/>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BEFD1-7325-4354-8990-D664C5E07525}">
      <dsp:nvSpPr>
        <dsp:cNvPr id="0" name=""/>
        <dsp:cNvSpPr/>
      </dsp:nvSpPr>
      <dsp:spPr>
        <a:xfrm>
          <a:off x="0" y="2606724"/>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Font typeface="+mj-lt"/>
            <a:buNone/>
          </a:pPr>
          <a:r>
            <a:rPr lang="el-GR" sz="2300" b="0" kern="1200" dirty="0"/>
            <a:t>Συγκριτική αξιολόγηση των εννοιών</a:t>
          </a:r>
          <a:endParaRPr lang="en-US" sz="2300" b="0" kern="1200" dirty="0"/>
        </a:p>
      </dsp:txBody>
      <dsp:txXfrm>
        <a:off x="0" y="2606724"/>
        <a:ext cx="9683913" cy="517707"/>
      </dsp:txXfrm>
    </dsp:sp>
    <dsp:sp modelId="{62496B29-64F6-4737-BBFA-093C1C278D6C}">
      <dsp:nvSpPr>
        <dsp:cNvPr id="0" name=""/>
        <dsp:cNvSpPr/>
      </dsp:nvSpPr>
      <dsp:spPr>
        <a:xfrm>
          <a:off x="0" y="3124432"/>
          <a:ext cx="968391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AC681-BAA2-4593-A7E1-072B839D7CE3}">
      <dsp:nvSpPr>
        <dsp:cNvPr id="0" name=""/>
        <dsp:cNvSpPr/>
      </dsp:nvSpPr>
      <dsp:spPr>
        <a:xfrm>
          <a:off x="0" y="3124432"/>
          <a:ext cx="9683913" cy="517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l-GR" sz="2300" b="0" kern="1200" dirty="0"/>
            <a:t>Βιβλιογραφία</a:t>
          </a:r>
          <a:endParaRPr lang="en-GB" sz="2300" b="0" kern="1200" dirty="0"/>
        </a:p>
      </dsp:txBody>
      <dsp:txXfrm>
        <a:off x="0" y="3124432"/>
        <a:ext cx="9683913" cy="5177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82A2-BC14-32D2-E80B-54D4DD317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1A96CD-0C23-12E7-A2DB-CF4D4515F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B11047-E933-4B5A-E77C-D91AE8FF1D38}"/>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2929970E-9122-BDD4-CA5E-686C4A30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E5985-ACAC-33B6-B943-C5CF82ED7670}"/>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4097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6CFD-2631-83CD-F915-A1ED977873E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576DFA-2FF4-24C7-E7CA-935E4E388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8E265D-3989-B904-E446-3895CF72B06E}"/>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520EB5ED-C995-58AF-B16E-EB00A2AE0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0D6BC-D7D4-7512-12D9-BEAE7B626E2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1257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9CC64-4AFB-2241-BEDD-A7D063A3D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754F30-1208-4F62-891F-927FFC4D9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924DC1-FD75-A5DB-D353-BB2E9B831D0F}"/>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A5DE55D1-EB94-BA18-0997-CCEB47C02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C0283-2149-4E10-EEFA-DEF397ACAA1F}"/>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1024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EE66-CB51-AB36-19E7-29369E5563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6D0AD6-5D10-D06F-5768-5581D2F5D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3340F9-49A3-694E-D058-D848B9799992}"/>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D94DB1AD-08D1-0144-9334-AC2CB3932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7A660-839E-A0A3-F420-E044A246D1E0}"/>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8818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B907-C37D-4F65-879C-A0D161240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2CFC1E-E9E3-DA94-332A-6BC8333A0A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8243A-93B0-BC14-F8A5-A13272F68412}"/>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97A1F484-50F0-5942-3043-9077D1523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D41112-2A88-7791-0D19-BAA3420A0D8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3569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77B7-F628-6FF9-D666-8468766C26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8622D8-9114-AFA2-1718-2F8743C1E1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A0AEC8-95A3-9B0D-093D-566E65DC0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8BFC9B-3D9C-6814-DFED-4C758D5DFF4F}"/>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6" name="Footer Placeholder 5">
            <a:extLst>
              <a:ext uri="{FF2B5EF4-FFF2-40B4-BE49-F238E27FC236}">
                <a16:creationId xmlns:a16="http://schemas.microsoft.com/office/drawing/2014/main" id="{BC147F1E-0FC8-8EDD-BC61-F0DFC351E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ED72CA-D5BA-A4DE-1E46-1206CCC9F94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18194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1558-E9C7-DF66-5370-B42261532A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02086B2-9970-DFB7-D0DD-62B39AB91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0AC05-3C03-4311-1918-60445520B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2DA3312-DECA-C778-796E-7B551CD7E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10A589-84AA-B094-CC62-D65A7AFEE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9EC277-6AF3-45BC-B180-D7C3123D4FCC}"/>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8" name="Footer Placeholder 7">
            <a:extLst>
              <a:ext uri="{FF2B5EF4-FFF2-40B4-BE49-F238E27FC236}">
                <a16:creationId xmlns:a16="http://schemas.microsoft.com/office/drawing/2014/main" id="{F6FAFAA0-1A3F-7E40-85D1-4F60A411B7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ACCF0-79BE-4783-16CC-4037779C091A}"/>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1993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D6BE-4965-0208-4338-C17313BE265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CDF820-4809-510D-F73A-2A6285D9E314}"/>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4" name="Footer Placeholder 3">
            <a:extLst>
              <a:ext uri="{FF2B5EF4-FFF2-40B4-BE49-F238E27FC236}">
                <a16:creationId xmlns:a16="http://schemas.microsoft.com/office/drawing/2014/main" id="{3C4DB58E-B857-3AD7-68EF-E3F3F9931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38CAF-D163-7EF9-1F26-6D6CBD51D281}"/>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1712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399EA-BEC1-C741-3F6C-E5471407DD3D}"/>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3" name="Footer Placeholder 2">
            <a:extLst>
              <a:ext uri="{FF2B5EF4-FFF2-40B4-BE49-F238E27FC236}">
                <a16:creationId xmlns:a16="http://schemas.microsoft.com/office/drawing/2014/main" id="{7E959D3F-1A5E-ADF4-D069-A4B9F8940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C5D6AB-B5BC-ECB6-4B61-63548A3FD5DE}"/>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3151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7077-EB23-B60B-31B4-292660582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A701470-FEFD-E184-F6B9-1C7DB356C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3024F7-8CBB-9049-0E02-5FB783BCD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B6003-F987-1BE0-9A4B-1B381B075906}"/>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6" name="Footer Placeholder 5">
            <a:extLst>
              <a:ext uri="{FF2B5EF4-FFF2-40B4-BE49-F238E27FC236}">
                <a16:creationId xmlns:a16="http://schemas.microsoft.com/office/drawing/2014/main" id="{9A776A22-169E-74D5-F46A-9ECD8F7317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80431-C640-A9E9-D71A-C5ACA4B8EBC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87447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DE62-7654-3933-F207-EA1ADC5D60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D55600-D09D-B15E-D416-2FEF9D7DF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EFA9CE-C19F-7C57-A24E-6178CEF91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A4DC7B-13E2-BD6A-CD41-98074565BDDD}"/>
              </a:ext>
            </a:extLst>
          </p:cNvPr>
          <p:cNvSpPr>
            <a:spLocks noGrp="1"/>
          </p:cNvSpPr>
          <p:nvPr>
            <p:ph type="dt" sz="half" idx="10"/>
          </p:nvPr>
        </p:nvSpPr>
        <p:spPr/>
        <p:txBody>
          <a:bodyPr/>
          <a:lstStyle/>
          <a:p>
            <a:fld id="{F6CCBF3A-D7FB-4B97-8FD5-6FFB20CB1E84}" type="datetimeFigureOut">
              <a:rPr lang="en-US" smtClean="0"/>
              <a:t>1/17/2025</a:t>
            </a:fld>
            <a:endParaRPr lang="en-US"/>
          </a:p>
        </p:txBody>
      </p:sp>
      <p:sp>
        <p:nvSpPr>
          <p:cNvPr id="6" name="Footer Placeholder 5">
            <a:extLst>
              <a:ext uri="{FF2B5EF4-FFF2-40B4-BE49-F238E27FC236}">
                <a16:creationId xmlns:a16="http://schemas.microsoft.com/office/drawing/2014/main" id="{68EAE94C-2905-DBA2-1F6E-3BCA1E45F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F384A-F4D0-EE12-2120-BCEB5E4199EA}"/>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3051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786C5-B176-907A-8A78-F585A5152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8D5976-A5FD-B36E-297B-4709639F2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84DEFC-C7A5-6E5F-7B30-5CE6DEA59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CCBF3A-D7FB-4B97-8FD5-6FFB20CB1E84}" type="datetimeFigureOut">
              <a:rPr lang="en-US" smtClean="0"/>
              <a:t>1/17/2025</a:t>
            </a:fld>
            <a:endParaRPr lang="en-US"/>
          </a:p>
        </p:txBody>
      </p:sp>
      <p:sp>
        <p:nvSpPr>
          <p:cNvPr id="5" name="Footer Placeholder 4">
            <a:extLst>
              <a:ext uri="{FF2B5EF4-FFF2-40B4-BE49-F238E27FC236}">
                <a16:creationId xmlns:a16="http://schemas.microsoft.com/office/drawing/2014/main" id="{9E1A4368-6B05-E775-7AA2-0615BA5B3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9C6ECA-B63E-01F9-64B1-21D8D3A6A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37289864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e20390241@uniwa.g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researchgate.net/publication/324122381/figure/fig1/AS:610136330629120@1522479245435/ntellectual-Capital-Model-by-33.png" TargetMode="External"/><Relationship Id="rId3" Type="http://schemas.openxmlformats.org/officeDocument/2006/relationships/hyperlink" Target="https://hbr.org/1994/09/the-theory-of-the-business" TargetMode="External"/><Relationship Id="rId7" Type="http://schemas.openxmlformats.org/officeDocument/2006/relationships/hyperlink" Target="https://www.researchgate.net/publication/324122381/figure/fig4/AS:610136330612736@1522479245524/ntellectual-Capital-Model-by-23-The-three-Intellectual-Capital-components.png"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mdpi.com/sustainability/sustainability-12-08053/article_deploy/html/images/sustainability-12-08053-g001-550.jpg" TargetMode="External"/><Relationship Id="rId11" Type="http://schemas.openxmlformats.org/officeDocument/2006/relationships/hyperlink" Target="https://www.emerald.com/insight/content/doi/10.1108/14637150410559225/full/html" TargetMode="External"/><Relationship Id="rId5" Type="http://schemas.openxmlformats.org/officeDocument/2006/relationships/hyperlink" Target="http://ejst.uniwa.gr/issues/issue_49/Terzi_49.pdf" TargetMode="External"/><Relationship Id="rId10" Type="http://schemas.openxmlformats.org/officeDocument/2006/relationships/hyperlink" Target="https://cdn.sketchbubble.com/pub/media/catalog/product/optimized/5/f/5fe86d0de96a3a20cee2688799eb442a584d20bb793b66edb322b3a3b4b6502f/org-learning-slide2.png" TargetMode="External"/><Relationship Id="rId4" Type="http://schemas.openxmlformats.org/officeDocument/2006/relationships/hyperlink" Target="https://en.wikipedia.org/wiki/Intellectual_capital" TargetMode="External"/><Relationship Id="rId9" Type="http://schemas.openxmlformats.org/officeDocument/2006/relationships/hyperlink" Target="https://journals.sagepub.com/doi/full/10.1177/215824401879422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0D50F38C-8D0A-F6CE-6139-37E69AD64115}"/>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B3CB3046-E709-12A3-4B01-D630EF84716D}"/>
              </a:ext>
            </a:extLst>
          </p:cNvPr>
          <p:cNvSpPr>
            <a:spLocks noGrp="1"/>
          </p:cNvSpPr>
          <p:nvPr>
            <p:ph type="ctrTitle"/>
          </p:nvPr>
        </p:nvSpPr>
        <p:spPr>
          <a:xfrm>
            <a:off x="732568" y="1169982"/>
            <a:ext cx="10530318" cy="2259015"/>
          </a:xfrm>
        </p:spPr>
        <p:txBody>
          <a:bodyPr anchor="b">
            <a:normAutofit fontScale="90000"/>
          </a:bodyPr>
          <a:lstStyle/>
          <a:p>
            <a:r>
              <a:rPr lang="en-GB" sz="3600" b="1" kern="100" dirty="0" err="1">
                <a:effectLst/>
                <a:latin typeface="Linux Libertine"/>
                <a:ea typeface="Aptos" panose="020B0004020202020204" pitchFamily="34" charset="0"/>
                <a:cs typeface="Times New Roman" panose="02020603050405020304" pitchFamily="18" charset="0"/>
              </a:rPr>
              <a:t>Θεωρ</a:t>
            </a:r>
            <a:r>
              <a:rPr lang="el-GR" sz="3600" b="1" kern="100" dirty="0">
                <a:effectLst/>
                <a:latin typeface="Linux Libertine"/>
                <a:ea typeface="Aptos" panose="020B0004020202020204" pitchFamily="34" charset="0"/>
                <a:cs typeface="Times New Roman" panose="02020603050405020304" pitchFamily="18" charset="0"/>
              </a:rPr>
              <a:t>ί</a:t>
            </a:r>
            <a:r>
              <a:rPr lang="el-GR" sz="3600" b="1" kern="100" dirty="0">
                <a:latin typeface="Linux Libertine"/>
                <a:ea typeface="Aptos" panose="020B0004020202020204" pitchFamily="34" charset="0"/>
                <a:cs typeface="Times New Roman" panose="02020603050405020304" pitchFamily="18" charset="0"/>
              </a:rPr>
              <a:t>α</a:t>
            </a:r>
            <a:r>
              <a:rPr lang="en-GB" sz="3600" b="1" kern="100" dirty="0">
                <a:effectLst/>
                <a:latin typeface="Linux Libertine"/>
                <a:ea typeface="Aptos" panose="020B0004020202020204" pitchFamily="34" charset="0"/>
                <a:cs typeface="Times New Roman" panose="02020603050405020304" pitchFamily="18" charset="0"/>
              </a:rPr>
              <a:t> &amp; Διανοητικό Κεφάλαιο</a:t>
            </a:r>
            <a:br>
              <a:rPr lang="el-GR" sz="3600" b="1" kern="100" dirty="0">
                <a:effectLst/>
                <a:latin typeface="Linux Libertine"/>
                <a:ea typeface="Aptos" panose="020B0004020202020204" pitchFamily="34" charset="0"/>
                <a:cs typeface="Times New Roman" panose="02020603050405020304" pitchFamily="18" charset="0"/>
              </a:rPr>
            </a:br>
            <a:br>
              <a:rPr lang="el-GR" sz="3600" b="1" kern="100" dirty="0">
                <a:effectLst/>
                <a:latin typeface="Linux Libertine"/>
                <a:ea typeface="Aptos" panose="020B0004020202020204" pitchFamily="34" charset="0"/>
                <a:cs typeface="Times New Roman" panose="02020603050405020304" pitchFamily="18" charset="0"/>
              </a:rPr>
            </a:br>
            <a:r>
              <a:rPr lang="el-GR" sz="2000" b="1" kern="100" dirty="0">
                <a:effectLst/>
                <a:latin typeface="Linux Libertine"/>
                <a:ea typeface="Aptos" panose="020B0004020202020204" pitchFamily="34" charset="0"/>
                <a:cs typeface="Times New Roman" panose="02020603050405020304" pitchFamily="18" charset="0"/>
              </a:rPr>
              <a:t>Παρουσίαση : Μαρίνο Τσελάνι</a:t>
            </a:r>
            <a:br>
              <a:rPr lang="en-GB" sz="1800" kern="100" dirty="0">
                <a:effectLst/>
                <a:latin typeface="Aptos" panose="020B0004020202020204" pitchFamily="34" charset="0"/>
                <a:ea typeface="Aptos" panose="020B0004020202020204" pitchFamily="34" charset="0"/>
                <a:cs typeface="Times New Roman" panose="02020603050405020304" pitchFamily="18" charset="0"/>
              </a:rPr>
            </a:br>
            <a:endParaRPr lang="en-GB" sz="8000" dirty="0">
              <a:solidFill>
                <a:schemeClr val="tx2"/>
              </a:solidFill>
            </a:endParaRPr>
          </a:p>
        </p:txBody>
      </p:sp>
      <p:sp>
        <p:nvSpPr>
          <p:cNvPr id="3" name="Subtitle 2">
            <a:extLst>
              <a:ext uri="{FF2B5EF4-FFF2-40B4-BE49-F238E27FC236}">
                <a16:creationId xmlns:a16="http://schemas.microsoft.com/office/drawing/2014/main" id="{B0CF45DF-B150-FF6C-0EAE-68B6A7E9D97A}"/>
              </a:ext>
            </a:extLst>
          </p:cNvPr>
          <p:cNvSpPr>
            <a:spLocks noGrp="1"/>
          </p:cNvSpPr>
          <p:nvPr>
            <p:ph type="subTitle" idx="1"/>
          </p:nvPr>
        </p:nvSpPr>
        <p:spPr>
          <a:xfrm>
            <a:off x="732567" y="3657601"/>
            <a:ext cx="10530318" cy="2359958"/>
          </a:xfrm>
        </p:spPr>
        <p:txBody>
          <a:bodyPr anchor="t">
            <a:normAutofit/>
          </a:bodyPr>
          <a:lstStyle/>
          <a:p>
            <a:pPr marL="0" marR="0" algn="ctr"/>
            <a:r>
              <a:rPr lang="el-GR" sz="1800" kern="100" dirty="0">
                <a:effectLst/>
                <a:latin typeface="Linux Libertine"/>
                <a:ea typeface="Aptos" panose="020B0004020202020204" pitchFamily="34" charset="0"/>
                <a:cs typeface="Times New Roman" panose="02020603050405020304" pitchFamily="18" charset="0"/>
              </a:rPr>
              <a:t>Μαρίνο Τσελάνι</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r>
              <a:rPr lang="el-GR" sz="1800" kern="100" dirty="0">
                <a:effectLst/>
                <a:latin typeface="Linux Libertine"/>
                <a:ea typeface="Aptos" panose="020B0004020202020204" pitchFamily="34" charset="0"/>
                <a:cs typeface="Times New Roman" panose="02020603050405020304" pitchFamily="18" charset="0"/>
              </a:rPr>
              <a:t>Τμήμα Μηχανικών Πληροφορικής και Υπολογιστών</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r>
              <a:rPr lang="el-GR" sz="1800" kern="100" dirty="0">
                <a:effectLst/>
                <a:latin typeface="Linux Libertine"/>
                <a:ea typeface="Aptos" panose="020B0004020202020204" pitchFamily="34" charset="0"/>
                <a:cs typeface="Times New Roman" panose="02020603050405020304" pitchFamily="18" charset="0"/>
              </a:rPr>
              <a:t>Πανεπιστήμιο Δυτικής Αττικής</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r>
              <a:rPr lang="el-GR" sz="1800" kern="100" dirty="0">
                <a:effectLst/>
                <a:latin typeface="Linux Libertine"/>
                <a:ea typeface="Aptos" panose="020B0004020202020204" pitchFamily="34" charset="0"/>
                <a:cs typeface="Times New Roman" panose="02020603050405020304" pitchFamily="18" charset="0"/>
              </a:rPr>
              <a:t>Αθήνα, Ελλάδα</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r>
              <a:rPr lang="en-US" sz="1800" u="sng" kern="100" dirty="0">
                <a:solidFill>
                  <a:srgbClr val="467886"/>
                </a:solidFill>
                <a:effectLst/>
                <a:latin typeface="Linux Libertine"/>
                <a:ea typeface="Aptos" panose="020B0004020202020204" pitchFamily="34" charset="0"/>
                <a:cs typeface="Times New Roman" panose="02020603050405020304" pitchFamily="18" charset="0"/>
                <a:hlinkClick r:id="rId3"/>
              </a:rPr>
              <a:t>ice</a:t>
            </a:r>
            <a:r>
              <a:rPr lang="el-GR" sz="1800" u="sng" kern="100" dirty="0">
                <a:solidFill>
                  <a:srgbClr val="467886"/>
                </a:solidFill>
                <a:effectLst/>
                <a:latin typeface="Linux Libertine"/>
                <a:ea typeface="Aptos" panose="020B0004020202020204" pitchFamily="34" charset="0"/>
                <a:cs typeface="Times New Roman" panose="02020603050405020304" pitchFamily="18" charset="0"/>
                <a:hlinkClick r:id="rId3"/>
              </a:rPr>
              <a:t>20390241</a:t>
            </a:r>
            <a:r>
              <a:rPr lang="en-US" sz="1800" u="sng" kern="100" dirty="0">
                <a:solidFill>
                  <a:srgbClr val="467886"/>
                </a:solidFill>
                <a:effectLst/>
                <a:latin typeface="Linux Libertine"/>
                <a:ea typeface="Aptos" panose="020B0004020202020204" pitchFamily="34" charset="0"/>
                <a:cs typeface="Times New Roman" panose="02020603050405020304" pitchFamily="18" charset="0"/>
                <a:hlinkClick r:id="rId3"/>
              </a:rPr>
              <a:t>@uniwa.gr</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2200" dirty="0">
              <a:solidFill>
                <a:schemeClr val="tx2"/>
              </a:solidFill>
            </a:endParaRPr>
          </a:p>
        </p:txBody>
      </p:sp>
      <p:cxnSp>
        <p:nvCxnSpPr>
          <p:cNvPr id="13" name="Straight Connector 12">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139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EEFB63-0763-4A68-A166-955AA378564B}"/>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097F664-EE1A-190E-5D31-0097A66F5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7CC3A1-59B5-A5E5-0345-E453846AA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199788B7-7FDF-FF38-9989-4D582F11DEAC}"/>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FD3DB4B4-72D8-9D69-8B70-0D6943ED77E7}"/>
              </a:ext>
            </a:extLst>
          </p:cNvPr>
          <p:cNvSpPr>
            <a:spLocks noGrp="1"/>
          </p:cNvSpPr>
          <p:nvPr>
            <p:ph type="ctrTitle"/>
          </p:nvPr>
        </p:nvSpPr>
        <p:spPr>
          <a:xfrm>
            <a:off x="732568" y="792588"/>
            <a:ext cx="10530318" cy="994008"/>
          </a:xfrm>
        </p:spPr>
        <p:txBody>
          <a:bodyPr anchor="b">
            <a:normAutofit/>
          </a:bodyPr>
          <a:lstStyle/>
          <a:p>
            <a:r>
              <a:rPr lang="el-GR" sz="4800" dirty="0">
                <a:solidFill>
                  <a:schemeClr val="tx2"/>
                </a:solidFill>
              </a:rPr>
              <a:t>Δομή Παρουσίασης</a:t>
            </a:r>
            <a:endParaRPr lang="en-GB" sz="4800" dirty="0">
              <a:solidFill>
                <a:schemeClr val="tx2"/>
              </a:solidFill>
            </a:endParaRPr>
          </a:p>
        </p:txBody>
      </p:sp>
      <p:cxnSp>
        <p:nvCxnSpPr>
          <p:cNvPr id="13" name="Straight Connector 12">
            <a:extLst>
              <a:ext uri="{FF2B5EF4-FFF2-40B4-BE49-F238E27FC236}">
                <a16:creationId xmlns:a16="http://schemas.microsoft.com/office/drawing/2014/main" id="{8C4E1964-9233-9703-3920-50E7EF6E34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E9FADD-F18C-C65A-4070-DDBAA00289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2C39AFD-9890-23F6-DE57-2E83CE07A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BE12B47A-114A-BA47-309C-F384CFFA4D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46E9D2-0D6E-D2F3-F6DE-74EFBF6492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Θέση περιεχομένου 2">
            <a:extLst>
              <a:ext uri="{FF2B5EF4-FFF2-40B4-BE49-F238E27FC236}">
                <a16:creationId xmlns:a16="http://schemas.microsoft.com/office/drawing/2014/main" id="{1F3F46A0-DBDF-FFE2-84BA-8BCAB8FD6652}"/>
              </a:ext>
            </a:extLst>
          </p:cNvPr>
          <p:cNvGraphicFramePr>
            <a:graphicFrameLocks/>
          </p:cNvGraphicFramePr>
          <p:nvPr>
            <p:extLst>
              <p:ext uri="{D42A27DB-BD31-4B8C-83A1-F6EECF244321}">
                <p14:modId xmlns:p14="http://schemas.microsoft.com/office/powerpoint/2010/main" val="4177400250"/>
              </p:ext>
            </p:extLst>
          </p:nvPr>
        </p:nvGraphicFramePr>
        <p:xfrm>
          <a:off x="1434904" y="2180495"/>
          <a:ext cx="9683913" cy="3643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27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FBB78-5558-7475-7D42-181C1D96A8B6}"/>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913094F-70E0-6AE7-4208-E9E888259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E5D843-3ED5-A0BA-DE18-A0CE0A5A3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FAE3677C-8D7B-6235-5E70-584149C45D8E}"/>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A97985C3-C22F-B8C0-5E87-730BDA0929AD}"/>
              </a:ext>
            </a:extLst>
          </p:cNvPr>
          <p:cNvSpPr>
            <a:spLocks noGrp="1"/>
          </p:cNvSpPr>
          <p:nvPr>
            <p:ph type="ctrTitle"/>
          </p:nvPr>
        </p:nvSpPr>
        <p:spPr>
          <a:xfrm>
            <a:off x="732567" y="168276"/>
            <a:ext cx="10530318" cy="2259015"/>
          </a:xfrm>
        </p:spPr>
        <p:txBody>
          <a:bodyPr anchor="b">
            <a:normAutofit/>
          </a:bodyPr>
          <a:lstStyle/>
          <a:p>
            <a:r>
              <a:rPr lang="el-GR" sz="4000" baseline="0" dirty="0"/>
              <a:t>Περίληψη</a:t>
            </a:r>
            <a:br>
              <a:rPr lang="en-US" sz="2800" dirty="0"/>
            </a:br>
            <a:endParaRPr lang="en-GB" sz="8000" dirty="0">
              <a:solidFill>
                <a:schemeClr val="tx2"/>
              </a:solidFill>
            </a:endParaRPr>
          </a:p>
        </p:txBody>
      </p:sp>
      <p:sp>
        <p:nvSpPr>
          <p:cNvPr id="3" name="Subtitle 2">
            <a:extLst>
              <a:ext uri="{FF2B5EF4-FFF2-40B4-BE49-F238E27FC236}">
                <a16:creationId xmlns:a16="http://schemas.microsoft.com/office/drawing/2014/main" id="{A8493AB4-1EE5-60D6-9850-1C79DDC2FE76}"/>
              </a:ext>
            </a:extLst>
          </p:cNvPr>
          <p:cNvSpPr>
            <a:spLocks noGrp="1"/>
          </p:cNvSpPr>
          <p:nvPr>
            <p:ph type="subTitle" idx="1"/>
          </p:nvPr>
        </p:nvSpPr>
        <p:spPr>
          <a:xfrm>
            <a:off x="732567" y="2039815"/>
            <a:ext cx="10099556" cy="3657600"/>
          </a:xfrm>
        </p:spPr>
        <p:txBody>
          <a:bodyPr anchor="t">
            <a:normAutofit/>
          </a:bodyPr>
          <a:lstStyle/>
          <a:p>
            <a:pPr algn="l"/>
            <a:r>
              <a:rPr lang="el-GR" sz="2000" kern="100" dirty="0">
                <a:effectLst/>
                <a:latin typeface="Linux Libertine"/>
                <a:ea typeface="Aptos" panose="020B0004020202020204" pitchFamily="34" charset="0"/>
                <a:cs typeface="Times New Roman" panose="02020603050405020304" pitchFamily="18" charset="0"/>
              </a:rPr>
              <a:t>Αυτό το άρθρο κάνει λόγο για την Θεωρεία της Επιχείρησης από την οπτική γωνία του συγγραφέα </a:t>
            </a:r>
            <a:r>
              <a:rPr lang="en-GB" sz="2000" kern="100" dirty="0">
                <a:effectLst/>
                <a:latin typeface="Linux Libertine"/>
                <a:ea typeface="Aptos" panose="020B0004020202020204" pitchFamily="34" charset="0"/>
                <a:cs typeface="Times New Roman" panose="02020603050405020304" pitchFamily="18" charset="0"/>
              </a:rPr>
              <a:t>Peter Drucker</a:t>
            </a:r>
            <a:r>
              <a:rPr lang="el-GR" sz="2000" kern="100" dirty="0">
                <a:effectLst/>
                <a:latin typeface="Linux Libertine"/>
                <a:ea typeface="Aptos" panose="020B0004020202020204" pitchFamily="34" charset="0"/>
                <a:cs typeface="Times New Roman" panose="02020603050405020304" pitchFamily="18" charset="0"/>
              </a:rPr>
              <a:t> και την έννοια του Διανοητικού Κεφαλαίου. Αναλύει και σχολιάζει εκτενώς τα παραπάνω έτσι ώστε να κάνει μια ουσιαστική αξιολόγηση συγκρίνοντας αυτές τις δύο έννοιες. Επίσης αναφέρει παραδείγματα εφαρμογής τους αλλά και παραπλήσιες έννοιες που βοηθούν περεταίρω στην κατανόηση. </a:t>
            </a:r>
          </a:p>
          <a:p>
            <a:pPr algn="l"/>
            <a:endParaRPr lang="el-GR" sz="2000" kern="100" dirty="0">
              <a:latin typeface="Linux Libertine"/>
              <a:ea typeface="Aptos" panose="020B0004020202020204" pitchFamily="34" charset="0"/>
              <a:cs typeface="Times New Roman" panose="02020603050405020304" pitchFamily="18" charset="0"/>
            </a:endParaRPr>
          </a:p>
          <a:p>
            <a:pPr algn="l"/>
            <a:endParaRPr lang="el-GR" sz="2000" kern="100" dirty="0">
              <a:effectLst/>
              <a:latin typeface="Linux Libertine"/>
              <a:ea typeface="Aptos" panose="020B0004020202020204" pitchFamily="34" charset="0"/>
              <a:cs typeface="Times New Roman" panose="02020603050405020304" pitchFamily="18" charset="0"/>
            </a:endParaRPr>
          </a:p>
          <a:p>
            <a:pPr algn="l"/>
            <a:endParaRPr lang="el-GR" sz="2000" kern="100" dirty="0">
              <a:latin typeface="Linux Libertine"/>
              <a:ea typeface="Aptos" panose="020B0004020202020204" pitchFamily="34" charset="0"/>
              <a:cs typeface="Times New Roman" panose="02020603050405020304" pitchFamily="18" charset="0"/>
            </a:endParaRPr>
          </a:p>
          <a:p>
            <a:pPr algn="l"/>
            <a:r>
              <a:rPr lang="el-GR" sz="2000" kern="100" dirty="0">
                <a:effectLst/>
                <a:latin typeface="Linux Libertine"/>
                <a:ea typeface="Aptos" panose="020B0004020202020204" pitchFamily="34" charset="0"/>
                <a:cs typeface="Times New Roman" panose="02020603050405020304" pitchFamily="18" charset="0"/>
              </a:rPr>
              <a:t>Λέξεις κλειδι</a:t>
            </a:r>
            <a:r>
              <a:rPr lang="el-GR" sz="2000" kern="100" dirty="0">
                <a:latin typeface="Linux Libertine"/>
                <a:ea typeface="Aptos" panose="020B0004020202020204" pitchFamily="34" charset="0"/>
                <a:cs typeface="Times New Roman" panose="02020603050405020304" pitchFamily="18" charset="0"/>
              </a:rPr>
              <a:t>ά: </a:t>
            </a:r>
            <a:r>
              <a:rPr lang="el-GR" sz="1800" kern="100" dirty="0">
                <a:effectLst/>
                <a:latin typeface="Linux Libertine"/>
                <a:ea typeface="Aptos" panose="020B0004020202020204" pitchFamily="34" charset="0"/>
                <a:cs typeface="Times New Roman" panose="02020603050405020304" pitchFamily="18" charset="0"/>
              </a:rPr>
              <a:t> Θεωρία της Επιχείρησης, </a:t>
            </a:r>
            <a:r>
              <a:rPr lang="en-GB" sz="1800" kern="100" dirty="0">
                <a:effectLst/>
                <a:latin typeface="Linux Libertine"/>
                <a:ea typeface="Aptos" panose="020B0004020202020204" pitchFamily="34" charset="0"/>
                <a:cs typeface="Times New Roman" panose="02020603050405020304" pitchFamily="18" charset="0"/>
              </a:rPr>
              <a:t>Peter Drucker</a:t>
            </a:r>
            <a:r>
              <a:rPr lang="el-GR" sz="1800" kern="100" dirty="0">
                <a:effectLst/>
                <a:latin typeface="Linux Libertine"/>
                <a:ea typeface="Aptos" panose="020B0004020202020204" pitchFamily="34" charset="0"/>
                <a:cs typeface="Times New Roman" panose="02020603050405020304" pitchFamily="18" charset="0"/>
              </a:rPr>
              <a:t>, Διανοητικό Κεφάλαιο, αξιολόγηση, παραπλήσιες έννοιες</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2200" dirty="0">
              <a:solidFill>
                <a:schemeClr val="tx2"/>
              </a:solidFill>
            </a:endParaRPr>
          </a:p>
        </p:txBody>
      </p:sp>
      <p:cxnSp>
        <p:nvCxnSpPr>
          <p:cNvPr id="13" name="Straight Connector 12">
            <a:extLst>
              <a:ext uri="{FF2B5EF4-FFF2-40B4-BE49-F238E27FC236}">
                <a16:creationId xmlns:a16="http://schemas.microsoft.com/office/drawing/2014/main" id="{F7B43D39-A9B4-C163-D56B-60EFAC0C7F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46D62BD-7171-5C61-A563-DE0E5B7422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7AB6A39-EADC-CE69-D6E4-A05F82EA51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C13FB1BE-6B0B-60B5-EC1C-EECD325075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081F41-FA86-82A5-DFAB-39F991467A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038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7BCE2D-3CA1-13F6-AD49-19BF3164FA7E}"/>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1554C47-9670-9E89-BCE9-3D97BA73A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280E25-B3AE-9DE6-3971-DFADE41C4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C30EE6FC-BFF2-0013-21A9-F4EA9987E576}"/>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4EFA2266-7547-4F86-30F6-E8B88D5491D4}"/>
              </a:ext>
            </a:extLst>
          </p:cNvPr>
          <p:cNvSpPr>
            <a:spLocks noGrp="1"/>
          </p:cNvSpPr>
          <p:nvPr>
            <p:ph type="ctrTitle"/>
          </p:nvPr>
        </p:nvSpPr>
        <p:spPr>
          <a:xfrm>
            <a:off x="788859" y="16480"/>
            <a:ext cx="10530318" cy="2220283"/>
          </a:xfrm>
        </p:spPr>
        <p:txBody>
          <a:bodyPr anchor="b">
            <a:normAutofit/>
          </a:bodyPr>
          <a:lstStyle/>
          <a:p>
            <a:r>
              <a:rPr lang="el-GR" sz="4000" b="0" dirty="0"/>
              <a:t>Η Θεωρία της Επιχείρησης</a:t>
            </a:r>
            <a:br>
              <a:rPr lang="en-US" sz="2800" b="0" dirty="0"/>
            </a:br>
            <a:endParaRPr lang="en-GB" sz="8000" dirty="0">
              <a:solidFill>
                <a:schemeClr val="tx2"/>
              </a:solidFill>
            </a:endParaRPr>
          </a:p>
        </p:txBody>
      </p:sp>
      <p:sp>
        <p:nvSpPr>
          <p:cNvPr id="3" name="Subtitle 2">
            <a:extLst>
              <a:ext uri="{FF2B5EF4-FFF2-40B4-BE49-F238E27FC236}">
                <a16:creationId xmlns:a16="http://schemas.microsoft.com/office/drawing/2014/main" id="{C9493FDA-911B-3BB8-9CBC-C95705BDAB3B}"/>
              </a:ext>
            </a:extLst>
          </p:cNvPr>
          <p:cNvSpPr>
            <a:spLocks noGrp="1"/>
          </p:cNvSpPr>
          <p:nvPr>
            <p:ph type="subTitle" idx="1"/>
          </p:nvPr>
        </p:nvSpPr>
        <p:spPr>
          <a:xfrm>
            <a:off x="732567" y="1364568"/>
            <a:ext cx="10530318" cy="4652991"/>
          </a:xfrm>
        </p:spPr>
        <p:txBody>
          <a:bodyPr anchor="t">
            <a:normAutofit/>
          </a:bodyPr>
          <a:lstStyle/>
          <a:p>
            <a:pPr algn="l"/>
            <a:r>
              <a:rPr lang="el-GR" sz="1800" b="1" dirty="0">
                <a:latin typeface="Linux Libertine"/>
              </a:rPr>
              <a:t>Ανάλυση:</a:t>
            </a:r>
          </a:p>
          <a:p>
            <a:pPr algn="l"/>
            <a:r>
              <a:rPr lang="el-GR" sz="1800" dirty="0">
                <a:latin typeface="Linux Libertine"/>
              </a:rPr>
              <a:t>Η Θεωρία της Επιχείρησης σύμφωνα με τον </a:t>
            </a:r>
            <a:r>
              <a:rPr lang="en-GB" sz="1800" dirty="0">
                <a:effectLst/>
                <a:latin typeface="Linux Libertine"/>
                <a:ea typeface="Aptos" panose="020B0004020202020204" pitchFamily="34" charset="0"/>
              </a:rPr>
              <a:t>Peter Drucker </a:t>
            </a:r>
            <a:r>
              <a:rPr lang="el-GR" sz="1800" dirty="0">
                <a:latin typeface="Linux Libertine"/>
              </a:rPr>
              <a:t> περιγράφει τις βασικές υποθέσεις για το περιβάλλον, την αποστολή και τις αρμοδιότητες ενός οργανισμού. Οι επιχειρήσεις αποτυγχάνουν συχνά όταν δεν προσαρμόζουν το μοντέλο τους στις αλλαγές στον </a:t>
            </a:r>
            <a:r>
              <a:rPr lang="el-GR" sz="1800" dirty="0" err="1">
                <a:latin typeface="Linux Libertine"/>
              </a:rPr>
              <a:t>περιγυρό</a:t>
            </a:r>
            <a:r>
              <a:rPr lang="el-GR" sz="1800" dirty="0">
                <a:latin typeface="Linux Libertine"/>
              </a:rPr>
              <a:t> τους και την κοινωνία γενικότερα. </a:t>
            </a:r>
            <a:endParaRPr lang="en-US" sz="1800" dirty="0">
              <a:latin typeface="Linux Libertine"/>
            </a:endParaRPr>
          </a:p>
          <a:p>
            <a:pPr algn="l"/>
            <a:r>
              <a:rPr lang="el-GR" sz="1800" dirty="0">
                <a:latin typeface="Linux Libertine"/>
              </a:rPr>
              <a:t>Για να επιτύχουν, οι υποθέσεις που κάνουν πρέπει να είναι ρεαλιστικές, συμβατές και γνωστές εντός της εταιρείας. Η τακτική αναθεώρηση, η μελέτη της αγοράς και η έγκαιρη διάγνωση προβλημάτων είναι κρίσιμες για τη διατήρηση της επιτυχίας</a:t>
            </a:r>
            <a:r>
              <a:rPr lang="en-US" sz="1800" dirty="0">
                <a:latin typeface="Linux Libertine"/>
              </a:rPr>
              <a:t> </a:t>
            </a:r>
            <a:r>
              <a:rPr lang="el-GR" sz="1800" dirty="0">
                <a:latin typeface="Linux Libertine"/>
              </a:rPr>
              <a:t>των επιχειρήσεων .</a:t>
            </a:r>
          </a:p>
          <a:p>
            <a:pPr algn="l"/>
            <a:endParaRPr lang="el-GR" sz="1800" dirty="0">
              <a:solidFill>
                <a:schemeClr val="tx2"/>
              </a:solidFill>
            </a:endParaRPr>
          </a:p>
          <a:p>
            <a:pPr algn="l"/>
            <a:r>
              <a:rPr lang="el-GR" sz="1800" b="1" dirty="0">
                <a:solidFill>
                  <a:schemeClr val="tx2"/>
                </a:solidFill>
              </a:rPr>
              <a:t>Σχολιασμός:</a:t>
            </a:r>
          </a:p>
          <a:p>
            <a:pPr algn="l"/>
            <a:r>
              <a:rPr lang="el-GR" sz="1800" kern="100" dirty="0">
                <a:effectLst/>
                <a:latin typeface="Linux Libertine"/>
                <a:ea typeface="Aptos" panose="020B0004020202020204" pitchFamily="34" charset="0"/>
                <a:cs typeface="Times New Roman" panose="02020603050405020304" pitchFamily="18" charset="0"/>
              </a:rPr>
              <a:t>Σε αυτό το άρθρο ο </a:t>
            </a:r>
            <a:r>
              <a:rPr lang="en-GB" sz="1800" kern="100" dirty="0">
                <a:effectLst/>
                <a:latin typeface="Linux Libertine"/>
                <a:ea typeface="Aptos" panose="020B0004020202020204" pitchFamily="34" charset="0"/>
                <a:cs typeface="Times New Roman" panose="02020603050405020304" pitchFamily="18" charset="0"/>
              </a:rPr>
              <a:t>Peter Drucker</a:t>
            </a:r>
            <a:r>
              <a:rPr lang="el-GR" sz="1800" kern="100" dirty="0">
                <a:effectLst/>
                <a:latin typeface="Linux Libertine"/>
                <a:ea typeface="Aptos" panose="020B0004020202020204" pitchFamily="34" charset="0"/>
                <a:cs typeface="Times New Roman" panose="02020603050405020304" pitchFamily="18" charset="0"/>
              </a:rPr>
              <a:t> μπαίνει σε μεγάλα βάθη και χρησιμοποιεί μια ευρεία γκάμα από  ιστορικά παραδείγματα για να ορίσει την θεωρία  να εξηγήσει τα επιμέρους τμήματα της  και γιατί είναι τόσο σημαντική για τους οργανισμούς και τις εταιρίες. Και γενικότερα η βγάζει πολύ ορθά συμπεράσματα καθ’ όλη την διάρκεια του άρθρου για κάθε τμήμα του κειμένου χρησιμοποίει πετυχημένες παρομοιώσεις όπως αυτή με τον </a:t>
            </a:r>
            <a:r>
              <a:rPr lang="en-US" sz="1800" kern="100" dirty="0">
                <a:effectLst/>
                <a:latin typeface="Linux Libertine"/>
                <a:ea typeface="Aptos" panose="020B0004020202020204" pitchFamily="34" charset="0"/>
                <a:cs typeface="Times New Roman" panose="02020603050405020304" pitchFamily="18" charset="0"/>
              </a:rPr>
              <a:t>Genghis khan </a:t>
            </a:r>
            <a:r>
              <a:rPr lang="el-GR" sz="1800" kern="100" dirty="0">
                <a:effectLst/>
                <a:latin typeface="Linux Libertine"/>
                <a:ea typeface="Aptos" panose="020B0004020202020204" pitchFamily="34" charset="0"/>
                <a:cs typeface="Times New Roman" panose="02020603050405020304" pitchFamily="18" charset="0"/>
              </a:rPr>
              <a:t>με τους </a:t>
            </a:r>
            <a:r>
              <a:rPr lang="en-US" sz="1800" kern="100" dirty="0">
                <a:effectLst/>
                <a:latin typeface="Linux Libertine"/>
                <a:ea typeface="Aptos" panose="020B0004020202020204" pitchFamily="34" charset="0"/>
                <a:cs typeface="Times New Roman" panose="02020603050405020304" pitchFamily="18" charset="0"/>
              </a:rPr>
              <a:t>CEO</a:t>
            </a:r>
            <a:r>
              <a:rPr lang="el-GR" sz="1800" kern="100" dirty="0">
                <a:effectLst/>
                <a:latin typeface="Linux Libertine"/>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1800" dirty="0">
              <a:solidFill>
                <a:schemeClr val="tx2"/>
              </a:solidFill>
            </a:endParaRPr>
          </a:p>
        </p:txBody>
      </p:sp>
      <p:cxnSp>
        <p:nvCxnSpPr>
          <p:cNvPr id="13" name="Straight Connector 12">
            <a:extLst>
              <a:ext uri="{FF2B5EF4-FFF2-40B4-BE49-F238E27FC236}">
                <a16:creationId xmlns:a16="http://schemas.microsoft.com/office/drawing/2014/main" id="{0802A31D-A21B-9B9D-78C6-CF45D04D25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0C3E9D-AC6E-86DB-19AE-F7A48AEB7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D885974-B639-030C-7367-CAB94106AD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6466352E-E686-5655-6D76-CD5A25BD7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A870BBE-AA57-9DB3-3F53-540B93E336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860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F360FA-7D3F-28AC-C8CC-0351AD2FE0AA}"/>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FEBB4A7-37BB-089E-43BA-30EB191B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2BAB1D3-161D-2DA6-9CA8-27B90908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8A2974CA-C933-84A9-0700-C57717F6CF63}"/>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A3524B49-2F72-E251-9224-1A54CC5B3683}"/>
              </a:ext>
            </a:extLst>
          </p:cNvPr>
          <p:cNvSpPr>
            <a:spLocks noGrp="1"/>
          </p:cNvSpPr>
          <p:nvPr>
            <p:ph type="ctrTitle"/>
          </p:nvPr>
        </p:nvSpPr>
        <p:spPr>
          <a:xfrm>
            <a:off x="746656" y="1038615"/>
            <a:ext cx="10530318" cy="1296622"/>
          </a:xfrm>
        </p:spPr>
        <p:txBody>
          <a:bodyPr anchor="b">
            <a:normAutofit fontScale="90000"/>
          </a:bodyPr>
          <a:lstStyle/>
          <a:p>
            <a:r>
              <a:rPr lang="el-GR" sz="4000" b="0" dirty="0"/>
              <a:t>Διανοητικό Κεφάλαιο</a:t>
            </a:r>
            <a:br>
              <a:rPr lang="en-US" sz="4000" b="0" dirty="0"/>
            </a:br>
            <a:br>
              <a:rPr lang="en-US" sz="2800" b="0" dirty="0"/>
            </a:br>
            <a:endParaRPr lang="en-GB" sz="8000" dirty="0">
              <a:solidFill>
                <a:schemeClr val="tx2"/>
              </a:solidFill>
            </a:endParaRPr>
          </a:p>
        </p:txBody>
      </p:sp>
      <p:sp>
        <p:nvSpPr>
          <p:cNvPr id="3" name="Subtitle 2">
            <a:extLst>
              <a:ext uri="{FF2B5EF4-FFF2-40B4-BE49-F238E27FC236}">
                <a16:creationId xmlns:a16="http://schemas.microsoft.com/office/drawing/2014/main" id="{F98C0E63-5463-5C27-9E89-CC981B3AD8EA}"/>
              </a:ext>
            </a:extLst>
          </p:cNvPr>
          <p:cNvSpPr>
            <a:spLocks noGrp="1"/>
          </p:cNvSpPr>
          <p:nvPr>
            <p:ph type="subTitle" idx="1"/>
          </p:nvPr>
        </p:nvSpPr>
        <p:spPr>
          <a:xfrm>
            <a:off x="732567" y="1463041"/>
            <a:ext cx="10530318" cy="4554518"/>
          </a:xfrm>
        </p:spPr>
        <p:txBody>
          <a:bodyPr anchor="t">
            <a:normAutofit/>
          </a:bodyPr>
          <a:lstStyle/>
          <a:p>
            <a:pPr algn="l"/>
            <a:r>
              <a:rPr lang="el-GR" sz="1600" b="1" dirty="0">
                <a:latin typeface="Linux Libertine"/>
              </a:rPr>
              <a:t>Ανάλυση: </a:t>
            </a:r>
            <a:endParaRPr lang="en-US" sz="1600" b="1" dirty="0">
              <a:latin typeface="Linux Libertine"/>
            </a:endParaRPr>
          </a:p>
          <a:p>
            <a:pPr algn="l"/>
            <a:br>
              <a:rPr lang="el-GR" sz="1600" dirty="0">
                <a:latin typeface="Linux Libertine"/>
              </a:rPr>
            </a:br>
            <a:r>
              <a:rPr lang="el-GR" sz="1600" dirty="0">
                <a:latin typeface="Linux Libertine"/>
              </a:rPr>
              <a:t>είναι οι άυλες πληροφορίες και δεξιότητες που προσφέρουν μοναδικά πλεονεκτήματα στις επιχειρήσεις. Διακρίνεται σε ανθρώπινο κεφάλαιο, δηλαδή, η γνώση, δεξιότητες και καινοτομία εργαζομένων,  το σχεσιακό κεφάλαιο, δηλαδή, οι εξωτερικές σχέσεις με πελάτες, προμηθευτές και άλλους οργανισμούς και το διαρθρωτικό κεφάλαιο που ουσιαστικά είναι Υποδομές, εργαλεία και λογισμικά που υποστηρίζουν την παραγωγικότητα. </a:t>
            </a:r>
          </a:p>
          <a:p>
            <a:pPr algn="l"/>
            <a:r>
              <a:rPr lang="el-GR" sz="1600" dirty="0">
                <a:latin typeface="Linux Libertine"/>
              </a:rPr>
              <a:t>Η σωστή διαχείριση, εκμετάλλευση και μέτρηση αυτού του κεφαλαίου είναι κρίσιμες για την απόδοση μιας εταιρείας.</a:t>
            </a:r>
            <a:endParaRPr lang="en-US" sz="1600" dirty="0">
              <a:latin typeface="Linux Libertine"/>
            </a:endParaRPr>
          </a:p>
          <a:p>
            <a:pPr algn="l"/>
            <a:r>
              <a:rPr lang="el-GR" sz="1600" dirty="0">
                <a:latin typeface="Linux Libertine"/>
              </a:rPr>
              <a:t> </a:t>
            </a:r>
            <a:endParaRPr lang="en-US" sz="1600" dirty="0">
              <a:latin typeface="Linux Libertine"/>
            </a:endParaRPr>
          </a:p>
          <a:p>
            <a:pPr algn="l"/>
            <a:r>
              <a:rPr lang="el-GR" sz="1600" b="1" kern="100" dirty="0">
                <a:effectLst/>
                <a:latin typeface="Linux Libertine"/>
                <a:ea typeface="Aptos" panose="020B0004020202020204" pitchFamily="34" charset="0"/>
                <a:cs typeface="Times New Roman" panose="02020603050405020304" pitchFamily="18" charset="0"/>
              </a:rPr>
              <a:t>Σχολιασμός</a:t>
            </a:r>
            <a:r>
              <a:rPr lang="en-US" sz="1600" b="1" kern="100" dirty="0">
                <a:effectLst/>
                <a:latin typeface="Linux Libertine"/>
                <a:ea typeface="Aptos" panose="020B0004020202020204" pitchFamily="34" charset="0"/>
                <a:cs typeface="Times New Roman" panose="02020603050405020304" pitchFamily="18" charset="0"/>
              </a:rPr>
              <a:t>:</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07000"/>
              </a:lnSpc>
              <a:spcAft>
                <a:spcPts val="800"/>
              </a:spcAft>
            </a:pPr>
            <a:r>
              <a:rPr lang="el-GR" sz="1600" kern="100" dirty="0">
                <a:effectLst/>
                <a:latin typeface="Linux Libertine"/>
                <a:ea typeface="Aptos" panose="020B0004020202020204" pitchFamily="34" charset="0"/>
                <a:cs typeface="Times New Roman" panose="02020603050405020304" pitchFamily="18" charset="0"/>
              </a:rPr>
              <a:t>Σε γενικά πλαίσια το διανοητικό κεφάλαιο φαίνεται πως είναι  από τους σημαντικότερους πόρους μου μπορεί να διαθέτει μια επίχριση καθώς με τους σωστούς συνδυασμούς μπορεί να παράξει πολύ μεγάλη αξία αν χρησιμοποιηθεί σωστά και ευλαβικά</a:t>
            </a:r>
            <a:r>
              <a:rPr lang="en-US" sz="1600" kern="100" dirty="0">
                <a:effectLst/>
                <a:latin typeface="Linux Libertine"/>
                <a:ea typeface="Aptos" panose="020B0004020202020204" pitchFamily="34" charset="0"/>
                <a:cs typeface="Times New Roman" panose="02020603050405020304" pitchFamily="18" charset="0"/>
              </a:rPr>
              <a:t>.</a:t>
            </a:r>
            <a:r>
              <a:rPr lang="el-GR" sz="1600" kern="100" dirty="0">
                <a:effectLst/>
                <a:latin typeface="Linux Libertine"/>
                <a:ea typeface="Aptos" panose="020B0004020202020204" pitchFamily="34" charset="0"/>
                <a:cs typeface="Times New Roman" panose="02020603050405020304" pitchFamily="18" charset="0"/>
              </a:rPr>
              <a:t> Επίσης  μπορεί να χαρακτηριστεί και πολύ ενδιαφέρον καθώς είναι μια πολύ πολύπλοκη έννοια στην πράξη και  αποτελείται από πολλές </a:t>
            </a:r>
            <a:r>
              <a:rPr lang="el-GR" sz="1600" kern="100" dirty="0" err="1">
                <a:effectLst/>
                <a:latin typeface="Linux Libertine"/>
                <a:ea typeface="Aptos" panose="020B0004020202020204" pitchFamily="34" charset="0"/>
                <a:cs typeface="Times New Roman" panose="02020603050405020304" pitchFamily="18" charset="0"/>
              </a:rPr>
              <a:t>λεπτομέριες</a:t>
            </a:r>
            <a:r>
              <a:rPr lang="el-GR" sz="1600" kern="100" dirty="0">
                <a:effectLst/>
                <a:latin typeface="Linux Libertine"/>
                <a:ea typeface="Aptos" panose="020B0004020202020204" pitchFamily="34" charset="0"/>
                <a:cs typeface="Times New Roman" panose="02020603050405020304" pitchFamily="18" charset="0"/>
              </a:rPr>
              <a:t> και για αυτόν το λόγο δεν παύει να είναι  </a:t>
            </a:r>
            <a:r>
              <a:rPr lang="el-GR" sz="1600" kern="100" dirty="0" err="1">
                <a:effectLst/>
                <a:latin typeface="Linux Libertine"/>
                <a:ea typeface="Aptos" panose="020B0004020202020204" pitchFamily="34" charset="0"/>
                <a:cs typeface="Times New Roman" panose="02020603050405020304" pitchFamily="18" charset="0"/>
              </a:rPr>
              <a:t>είναι</a:t>
            </a:r>
            <a:r>
              <a:rPr lang="el-GR" sz="1600" kern="100" dirty="0">
                <a:effectLst/>
                <a:latin typeface="Linux Libertine"/>
                <a:ea typeface="Aptos" panose="020B0004020202020204" pitchFamily="34" charset="0"/>
                <a:cs typeface="Times New Roman" panose="02020603050405020304" pitchFamily="18" charset="0"/>
              </a:rPr>
              <a:t> μια διαρκής πρόκληση καθώς </a:t>
            </a:r>
            <a:r>
              <a:rPr lang="el-GR" sz="1600" kern="100" dirty="0" err="1">
                <a:effectLst/>
                <a:latin typeface="Linux Libertine"/>
                <a:ea typeface="Aptos" panose="020B0004020202020204" pitchFamily="34" charset="0"/>
                <a:cs typeface="Times New Roman" panose="02020603050405020304" pitchFamily="18" charset="0"/>
              </a:rPr>
              <a:t>μεταβάλεται</a:t>
            </a:r>
            <a:r>
              <a:rPr lang="el-GR" sz="1600" kern="100" dirty="0">
                <a:effectLst/>
                <a:latin typeface="Linux Libertine"/>
                <a:ea typeface="Aptos" panose="020B0004020202020204" pitchFamily="34" charset="0"/>
                <a:cs typeface="Times New Roman" panose="02020603050405020304" pitchFamily="18" charset="0"/>
              </a:rPr>
              <a:t> συνεχώς το περιβάλλον του.</a:t>
            </a:r>
            <a:endParaRPr lang="en-GB" sz="1600"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2200" dirty="0">
              <a:solidFill>
                <a:schemeClr val="tx2"/>
              </a:solidFill>
              <a:latin typeface="Linux Libertine"/>
            </a:endParaRPr>
          </a:p>
        </p:txBody>
      </p:sp>
      <p:cxnSp>
        <p:nvCxnSpPr>
          <p:cNvPr id="13" name="Straight Connector 12">
            <a:extLst>
              <a:ext uri="{FF2B5EF4-FFF2-40B4-BE49-F238E27FC236}">
                <a16:creationId xmlns:a16="http://schemas.microsoft.com/office/drawing/2014/main" id="{83749B55-23FA-16E9-F4CC-F463054FD8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7DA626-97F8-877E-C808-60AAAAB091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9165AFD-13BD-4032-882F-8E660E05E4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A3116BBB-6FF5-57C6-EB76-A5B74213D1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921144-42F4-7914-8876-F62584A00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793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54BEB7-726D-9F8F-6BA3-6FBF32643972}"/>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6119C50-6D33-2CB4-B400-BCACE714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692488-A9EC-B6A8-4B13-6B5DA72A4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2E2C62C9-38CC-534A-4049-742C46D7892A}"/>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1FDE29C1-7BDF-7505-764F-B99AB7181105}"/>
              </a:ext>
            </a:extLst>
          </p:cNvPr>
          <p:cNvSpPr>
            <a:spLocks noGrp="1"/>
          </p:cNvSpPr>
          <p:nvPr>
            <p:ph type="ctrTitle"/>
          </p:nvPr>
        </p:nvSpPr>
        <p:spPr>
          <a:xfrm>
            <a:off x="732567" y="792587"/>
            <a:ext cx="10530318" cy="1221526"/>
          </a:xfrm>
        </p:spPr>
        <p:txBody>
          <a:bodyPr anchor="b">
            <a:normAutofit/>
          </a:bodyPr>
          <a:lstStyle/>
          <a:p>
            <a:r>
              <a:rPr lang="el-GR" sz="4000" b="0" dirty="0"/>
              <a:t>Παραπλήσιες έννοιες</a:t>
            </a:r>
            <a:br>
              <a:rPr lang="en-US" sz="4000" b="0" dirty="0"/>
            </a:br>
            <a:endParaRPr lang="en-GB" sz="4000" dirty="0">
              <a:solidFill>
                <a:schemeClr val="tx2"/>
              </a:solidFill>
            </a:endParaRPr>
          </a:p>
        </p:txBody>
      </p:sp>
      <p:sp>
        <p:nvSpPr>
          <p:cNvPr id="3" name="Subtitle 2">
            <a:extLst>
              <a:ext uri="{FF2B5EF4-FFF2-40B4-BE49-F238E27FC236}">
                <a16:creationId xmlns:a16="http://schemas.microsoft.com/office/drawing/2014/main" id="{46CAF70E-9A0A-54A8-9E4F-8DB6742221C6}"/>
              </a:ext>
            </a:extLst>
          </p:cNvPr>
          <p:cNvSpPr>
            <a:spLocks noGrp="1"/>
          </p:cNvSpPr>
          <p:nvPr>
            <p:ph type="subTitle" idx="1"/>
          </p:nvPr>
        </p:nvSpPr>
        <p:spPr>
          <a:xfrm>
            <a:off x="830841" y="2236764"/>
            <a:ext cx="10530318" cy="3601327"/>
          </a:xfrm>
        </p:spPr>
        <p:txBody>
          <a:bodyPr anchor="t">
            <a:normAutofit/>
          </a:bodyPr>
          <a:lstStyle/>
          <a:p>
            <a:pPr marL="342900" indent="-342900" algn="l">
              <a:buFont typeface="Arial" panose="020B0604020202020204" pitchFamily="34" charset="0"/>
              <a:buChar char="•"/>
            </a:pPr>
            <a:r>
              <a:rPr lang="el-GR" sz="2000" dirty="0" err="1">
                <a:effectLst/>
                <a:latin typeface="Linux Libertine"/>
                <a:ea typeface="Aptos" panose="020B0004020202020204" pitchFamily="34" charset="0"/>
              </a:rPr>
              <a:t>Οργανωσιακή</a:t>
            </a:r>
            <a:r>
              <a:rPr lang="el-GR" sz="2000" dirty="0">
                <a:effectLst/>
                <a:latin typeface="Linux Libertine"/>
                <a:ea typeface="Aptos" panose="020B0004020202020204" pitchFamily="34" charset="0"/>
              </a:rPr>
              <a:t> Μάθηση είναι παραπλήσια έννοια με τη θεωρία της επιχείρησης :</a:t>
            </a:r>
          </a:p>
          <a:p>
            <a:pPr marL="742950" lvl="1" indent="-285750" algn="l">
              <a:buFont typeface="Arial" panose="020B0604020202020204" pitchFamily="34" charset="0"/>
              <a:buChar char="•"/>
            </a:pPr>
            <a:r>
              <a:rPr lang="el-GR" sz="1600" dirty="0">
                <a:effectLst/>
                <a:latin typeface="Linux Libertine"/>
                <a:ea typeface="Aptos" panose="020B0004020202020204" pitchFamily="34" charset="0"/>
              </a:rPr>
              <a:t>επικεντρώνεται στη συνεχή διαδικασία με την οποία ένας οργανισμός προσαρμόζεται, ξανασκέπτεται τις πρακτικές του την λογική και αναπτύσσει νέες γνώσεις για να παραμείνει επίκαιρος και ανταγωνιστικός</a:t>
            </a:r>
          </a:p>
          <a:p>
            <a:pPr marL="285750" indent="-285750" algn="l">
              <a:buFont typeface="Arial" panose="020B0604020202020204" pitchFamily="34" charset="0"/>
              <a:buChar char="•"/>
            </a:pPr>
            <a:endParaRPr lang="el-GR" sz="1800" dirty="0">
              <a:solidFill>
                <a:schemeClr val="tx2"/>
              </a:solidFill>
              <a:latin typeface="Linux Libertine"/>
            </a:endParaRPr>
          </a:p>
          <a:p>
            <a:pPr marL="285750" indent="-285750" algn="l">
              <a:buFont typeface="Arial" panose="020B0604020202020204" pitchFamily="34" charset="0"/>
              <a:buChar char="•"/>
            </a:pPr>
            <a:endParaRPr lang="el-GR" sz="1800" dirty="0">
              <a:solidFill>
                <a:schemeClr val="tx2"/>
              </a:solidFill>
              <a:latin typeface="Linux Libertine"/>
            </a:endParaRPr>
          </a:p>
          <a:p>
            <a:pPr marL="342900" indent="-342900" algn="l">
              <a:buFont typeface="Arial" panose="020B0604020202020204" pitchFamily="34" charset="0"/>
              <a:buChar char="•"/>
            </a:pPr>
            <a:r>
              <a:rPr lang="en-GB" sz="2000" dirty="0">
                <a:effectLst/>
                <a:latin typeface="Linux Libertine"/>
                <a:ea typeface="Aptos" panose="020B0004020202020204" pitchFamily="34" charset="0"/>
              </a:rPr>
              <a:t>Knowledge Asset</a:t>
            </a:r>
            <a:r>
              <a:rPr lang="el-GR" sz="2000" dirty="0">
                <a:effectLst/>
                <a:latin typeface="Linux Libertine"/>
                <a:ea typeface="Aptos" panose="020B0004020202020204" pitchFamily="34" charset="0"/>
              </a:rPr>
              <a:t> είναι παραπλήσια έννοια με το διανοητικό κεφάλαιο:</a:t>
            </a:r>
          </a:p>
          <a:p>
            <a:pPr marL="742950" lvl="1" indent="-285750" algn="l">
              <a:buFont typeface="Arial" panose="020B0604020202020204" pitchFamily="34" charset="0"/>
              <a:buChar char="•"/>
            </a:pPr>
            <a:r>
              <a:rPr lang="el-GR" sz="1600" dirty="0">
                <a:effectLst/>
                <a:latin typeface="Linux Libertine"/>
                <a:ea typeface="Aptos" panose="020B0004020202020204" pitchFamily="34" charset="0"/>
              </a:rPr>
              <a:t>βασίζεται  σε απόκτηση της πληροφορίας ιδέες και γνώσεις  οι οποίες μπορούν να διαχωριστούν σε  εσωτερικές και εξωτερικές πληροφορίες δηλαδή οι γνώσεις των εργαζόμενων για τις εσωτερικές διαδικασίες μια επιχείρησης</a:t>
            </a:r>
            <a:endParaRPr lang="el-GR" sz="1600" dirty="0">
              <a:solidFill>
                <a:schemeClr val="tx2"/>
              </a:solidFill>
              <a:latin typeface="Linux Libertine"/>
            </a:endParaRPr>
          </a:p>
        </p:txBody>
      </p:sp>
      <p:cxnSp>
        <p:nvCxnSpPr>
          <p:cNvPr id="13" name="Straight Connector 12">
            <a:extLst>
              <a:ext uri="{FF2B5EF4-FFF2-40B4-BE49-F238E27FC236}">
                <a16:creationId xmlns:a16="http://schemas.microsoft.com/office/drawing/2014/main" id="{EB7012AF-3CAC-4E2E-B87A-7DE3C3E3A0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A1E9B0-9021-AC85-A105-3FAE9A33A8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69394AC-E87A-A2D5-39B5-41E45515BE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802236E4-FCA4-C222-24ED-523DC4619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C0CD2EF-927F-458A-D55A-A07729875D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931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53EAA7-AA7B-5C1D-E7F0-355B33982FA8}"/>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2628A4A-9FBF-5A41-CB13-2F6A0F9EF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F0A257-0FC4-C6A0-AE9B-E980DDBA8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B9B0490C-DDD8-77AD-C8FB-D8D30E21E3A8}"/>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E92D56D6-E566-201D-4A14-A575DD95B266}"/>
              </a:ext>
            </a:extLst>
          </p:cNvPr>
          <p:cNvSpPr>
            <a:spLocks noGrp="1"/>
          </p:cNvSpPr>
          <p:nvPr>
            <p:ph type="ctrTitle"/>
          </p:nvPr>
        </p:nvSpPr>
        <p:spPr>
          <a:xfrm>
            <a:off x="732567" y="262457"/>
            <a:ext cx="10530318" cy="2259015"/>
          </a:xfrm>
        </p:spPr>
        <p:txBody>
          <a:bodyPr anchor="b">
            <a:normAutofit/>
          </a:bodyPr>
          <a:lstStyle/>
          <a:p>
            <a:r>
              <a:rPr lang="el-GR" sz="4000" b="0" dirty="0"/>
              <a:t>Παραδείγματα χρήσεις και εφαρμογής</a:t>
            </a:r>
            <a:br>
              <a:rPr lang="en-US" sz="4000" b="0" dirty="0"/>
            </a:br>
            <a:br>
              <a:rPr lang="en-US" sz="2800" b="0" dirty="0"/>
            </a:br>
            <a:endParaRPr lang="en-GB" sz="8000" dirty="0">
              <a:solidFill>
                <a:schemeClr val="tx2"/>
              </a:solidFill>
            </a:endParaRPr>
          </a:p>
        </p:txBody>
      </p:sp>
      <p:sp>
        <p:nvSpPr>
          <p:cNvPr id="3" name="Subtitle 2">
            <a:extLst>
              <a:ext uri="{FF2B5EF4-FFF2-40B4-BE49-F238E27FC236}">
                <a16:creationId xmlns:a16="http://schemas.microsoft.com/office/drawing/2014/main" id="{226FA4A5-482A-FE65-6BED-9C6734765040}"/>
              </a:ext>
            </a:extLst>
          </p:cNvPr>
          <p:cNvSpPr>
            <a:spLocks noGrp="1"/>
          </p:cNvSpPr>
          <p:nvPr>
            <p:ph type="subTitle" idx="1"/>
          </p:nvPr>
        </p:nvSpPr>
        <p:spPr>
          <a:xfrm>
            <a:off x="732567" y="1434908"/>
            <a:ext cx="10530318" cy="4582652"/>
          </a:xfrm>
        </p:spPr>
        <p:txBody>
          <a:bodyPr anchor="t">
            <a:normAutofit/>
          </a:bodyPr>
          <a:lstStyle/>
          <a:p>
            <a:pPr algn="l"/>
            <a:r>
              <a:rPr lang="el-GR" dirty="0">
                <a:effectLst/>
                <a:latin typeface="Linux Libertine"/>
                <a:ea typeface="Aptos" panose="020B0004020202020204" pitchFamily="34" charset="0"/>
              </a:rPr>
              <a:t>Στην  θεωρία  της επιχείρησης: </a:t>
            </a:r>
          </a:p>
          <a:p>
            <a:pPr marL="285750" indent="-285750" algn="l">
              <a:buFont typeface="Arial" panose="020B0604020202020204" pitchFamily="34" charset="0"/>
              <a:buChar char="•"/>
            </a:pPr>
            <a:r>
              <a:rPr lang="en-US" dirty="0">
                <a:effectLst/>
                <a:latin typeface="Linux Libertine"/>
                <a:ea typeface="Aptos" panose="020B0004020202020204" pitchFamily="34" charset="0"/>
              </a:rPr>
              <a:t>kodak</a:t>
            </a:r>
            <a:r>
              <a:rPr lang="el-GR" dirty="0">
                <a:effectLst/>
                <a:latin typeface="Linux Libertine"/>
                <a:ea typeface="Aptos" panose="020B0004020202020204" pitchFamily="34" charset="0"/>
              </a:rPr>
              <a:t>, </a:t>
            </a:r>
          </a:p>
          <a:p>
            <a:pPr marL="285750" indent="-285750" algn="l">
              <a:buFont typeface="Arial" panose="020B0604020202020204" pitchFamily="34" charset="0"/>
              <a:buChar char="•"/>
            </a:pPr>
            <a:r>
              <a:rPr lang="en-US" dirty="0">
                <a:effectLst/>
                <a:latin typeface="Linux Libertine"/>
                <a:ea typeface="Aptos" panose="020B0004020202020204" pitchFamily="34" charset="0"/>
              </a:rPr>
              <a:t>GM</a:t>
            </a:r>
            <a:r>
              <a:rPr lang="el-GR" dirty="0">
                <a:effectLst/>
                <a:latin typeface="Linux Libertine"/>
                <a:ea typeface="Aptos" panose="020B0004020202020204" pitchFamily="34" charset="0"/>
              </a:rPr>
              <a:t>,</a:t>
            </a:r>
          </a:p>
          <a:p>
            <a:pPr marL="285750" indent="-285750" algn="l">
              <a:buFont typeface="Arial" panose="020B0604020202020204" pitchFamily="34" charset="0"/>
              <a:buChar char="•"/>
            </a:pPr>
            <a:r>
              <a:rPr lang="en-US" dirty="0">
                <a:effectLst/>
                <a:latin typeface="Linux Libertine"/>
                <a:ea typeface="Aptos" panose="020B0004020202020204" pitchFamily="34" charset="0"/>
              </a:rPr>
              <a:t>SONY </a:t>
            </a:r>
            <a:r>
              <a:rPr lang="el-GR" dirty="0">
                <a:effectLst/>
                <a:latin typeface="Linux Libertine"/>
                <a:ea typeface="Aptos" panose="020B0004020202020204" pitchFamily="34" charset="0"/>
              </a:rPr>
              <a:t> και </a:t>
            </a:r>
          </a:p>
          <a:p>
            <a:pPr marL="285750" indent="-285750" algn="l">
              <a:buFont typeface="Arial" panose="020B0604020202020204" pitchFamily="34" charset="0"/>
              <a:buChar char="•"/>
            </a:pPr>
            <a:r>
              <a:rPr lang="el-GR" dirty="0">
                <a:effectLst/>
                <a:latin typeface="Linux Libertine"/>
                <a:ea typeface="Aptos" panose="020B0004020202020204" pitchFamily="34" charset="0"/>
              </a:rPr>
              <a:t>ΙΒΜ. </a:t>
            </a:r>
          </a:p>
          <a:p>
            <a:pPr algn="l"/>
            <a:endParaRPr lang="el-GR" dirty="0">
              <a:solidFill>
                <a:schemeClr val="tx2"/>
              </a:solidFill>
              <a:latin typeface="Linux Libertine"/>
            </a:endParaRPr>
          </a:p>
          <a:p>
            <a:pPr algn="l"/>
            <a:r>
              <a:rPr lang="el-GR" dirty="0">
                <a:solidFill>
                  <a:schemeClr val="tx2"/>
                </a:solidFill>
                <a:latin typeface="Linux Libertine"/>
              </a:rPr>
              <a:t>Στην έννοια του διανοητικού κεφαλαίου έχουμε γενική αναφορά όπως:</a:t>
            </a:r>
          </a:p>
          <a:p>
            <a:pPr marL="285750" indent="-285750" algn="l">
              <a:buFont typeface="Arial" panose="020B0604020202020204" pitchFamily="34" charset="0"/>
              <a:buChar char="•"/>
            </a:pPr>
            <a:r>
              <a:rPr lang="en-US" dirty="0">
                <a:effectLst/>
                <a:latin typeface="Linux Libertine"/>
                <a:ea typeface="Aptos" panose="020B0004020202020204" pitchFamily="34" charset="0"/>
              </a:rPr>
              <a:t>google </a:t>
            </a:r>
            <a:r>
              <a:rPr lang="el-GR" dirty="0">
                <a:effectLst/>
                <a:latin typeface="Linux Libertine"/>
                <a:ea typeface="Aptos" panose="020B0004020202020204" pitchFamily="34" charset="0"/>
              </a:rPr>
              <a:t>και</a:t>
            </a:r>
          </a:p>
          <a:p>
            <a:pPr marL="285750" indent="-285750" algn="l">
              <a:buFont typeface="Arial" panose="020B0604020202020204" pitchFamily="34" charset="0"/>
              <a:buChar char="•"/>
            </a:pPr>
            <a:r>
              <a:rPr lang="el-GR" dirty="0">
                <a:effectLst/>
                <a:latin typeface="Linux Libertine"/>
                <a:ea typeface="Aptos" panose="020B0004020202020204" pitchFamily="34" charset="0"/>
              </a:rPr>
              <a:t> </a:t>
            </a:r>
            <a:r>
              <a:rPr lang="en-GB" dirty="0">
                <a:effectLst/>
                <a:latin typeface="Linux Libertine"/>
                <a:ea typeface="Aptos" panose="020B0004020202020204" pitchFamily="34" charset="0"/>
              </a:rPr>
              <a:t>apple</a:t>
            </a:r>
            <a:endParaRPr lang="el-GR" dirty="0">
              <a:solidFill>
                <a:schemeClr val="tx2"/>
              </a:solidFill>
              <a:latin typeface="Linux Libertine"/>
            </a:endParaRPr>
          </a:p>
          <a:p>
            <a:pPr marL="342900" indent="-342900" algn="l">
              <a:buFont typeface="Arial" panose="020B0604020202020204" pitchFamily="34" charset="0"/>
              <a:buChar char="•"/>
            </a:pPr>
            <a:endParaRPr lang="en-GB" sz="2200" dirty="0">
              <a:solidFill>
                <a:schemeClr val="tx2"/>
              </a:solidFill>
            </a:endParaRPr>
          </a:p>
        </p:txBody>
      </p:sp>
      <p:cxnSp>
        <p:nvCxnSpPr>
          <p:cNvPr id="13" name="Straight Connector 12">
            <a:extLst>
              <a:ext uri="{FF2B5EF4-FFF2-40B4-BE49-F238E27FC236}">
                <a16:creationId xmlns:a16="http://schemas.microsoft.com/office/drawing/2014/main" id="{23B25CBC-D781-98C5-5FC4-A9AB055D93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05ECC3-4CF9-7C26-820B-4D1DE0383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8606EEF0-A21F-E50F-6FA7-0AE3B3E90E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B2904C45-F179-7DB8-9867-413FB4A797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8DF7F8B-24FA-3A02-73A3-43DF44F8F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79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E87715-2FAE-7FC1-2805-13A4F1B55CCF}"/>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B49FDE8-C042-47AC-CAAA-073CC43BE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BAC2A9-6222-189A-C574-8729E491E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82762747-C870-DB88-5F14-C5D82A73C8AC}"/>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9E14E5B6-F7A6-9B7C-089D-01668C9551EB}"/>
              </a:ext>
            </a:extLst>
          </p:cNvPr>
          <p:cNvSpPr>
            <a:spLocks noGrp="1"/>
          </p:cNvSpPr>
          <p:nvPr>
            <p:ph type="ctrTitle"/>
          </p:nvPr>
        </p:nvSpPr>
        <p:spPr>
          <a:xfrm>
            <a:off x="732568" y="445505"/>
            <a:ext cx="10530318" cy="2259015"/>
          </a:xfrm>
        </p:spPr>
        <p:txBody>
          <a:bodyPr anchor="b">
            <a:normAutofit fontScale="90000"/>
          </a:bodyPr>
          <a:lstStyle/>
          <a:p>
            <a:r>
              <a:rPr lang="el-GR" sz="4400" b="0" dirty="0"/>
              <a:t>Συγκριτική αξιολόγηση των εννοιών</a:t>
            </a:r>
            <a:br>
              <a:rPr lang="en-US" sz="1100" b="0" dirty="0"/>
            </a:br>
            <a:br>
              <a:rPr lang="en-US" sz="4000" b="0" dirty="0"/>
            </a:br>
            <a:br>
              <a:rPr lang="en-US" sz="2800" b="0" dirty="0"/>
            </a:br>
            <a:endParaRPr lang="en-GB" sz="8000" dirty="0">
              <a:solidFill>
                <a:schemeClr val="tx2"/>
              </a:solidFill>
            </a:endParaRPr>
          </a:p>
        </p:txBody>
      </p:sp>
      <p:cxnSp>
        <p:nvCxnSpPr>
          <p:cNvPr id="13" name="Straight Connector 12">
            <a:extLst>
              <a:ext uri="{FF2B5EF4-FFF2-40B4-BE49-F238E27FC236}">
                <a16:creationId xmlns:a16="http://schemas.microsoft.com/office/drawing/2014/main" id="{5BA0773F-C82C-081B-363C-9C2DB88C8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E95752D-D79A-06B6-A7B8-5EDCEF8BE6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A288AE27-5FFB-2A6E-FD47-E6F006C74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90A8D1A1-6617-1CEE-B0F8-3D2071F19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FF5587-668F-8B81-7391-1E06FD362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Table 4">
            <a:extLst>
              <a:ext uri="{FF2B5EF4-FFF2-40B4-BE49-F238E27FC236}">
                <a16:creationId xmlns:a16="http://schemas.microsoft.com/office/drawing/2014/main" id="{A44D2A29-60B5-16F7-CEB9-B6DFB934C0B6}"/>
              </a:ext>
            </a:extLst>
          </p:cNvPr>
          <p:cNvGraphicFramePr>
            <a:graphicFrameLocks noGrp="1"/>
          </p:cNvGraphicFramePr>
          <p:nvPr>
            <p:extLst>
              <p:ext uri="{D42A27DB-BD31-4B8C-83A1-F6EECF244321}">
                <p14:modId xmlns:p14="http://schemas.microsoft.com/office/powerpoint/2010/main" val="2398935002"/>
              </p:ext>
            </p:extLst>
          </p:nvPr>
        </p:nvGraphicFramePr>
        <p:xfrm>
          <a:off x="2616591" y="1223889"/>
          <a:ext cx="6499274" cy="5176904"/>
        </p:xfrm>
        <a:graphic>
          <a:graphicData uri="http://schemas.openxmlformats.org/drawingml/2006/table">
            <a:tbl>
              <a:tblPr firstRow="1" firstCol="1" bandRow="1">
                <a:tableStyleId>{5C22544A-7EE6-4342-B048-85BDC9FD1C3A}</a:tableStyleId>
              </a:tblPr>
              <a:tblGrid>
                <a:gridCol w="3249637">
                  <a:extLst>
                    <a:ext uri="{9D8B030D-6E8A-4147-A177-3AD203B41FA5}">
                      <a16:colId xmlns:a16="http://schemas.microsoft.com/office/drawing/2014/main" val="1022759107"/>
                    </a:ext>
                  </a:extLst>
                </a:gridCol>
                <a:gridCol w="3249637">
                  <a:extLst>
                    <a:ext uri="{9D8B030D-6E8A-4147-A177-3AD203B41FA5}">
                      <a16:colId xmlns:a16="http://schemas.microsoft.com/office/drawing/2014/main" val="2508809269"/>
                    </a:ext>
                  </a:extLst>
                </a:gridCol>
              </a:tblGrid>
              <a:tr h="1158930">
                <a:tc>
                  <a:txBody>
                    <a:bodyPr/>
                    <a:lstStyle/>
                    <a:p>
                      <a:pPr marL="0" marR="0" algn="l">
                        <a:lnSpc>
                          <a:spcPct val="107000"/>
                        </a:lnSpc>
                        <a:spcAft>
                          <a:spcPts val="800"/>
                        </a:spcAft>
                      </a:pPr>
                      <a:r>
                        <a:rPr lang="el-GR" sz="1800" kern="100" dirty="0">
                          <a:effectLst/>
                        </a:rPr>
                        <a:t>Βασικές παράμετροι συγκριτικής αξιολόγησης</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1">
                        <a:lumMod val="75000"/>
                        <a:lumOff val="25000"/>
                      </a:schemeClr>
                    </a:solidFill>
                  </a:tcPr>
                </a:tc>
                <a:tc>
                  <a:txBody>
                    <a:bodyPr/>
                    <a:lstStyle/>
                    <a:p>
                      <a:pPr marL="0" marR="0" algn="ctr">
                        <a:lnSpc>
                          <a:spcPct val="107000"/>
                        </a:lnSpc>
                        <a:spcAft>
                          <a:spcPts val="800"/>
                        </a:spcAft>
                      </a:pPr>
                      <a:r>
                        <a:rPr lang="el-GR" sz="1800" kern="100" dirty="0">
                          <a:effectLst/>
                        </a:rPr>
                        <a:t> Χαρακτηριστικά</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1">
                        <a:lumMod val="75000"/>
                        <a:lumOff val="25000"/>
                      </a:schemeClr>
                    </a:solidFill>
                  </a:tcPr>
                </a:tc>
                <a:extLst>
                  <a:ext uri="{0D108BD9-81ED-4DB2-BD59-A6C34878D82A}">
                    <a16:rowId xmlns:a16="http://schemas.microsoft.com/office/drawing/2014/main" val="1403145481"/>
                  </a:ext>
                </a:extLst>
              </a:tr>
              <a:tr h="951855">
                <a:tc>
                  <a:txBody>
                    <a:bodyPr/>
                    <a:lstStyle/>
                    <a:p>
                      <a:pPr marL="0" marR="0" algn="ctr">
                        <a:lnSpc>
                          <a:spcPct val="107000"/>
                        </a:lnSpc>
                        <a:spcAft>
                          <a:spcPts val="800"/>
                        </a:spcAft>
                      </a:pPr>
                      <a:r>
                        <a:rPr lang="el-GR" sz="1800" kern="100">
                          <a:effectLst/>
                        </a:rPr>
                        <a:t>Ορισμός</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gn="ctr">
                        <a:lnSpc>
                          <a:spcPct val="107000"/>
                        </a:lnSpc>
                        <a:spcAft>
                          <a:spcPts val="800"/>
                        </a:spcAft>
                      </a:pPr>
                      <a:r>
                        <a:rPr lang="el-GR" sz="1800" kern="100">
                          <a:effectLst/>
                        </a:rPr>
                        <a:t>Προσαρμοστικότητα</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973568587"/>
                  </a:ext>
                </a:extLst>
              </a:tr>
              <a:tr h="951855">
                <a:tc>
                  <a:txBody>
                    <a:bodyPr/>
                    <a:lstStyle/>
                    <a:p>
                      <a:pPr marL="0" marR="0" algn="ctr">
                        <a:lnSpc>
                          <a:spcPct val="107000"/>
                        </a:lnSpc>
                        <a:spcAft>
                          <a:spcPts val="800"/>
                        </a:spcAft>
                      </a:pPr>
                      <a:r>
                        <a:rPr lang="el-GR" sz="1800" kern="100">
                          <a:effectLst/>
                        </a:rPr>
                        <a:t>Τρόπος συνεισφοράς</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gn="ctr">
                        <a:lnSpc>
                          <a:spcPct val="107000"/>
                        </a:lnSpc>
                        <a:spcAft>
                          <a:spcPts val="800"/>
                        </a:spcAft>
                      </a:pPr>
                      <a:r>
                        <a:rPr lang="el-GR" sz="1800" kern="100">
                          <a:effectLst/>
                        </a:rPr>
                        <a:t>Σημαντικότητα πληροφορίας</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520763572"/>
                  </a:ext>
                </a:extLst>
              </a:tr>
              <a:tr h="1042341">
                <a:tc>
                  <a:txBody>
                    <a:bodyPr/>
                    <a:lstStyle/>
                    <a:p>
                      <a:pPr marL="0" marR="0" algn="ctr">
                        <a:lnSpc>
                          <a:spcPct val="107000"/>
                        </a:lnSpc>
                        <a:spcAft>
                          <a:spcPts val="800"/>
                        </a:spcAft>
                      </a:pPr>
                      <a:r>
                        <a:rPr lang="el-GR" sz="1800" kern="100">
                          <a:effectLst/>
                        </a:rPr>
                        <a:t>Πεδίο Εφαρμογής</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gn="ctr">
                        <a:lnSpc>
                          <a:spcPct val="107000"/>
                        </a:lnSpc>
                        <a:spcAft>
                          <a:spcPts val="800"/>
                        </a:spcAft>
                      </a:pPr>
                      <a:r>
                        <a:rPr lang="el-GR" sz="1800" kern="100">
                          <a:effectLst/>
                        </a:rPr>
                        <a:t>Κατανόηση του περίγυρου</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55388654"/>
                  </a:ext>
                </a:extLst>
              </a:tr>
              <a:tr h="1071923">
                <a:tc>
                  <a:txBody>
                    <a:bodyPr/>
                    <a:lstStyle/>
                    <a:p>
                      <a:pPr marL="0" marR="0" algn="ctr">
                        <a:lnSpc>
                          <a:spcPct val="107000"/>
                        </a:lnSpc>
                        <a:spcAft>
                          <a:spcPts val="800"/>
                        </a:spcAft>
                      </a:pPr>
                      <a:r>
                        <a:rPr lang="el-GR" sz="1800" kern="100" dirty="0">
                          <a:effectLst/>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gn="ctr">
                        <a:lnSpc>
                          <a:spcPct val="107000"/>
                        </a:lnSpc>
                        <a:spcAft>
                          <a:spcPts val="800"/>
                        </a:spcAft>
                      </a:pPr>
                      <a:r>
                        <a:rPr lang="el-GR" sz="1800" kern="100" dirty="0">
                          <a:effectLst/>
                        </a:rPr>
                        <a:t>Καινοτομία</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1218386102"/>
                  </a:ext>
                </a:extLst>
              </a:tr>
            </a:tbl>
          </a:graphicData>
        </a:graphic>
      </p:graphicFrame>
    </p:spTree>
    <p:extLst>
      <p:ext uri="{BB962C8B-B14F-4D97-AF65-F5344CB8AC3E}">
        <p14:creationId xmlns:p14="http://schemas.microsoft.com/office/powerpoint/2010/main" val="113823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4E5DCF-969F-F43E-BED8-B5E026A30CBC}"/>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1EC1860-3ECD-03D3-2414-B436CF9E1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B7EC0A-02B0-DABB-8150-A9C5CF28D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D76298DF-536B-0E44-E581-004217D4A97E}"/>
              </a:ext>
            </a:extLst>
          </p:cNvPr>
          <p:cNvPicPr>
            <a:picLocks noChangeAspect="1"/>
          </p:cNvPicPr>
          <p:nvPr/>
        </p:nvPicPr>
        <p:blipFill>
          <a:blip r:embed="rId2">
            <a:duotone>
              <a:prstClr val="black"/>
              <a:schemeClr val="bg1">
                <a:tint val="45000"/>
                <a:satMod val="400000"/>
              </a:schemeClr>
            </a:duotone>
            <a:alphaModFix amt="10000"/>
          </a:blip>
          <a:srcRect l="19699" r="746"/>
          <a:stretch/>
        </p:blipFill>
        <p:spPr>
          <a:xfrm>
            <a:off x="20" y="1"/>
            <a:ext cx="12191980" cy="6857999"/>
          </a:xfrm>
          <a:prstGeom prst="rect">
            <a:avLst/>
          </a:prstGeom>
        </p:spPr>
      </p:pic>
      <p:sp>
        <p:nvSpPr>
          <p:cNvPr id="2" name="Title 1">
            <a:extLst>
              <a:ext uri="{FF2B5EF4-FFF2-40B4-BE49-F238E27FC236}">
                <a16:creationId xmlns:a16="http://schemas.microsoft.com/office/drawing/2014/main" id="{EB37299A-6565-0119-5B12-4CDF08A394C2}"/>
              </a:ext>
            </a:extLst>
          </p:cNvPr>
          <p:cNvSpPr>
            <a:spLocks noGrp="1"/>
          </p:cNvSpPr>
          <p:nvPr>
            <p:ph type="ctrTitle"/>
          </p:nvPr>
        </p:nvSpPr>
        <p:spPr>
          <a:xfrm>
            <a:off x="732567" y="1594358"/>
            <a:ext cx="10530318" cy="1111347"/>
          </a:xfrm>
        </p:spPr>
        <p:txBody>
          <a:bodyPr anchor="b">
            <a:normAutofit fontScale="90000"/>
          </a:bodyPr>
          <a:lstStyle/>
          <a:p>
            <a:r>
              <a:rPr lang="el-GR" sz="4000" dirty="0"/>
              <a:t>Βιβλιογραφία</a:t>
            </a:r>
            <a:br>
              <a:rPr lang="en-US" sz="4000" b="0" dirty="0"/>
            </a:br>
            <a:br>
              <a:rPr lang="en-US" sz="2800" b="0" dirty="0"/>
            </a:br>
            <a:endParaRPr lang="en-GB" sz="8000" dirty="0">
              <a:solidFill>
                <a:schemeClr val="tx2"/>
              </a:solidFill>
            </a:endParaRPr>
          </a:p>
        </p:txBody>
      </p:sp>
      <p:sp>
        <p:nvSpPr>
          <p:cNvPr id="3" name="Subtitle 2">
            <a:extLst>
              <a:ext uri="{FF2B5EF4-FFF2-40B4-BE49-F238E27FC236}">
                <a16:creationId xmlns:a16="http://schemas.microsoft.com/office/drawing/2014/main" id="{5571F6EB-5B17-C792-E8E0-76660867361D}"/>
              </a:ext>
            </a:extLst>
          </p:cNvPr>
          <p:cNvSpPr>
            <a:spLocks noGrp="1"/>
          </p:cNvSpPr>
          <p:nvPr>
            <p:ph type="subTitle" idx="1"/>
          </p:nvPr>
        </p:nvSpPr>
        <p:spPr>
          <a:xfrm>
            <a:off x="732567" y="1885071"/>
            <a:ext cx="10530318" cy="4132488"/>
          </a:xfrm>
        </p:spPr>
        <p:txBody>
          <a:bodyPr anchor="t">
            <a:normAutofit fontScale="70000" lnSpcReduction="20000"/>
          </a:bodyPr>
          <a:lstStyle/>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1]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https://hbr.org/1994/09/the-theory-of-the-business</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[2]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https://en.wikipedia.org/wiki/Intellectual_capital</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[3]</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http://ejst.uniwa.gr/issues/issue_49/Terzi_49.pdf</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[4]</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https://www.mdpi.com/sustainability/sustainability-12-08053/article_deploy/html/images/sustainability-12-08053-g001-550.jpg</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[5]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https://www.researchgate.net/publication/324122381/figure/fig4/AS:610136330612736@1522479245524/ntellectual-Capital-Model-by-23-The-three-Intellectual-Capital-components.png</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[6]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https://www.researchgate.net/publication/324122381/figure/fig1/AS:610136330629120@1522479245435/ntellectual-Capital-Model-by-33.png</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[6]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9"/>
              </a:rPr>
              <a:t>https://journals.sagepub.com/doi/full/10.1177/2158244018794224</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[7]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https://cdn.sketchbubble.com/pub/media/catalog/product/optimized/5/f/5fe86d0de96a3a20cee2688799eb442a584d20bb793b66edb322b3a3b4b6502f/org-learning-slide2.png</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r>
              <a:rPr lang="el-GR" sz="1800" b="1" kern="100" dirty="0">
                <a:effectLst/>
                <a:latin typeface="Aptos" panose="020B0004020202020204" pitchFamily="34" charset="0"/>
                <a:ea typeface="Aptos" panose="020B0004020202020204" pitchFamily="34" charset="0"/>
                <a:cs typeface="Times New Roman" panose="02020603050405020304" pitchFamily="18" charset="0"/>
              </a:rPr>
              <a:t>[8] </a:t>
            </a:r>
            <a:r>
              <a:rPr lang="el-GR" sz="1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1"/>
              </a:rPr>
              <a:t>https://www.emerald.com/insight/content/doi/10.1108/14637150410559225/full/html</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en-GB" sz="2200" dirty="0">
              <a:solidFill>
                <a:schemeClr val="tx2"/>
              </a:solidFill>
            </a:endParaRPr>
          </a:p>
        </p:txBody>
      </p:sp>
      <p:cxnSp>
        <p:nvCxnSpPr>
          <p:cNvPr id="13" name="Straight Connector 12">
            <a:extLst>
              <a:ext uri="{FF2B5EF4-FFF2-40B4-BE49-F238E27FC236}">
                <a16:creationId xmlns:a16="http://schemas.microsoft.com/office/drawing/2014/main" id="{1469432C-A893-9B33-7F54-C5604086CE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5BB6837-2DF1-146E-ACC6-CFC17553CC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3B82E5F-2C2B-DB0E-AB2C-8B41C7F113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8" name="Straight Connector 17">
              <a:extLst>
                <a:ext uri="{FF2B5EF4-FFF2-40B4-BE49-F238E27FC236}">
                  <a16:creationId xmlns:a16="http://schemas.microsoft.com/office/drawing/2014/main" id="{7C96DB07-DF4A-5775-D169-D4C4C1017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081C77-3457-1F6C-1787-BB27158E87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229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95</TotalTime>
  <Words>806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Linux Libertine</vt:lpstr>
      <vt:lpstr>Office Theme</vt:lpstr>
      <vt:lpstr>Θεωρία &amp; Διανοητικό Κεφάλαιο  Παρουσίαση : Μαρίνο Τσελάνι </vt:lpstr>
      <vt:lpstr>Δομή Παρουσίασης</vt:lpstr>
      <vt:lpstr>Περίληψη </vt:lpstr>
      <vt:lpstr>Η Θεωρία της Επιχείρησης </vt:lpstr>
      <vt:lpstr>Διανοητικό Κεφάλαιο  </vt:lpstr>
      <vt:lpstr>Παραπλήσιες έννοιες </vt:lpstr>
      <vt:lpstr>Παραδείγματα χρήσεις και εφαρμογής  </vt:lpstr>
      <vt:lpstr>Συγκριτική αξιολόγηση των εννοιών   </vt:lpstr>
      <vt:lpstr>Βιβλιογραφία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Fiorentin Tselani</dc:creator>
  <cp:lastModifiedBy>Fiorentin Tselani</cp:lastModifiedBy>
  <cp:revision>4</cp:revision>
  <dcterms:created xsi:type="dcterms:W3CDTF">2025-01-17T15:51:47Z</dcterms:created>
  <dcterms:modified xsi:type="dcterms:W3CDTF">2025-01-17T17:27:15Z</dcterms:modified>
</cp:coreProperties>
</file>