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8"/>
  </p:notesMasterIdLst>
  <p:sldIdLst>
    <p:sldId id="256" r:id="rId2"/>
    <p:sldId id="257" r:id="rId3"/>
    <p:sldId id="263" r:id="rId4"/>
    <p:sldId id="258" r:id="rId5"/>
    <p:sldId id="266" r:id="rId6"/>
    <p:sldId id="265" r:id="rId7"/>
    <p:sldId id="268" r:id="rId8"/>
    <p:sldId id="271" r:id="rId9"/>
    <p:sldId id="272" r:id="rId10"/>
    <p:sldId id="270" r:id="rId11"/>
    <p:sldId id="260" r:id="rId12"/>
    <p:sldId id="264" r:id="rId13"/>
    <p:sldId id="269" r:id="rId14"/>
    <p:sldId id="261" r:id="rId15"/>
    <p:sldId id="26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9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0D665-FD21-427F-9197-765819448F1D}" type="datetimeFigureOut">
              <a:rPr lang="el-GR" smtClean="0"/>
              <a:t>18/12/2024</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0BAD3-B3F0-4208-B96B-D4A874603113}" type="slidenum">
              <a:rPr lang="el-GR" smtClean="0"/>
              <a:t>‹#›</a:t>
            </a:fld>
            <a:endParaRPr lang="el-GR"/>
          </a:p>
        </p:txBody>
      </p:sp>
    </p:spTree>
    <p:extLst>
      <p:ext uri="{BB962C8B-B14F-4D97-AF65-F5344CB8AC3E}">
        <p14:creationId xmlns:p14="http://schemas.microsoft.com/office/powerpoint/2010/main" val="2466565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F91AB284-395A-4EA4-858E-5AFC605D998A}" type="slidenum">
              <a:rPr lang="el-GR" smtClean="0"/>
              <a:t>10</a:t>
            </a:fld>
            <a:endParaRPr lang="el-GR"/>
          </a:p>
        </p:txBody>
      </p:sp>
    </p:spTree>
    <p:extLst>
      <p:ext uri="{BB962C8B-B14F-4D97-AF65-F5344CB8AC3E}">
        <p14:creationId xmlns:p14="http://schemas.microsoft.com/office/powerpoint/2010/main" val="35890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5BDAC9-67BA-40C7-8546-403338029B42}" type="datetimeFigureOut">
              <a:rPr lang="en-GB" smtClean="0"/>
              <a:t>18/12/2024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111032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5BDAC9-67BA-40C7-8546-403338029B42}" type="datetimeFigureOut">
              <a:rPr lang="en-GB" smtClean="0"/>
              <a:t>18/12/2024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366025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5BDAC9-67BA-40C7-8546-403338029B42}" type="datetimeFigureOut">
              <a:rPr lang="en-GB" smtClean="0"/>
              <a:t>18/12/2024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1E1A85-7F22-49C0-A813-F59052358745}"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3969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5BDAC9-67BA-40C7-8546-403338029B42}" type="datetimeFigureOut">
              <a:rPr lang="en-GB" smtClean="0"/>
              <a:t>18/12/2024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664944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5BDAC9-67BA-40C7-8546-403338029B42}" type="datetimeFigureOut">
              <a:rPr lang="en-GB" smtClean="0"/>
              <a:t>18/12/2024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1E1A85-7F22-49C0-A813-F59052358745}"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3620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5BDAC9-67BA-40C7-8546-403338029B42}" type="datetimeFigureOut">
              <a:rPr lang="en-GB" smtClean="0"/>
              <a:t>18/12/2024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55180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BDAC9-67BA-40C7-8546-403338029B42}" type="datetimeFigureOut">
              <a:rPr lang="en-GB" smtClean="0"/>
              <a:t>18/12/2024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190451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BDAC9-67BA-40C7-8546-403338029B42}" type="datetimeFigureOut">
              <a:rPr lang="en-GB" smtClean="0"/>
              <a:t>18/12/2024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235584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BDAC9-67BA-40C7-8546-403338029B42}" type="datetimeFigureOut">
              <a:rPr lang="en-GB" smtClean="0"/>
              <a:t>18/12/2024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200770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5BDAC9-67BA-40C7-8546-403338029B42}" type="datetimeFigureOut">
              <a:rPr lang="en-GB" smtClean="0"/>
              <a:t>18/12/2024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328009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5BDAC9-67BA-40C7-8546-403338029B42}" type="datetimeFigureOut">
              <a:rPr lang="en-GB" smtClean="0"/>
              <a:t>18/12/2024</a:t>
            </a:fld>
            <a:endParaRPr lang="en-GB"/>
          </a:p>
        </p:txBody>
      </p:sp>
      <p:sp>
        <p:nvSpPr>
          <p:cNvPr id="6" name="Footer Placeholder 5"/>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2676089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5BDAC9-67BA-40C7-8546-403338029B42}" type="datetimeFigureOut">
              <a:rPr lang="en-GB" smtClean="0"/>
              <a:t>18/12/2024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16916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5BDAC9-67BA-40C7-8546-403338029B42}" type="datetimeFigureOut">
              <a:rPr lang="en-GB" smtClean="0"/>
              <a:t>18/12/2024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457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BDAC9-67BA-40C7-8546-403338029B42}" type="datetimeFigureOut">
              <a:rPr lang="en-GB" smtClean="0"/>
              <a:t>18/12/2024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149593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5BDAC9-67BA-40C7-8546-403338029B42}" type="datetimeFigureOut">
              <a:rPr lang="en-GB" smtClean="0"/>
              <a:t>18/12/2024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34055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5BDAC9-67BA-40C7-8546-403338029B42}" type="datetimeFigureOut">
              <a:rPr lang="en-GB" smtClean="0"/>
              <a:t>18/12/2024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1E1A85-7F22-49C0-A813-F59052358745}" type="slidenum">
              <a:rPr lang="en-GB" smtClean="0"/>
              <a:t>‹#›</a:t>
            </a:fld>
            <a:endParaRPr lang="en-GB"/>
          </a:p>
        </p:txBody>
      </p:sp>
    </p:spTree>
    <p:extLst>
      <p:ext uri="{BB962C8B-B14F-4D97-AF65-F5344CB8AC3E}">
        <p14:creationId xmlns:p14="http://schemas.microsoft.com/office/powerpoint/2010/main" val="229636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D5BDAC9-67BA-40C7-8546-403338029B42}" type="datetimeFigureOut">
              <a:rPr lang="en-GB" smtClean="0"/>
              <a:t>18/12/2024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E1E1A85-7F22-49C0-A813-F59052358745}" type="slidenum">
              <a:rPr lang="en-GB" smtClean="0"/>
              <a:t>‹#›</a:t>
            </a:fld>
            <a:endParaRPr lang="en-GB"/>
          </a:p>
        </p:txBody>
      </p:sp>
    </p:spTree>
    <p:extLst>
      <p:ext uri="{BB962C8B-B14F-4D97-AF65-F5344CB8AC3E}">
        <p14:creationId xmlns:p14="http://schemas.microsoft.com/office/powerpoint/2010/main" val="138764845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109/access.2021.3072782" TargetMode="External"/><Relationship Id="rId2" Type="http://schemas.openxmlformats.org/officeDocument/2006/relationships/hyperlink" Target="https://digital-strategy.ec.europa.eu/en/library/assessment-list-trustworthy-artificial-intelligence-altai-self-assessment" TargetMode="External"/><Relationship Id="rId1" Type="http://schemas.openxmlformats.org/officeDocument/2006/relationships/slideLayout" Target="../slideLayouts/slideLayout2.xml"/><Relationship Id="rId5" Type="http://schemas.openxmlformats.org/officeDocument/2006/relationships/hyperlink" Target="https://doi.org/10.1007/s43681-023-00258-9" TargetMode="External"/><Relationship Id="rId4" Type="http://schemas.openxmlformats.org/officeDocument/2006/relationships/hyperlink" Target="https://doi.org/10.3390/ai304005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502F-3657-081D-DC46-7560343A9115}"/>
              </a:ext>
            </a:extLst>
          </p:cNvPr>
          <p:cNvSpPr>
            <a:spLocks noGrp="1"/>
          </p:cNvSpPr>
          <p:nvPr>
            <p:ph type="ctrTitle"/>
          </p:nvPr>
        </p:nvSpPr>
        <p:spPr>
          <a:xfrm>
            <a:off x="0" y="2291963"/>
            <a:ext cx="12192000" cy="1605088"/>
          </a:xfrm>
        </p:spPr>
        <p:txBody>
          <a:bodyPr>
            <a:normAutofit/>
          </a:bodyPr>
          <a:lstStyle/>
          <a:p>
            <a:pPr algn="ctr"/>
            <a:br>
              <a:rPr lang="en-GB" sz="2400" b="0" i="0" u="none" strike="noStrike" baseline="0" dirty="0">
                <a:solidFill>
                  <a:srgbClr val="000000"/>
                </a:solidFill>
                <a:latin typeface="Calibri" panose="020F0502020204030204" pitchFamily="34" charset="0"/>
              </a:rPr>
            </a:br>
            <a:r>
              <a:rPr lang="el-GR" sz="2400" b="0" i="0" u="none" strike="noStrike" baseline="0" dirty="0">
                <a:solidFill>
                  <a:srgbClr val="000000"/>
                </a:solidFill>
                <a:latin typeface="Calibri" panose="020F0502020204030204" pitchFamily="34" charset="0"/>
              </a:rPr>
              <a:t> </a:t>
            </a:r>
            <a:r>
              <a:rPr lang="el-GR" sz="2400" b="1" i="0" u="none" strike="noStrike" baseline="0" dirty="0">
                <a:solidFill>
                  <a:srgbClr val="000000"/>
                </a:solidFill>
                <a:latin typeface="Calibri" panose="020F0502020204030204" pitchFamily="34" charset="0"/>
              </a:rPr>
              <a:t>ΠΟΙΟΤΗΤΑ ΚΑΙ ΑΞΙΟΠΙΣΤΙΑ ΛΟΓΙΣΜΙΚΟΥ </a:t>
            </a:r>
            <a:r>
              <a:rPr lang="en-GB" sz="2400" b="0" i="0" u="none" strike="noStrike" baseline="0" dirty="0">
                <a:solidFill>
                  <a:srgbClr val="000000"/>
                </a:solidFill>
                <a:latin typeface="Calibri" panose="020F0502020204030204" pitchFamily="34" charset="0"/>
              </a:rPr>
              <a:t> </a:t>
            </a:r>
            <a:br>
              <a:rPr lang="en-GB" sz="2400" b="0" i="0" u="none" strike="noStrike" baseline="0" dirty="0">
                <a:solidFill>
                  <a:srgbClr val="000000"/>
                </a:solidFill>
                <a:latin typeface="Calibri" panose="020F0502020204030204" pitchFamily="34" charset="0"/>
              </a:rPr>
            </a:br>
            <a:r>
              <a:rPr lang="en-GB" sz="2400" b="0" i="0" u="none" strike="noStrike" baseline="0" dirty="0">
                <a:solidFill>
                  <a:srgbClr val="000000"/>
                </a:solidFill>
                <a:latin typeface="Calibri" panose="020F0502020204030204" pitchFamily="34" charset="0"/>
              </a:rPr>
              <a:t>Ethical AI frameworks - </a:t>
            </a:r>
            <a:r>
              <a:rPr lang="el-GR" sz="2400" b="0" i="0" u="none" strike="noStrike" baseline="0" dirty="0">
                <a:solidFill>
                  <a:srgbClr val="000000"/>
                </a:solidFill>
                <a:latin typeface="Calibri" panose="020F0502020204030204" pitchFamily="34" charset="0"/>
              </a:rPr>
              <a:t>Ηθικά Πλαίσια Τεχνητής Νοημοσύνης </a:t>
            </a:r>
            <a:br>
              <a:rPr lang="el-GR" sz="2400" b="0" i="0" u="none" strike="noStrike" baseline="0" dirty="0">
                <a:solidFill>
                  <a:srgbClr val="000000"/>
                </a:solidFill>
                <a:latin typeface="Calibri" panose="020F0502020204030204" pitchFamily="34" charset="0"/>
              </a:rPr>
            </a:br>
            <a:endParaRPr lang="en-GB" sz="2400" dirty="0"/>
          </a:p>
        </p:txBody>
      </p:sp>
      <p:sp>
        <p:nvSpPr>
          <p:cNvPr id="3" name="Subtitle 2">
            <a:extLst>
              <a:ext uri="{FF2B5EF4-FFF2-40B4-BE49-F238E27FC236}">
                <a16:creationId xmlns:a16="http://schemas.microsoft.com/office/drawing/2014/main" id="{302DB44B-6EC3-E304-6B28-DF049D7ED66C}"/>
              </a:ext>
            </a:extLst>
          </p:cNvPr>
          <p:cNvSpPr>
            <a:spLocks noGrp="1"/>
          </p:cNvSpPr>
          <p:nvPr>
            <p:ph type="subTitle" idx="1"/>
          </p:nvPr>
        </p:nvSpPr>
        <p:spPr>
          <a:xfrm>
            <a:off x="1786393" y="5158946"/>
            <a:ext cx="9398441" cy="1196134"/>
          </a:xfrm>
        </p:spPr>
        <p:txBody>
          <a:bodyPr/>
          <a:lstStyle/>
          <a:p>
            <a:r>
              <a:rPr lang="el-GR" sz="1800" dirty="0"/>
              <a:t>Μαρίνο Τσελάνι	</a:t>
            </a:r>
            <a:r>
              <a:rPr lang="en-GB" sz="1800" dirty="0"/>
              <a:t>        </a:t>
            </a:r>
            <a:r>
              <a:rPr lang="el-GR" sz="1800" dirty="0"/>
              <a:t>Δημήτριος Γουρδομιχάλης</a:t>
            </a:r>
            <a:r>
              <a:rPr lang="en-GB" sz="1800" dirty="0"/>
              <a:t>             </a:t>
            </a:r>
            <a:r>
              <a:rPr lang="el-GR" sz="1800" dirty="0"/>
              <a:t>Δημήτριος Στεφάνου</a:t>
            </a:r>
            <a:r>
              <a:rPr lang="en-GB" sz="1800" dirty="0"/>
              <a:t>                                             20390241                                    20390043	                              20390221</a:t>
            </a:r>
            <a:r>
              <a:rPr lang="el-GR" dirty="0"/>
              <a:t>	</a:t>
            </a:r>
            <a:endParaRPr lang="en-GB" dirty="0"/>
          </a:p>
        </p:txBody>
      </p:sp>
      <p:pic>
        <p:nvPicPr>
          <p:cNvPr id="7" name="Picture 6" descr="A black logo with a person on it&#10;&#10;Description automatically generated">
            <a:extLst>
              <a:ext uri="{FF2B5EF4-FFF2-40B4-BE49-F238E27FC236}">
                <a16:creationId xmlns:a16="http://schemas.microsoft.com/office/drawing/2014/main" id="{93D6B793-A014-B671-0A6A-F58099634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111" y="502920"/>
            <a:ext cx="1879778" cy="1898374"/>
          </a:xfrm>
          <a:prstGeom prst="rect">
            <a:avLst/>
          </a:prstGeom>
        </p:spPr>
      </p:pic>
    </p:spTree>
    <p:extLst>
      <p:ext uri="{BB962C8B-B14F-4D97-AF65-F5344CB8AC3E}">
        <p14:creationId xmlns:p14="http://schemas.microsoft.com/office/powerpoint/2010/main" val="81570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36EC-1E20-C218-BAE5-7AEE10F3B172}"/>
              </a:ext>
            </a:extLst>
          </p:cNvPr>
          <p:cNvSpPr>
            <a:spLocks noGrp="1"/>
          </p:cNvSpPr>
          <p:nvPr>
            <p:ph type="title"/>
          </p:nvPr>
        </p:nvSpPr>
        <p:spPr>
          <a:xfrm>
            <a:off x="2214282" y="184839"/>
            <a:ext cx="8911687" cy="1280890"/>
          </a:xfrm>
        </p:spPr>
        <p:txBody>
          <a:bodyPr>
            <a:normAutofit fontScale="90000"/>
          </a:bodyPr>
          <a:lstStyle/>
          <a:p>
            <a:br>
              <a:rPr lang="en-GB" sz="1800" b="0" i="0" u="none" strike="noStrike" baseline="0" dirty="0">
                <a:solidFill>
                  <a:srgbClr val="000000"/>
                </a:solidFill>
              </a:rPr>
            </a:br>
            <a:r>
              <a:rPr lang="el-GR" sz="2800" b="1" i="0" u="none" strike="noStrike" baseline="0" dirty="0">
                <a:solidFill>
                  <a:srgbClr val="000000"/>
                </a:solidFill>
              </a:rPr>
              <a:t>Μεθοδολογία Έρευνας </a:t>
            </a:r>
            <a:br>
              <a:rPr lang="el-GR" sz="1800" b="0" i="0" u="none" strike="noStrike" baseline="0" dirty="0">
                <a:solidFill>
                  <a:srgbClr val="000000"/>
                </a:solidFill>
              </a:rPr>
            </a:br>
            <a:endParaRPr lang="en-GB" dirty="0"/>
          </a:p>
        </p:txBody>
      </p:sp>
      <p:sp>
        <p:nvSpPr>
          <p:cNvPr id="4" name="Rectangle 1">
            <a:extLst>
              <a:ext uri="{FF2B5EF4-FFF2-40B4-BE49-F238E27FC236}">
                <a16:creationId xmlns:a16="http://schemas.microsoft.com/office/drawing/2014/main" id="{8897EDB4-D741-BF30-B0D3-62735025BB5F}"/>
              </a:ext>
            </a:extLst>
          </p:cNvPr>
          <p:cNvSpPr>
            <a:spLocks noGrp="1" noChangeArrowheads="1"/>
          </p:cNvSpPr>
          <p:nvPr>
            <p:ph idx="1"/>
          </p:nvPr>
        </p:nvSpPr>
        <p:spPr bwMode="auto">
          <a:xfrm>
            <a:off x="2214282" y="533705"/>
            <a:ext cx="9771530" cy="640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None/>
            </a:pPr>
            <a:endParaRPr lang="en-US" sz="1600" b="1" kern="100" dirty="0">
              <a:effectLst/>
              <a:ea typeface="Aptos" panose="020B0004020202020204" pitchFamily="34" charset="0"/>
              <a:cs typeface="Times New Roman" panose="02020603050405020304" pitchFamily="18" charset="0"/>
            </a:endParaRPr>
          </a:p>
          <a:p>
            <a:pPr marL="0" indent="0" defTabSz="914400" eaLnBrk="0" fontAlgn="base" hangingPunct="0">
              <a:spcBef>
                <a:spcPct val="0"/>
              </a:spcBef>
              <a:spcAft>
                <a:spcPct val="0"/>
              </a:spcAft>
              <a:buClrTx/>
              <a:buNone/>
            </a:pPr>
            <a:r>
              <a:rPr lang="el-GR" sz="1600" b="1" kern="100" dirty="0">
                <a:effectLst/>
                <a:ea typeface="Aptos" panose="020B0004020202020204" pitchFamily="34" charset="0"/>
                <a:cs typeface="Times New Roman" panose="02020603050405020304" pitchFamily="18" charset="0"/>
              </a:rPr>
              <a:t>Η μεθοδολογία έρευνας που ακολουθήθηκε αποτελείται από πέντε κύρια βήματα:</a:t>
            </a:r>
            <a:endParaRPr lang="en-GB" sz="1600" b="1" kern="100" dirty="0">
              <a:effectLst/>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l-GR" altLang="en-US" sz="1600" b="1" i="0" u="none" strike="noStrike" cap="none" normalizeH="0" baseline="0" dirty="0">
              <a:ln>
                <a:noFill/>
              </a:ln>
              <a:solidFill>
                <a:schemeClr val="tx1"/>
              </a:solidFill>
              <a:effectLst/>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err="1">
                <a:ln>
                  <a:noFill/>
                </a:ln>
                <a:solidFill>
                  <a:schemeClr val="tx1"/>
                </a:solidFill>
                <a:effectLst/>
                <a:cs typeface="Times New Roman" panose="02020603050405020304" pitchFamily="18" charset="0"/>
              </a:rPr>
              <a:t>Αν</a:t>
            </a:r>
            <a:r>
              <a:rPr kumimoji="0" lang="en-US" altLang="en-US" sz="1600" b="1" i="0" u="none" strike="noStrike" cap="none" normalizeH="0" baseline="0" dirty="0">
                <a:ln>
                  <a:noFill/>
                </a:ln>
                <a:solidFill>
                  <a:schemeClr val="tx1"/>
                </a:solidFill>
                <a:effectLst/>
                <a:cs typeface="Times New Roman" panose="02020603050405020304" pitchFamily="18" charset="0"/>
              </a:rPr>
              <a:t>αγνώριση Ερωτήματος:</a:t>
            </a:r>
            <a:endParaRPr kumimoji="0" lang="en-US" altLang="en-US" sz="1600" b="0" i="0" u="none" strike="noStrike" cap="none" normalizeH="0" baseline="0" dirty="0">
              <a:ln>
                <a:noFill/>
              </a:ln>
              <a:solidFill>
                <a:schemeClr val="tx1"/>
              </a:solidFill>
              <a:effectLst/>
              <a:cs typeface="Times New Roman" panose="02020603050405020304" pitchFamily="18" charset="0"/>
            </a:endParaRPr>
          </a:p>
          <a:p>
            <a:pPr lvl="1" indent="-342900" defTabSz="914400" eaLnBrk="0" fontAlgn="base" hangingPunct="0">
              <a:spcBef>
                <a:spcPct val="0"/>
              </a:spcBef>
              <a:spcAft>
                <a:spcPct val="0"/>
              </a:spcAft>
              <a:buClrTx/>
              <a:buFont typeface="Courier New" panose="02070309020205020404" pitchFamily="49" charset="0"/>
              <a:buChar char="o"/>
            </a:pPr>
            <a:r>
              <a:rPr kumimoji="0" lang="en-US" altLang="en-US" sz="1400" b="0" i="0" u="none" strike="noStrike" cap="none" normalizeH="0" baseline="0" dirty="0" err="1">
                <a:ln>
                  <a:noFill/>
                </a:ln>
                <a:solidFill>
                  <a:schemeClr val="tx1"/>
                </a:solidFill>
                <a:effectLst/>
                <a:cs typeface="Times New Roman" panose="02020603050405020304" pitchFamily="18" charset="0"/>
              </a:rPr>
              <a:t>Κύριο</a:t>
            </a:r>
            <a:r>
              <a:rPr kumimoji="0" lang="en-US" altLang="en-US" sz="1400" b="0" i="0" u="none" strike="noStrike" cap="none" normalizeH="0" baseline="0" dirty="0">
                <a:ln>
                  <a:noFill/>
                </a:ln>
                <a:solidFill>
                  <a:schemeClr val="tx1"/>
                </a:solidFill>
                <a:effectLst/>
                <a:cs typeface="Times New Roman" panose="02020603050405020304" pitchFamily="18" charset="0"/>
              </a:rPr>
              <a:t> </a:t>
            </a:r>
            <a:r>
              <a:rPr kumimoji="0" lang="en-US" altLang="en-US" sz="1400" b="0" i="0" u="none" strike="noStrike" cap="none" normalizeH="0" baseline="0" dirty="0" err="1">
                <a:ln>
                  <a:noFill/>
                </a:ln>
                <a:solidFill>
                  <a:schemeClr val="tx1"/>
                </a:solidFill>
                <a:effectLst/>
                <a:cs typeface="Times New Roman" panose="02020603050405020304" pitchFamily="18" charset="0"/>
              </a:rPr>
              <a:t>ερώτημ</a:t>
            </a:r>
            <a:r>
              <a:rPr kumimoji="0" lang="en-US" altLang="en-US" sz="1400" b="0" i="0" u="none" strike="noStrike" cap="none" normalizeH="0" baseline="0" dirty="0">
                <a:ln>
                  <a:noFill/>
                </a:ln>
                <a:solidFill>
                  <a:schemeClr val="tx1"/>
                </a:solidFill>
                <a:effectLst/>
                <a:cs typeface="Times New Roman" panose="02020603050405020304" pitchFamily="18" charset="0"/>
              </a:rPr>
              <a:t>α: </a:t>
            </a:r>
            <a:r>
              <a:rPr kumimoji="0" lang="en-US" altLang="en-US" sz="1400" b="0" i="1" u="none" strike="noStrike" cap="none" normalizeH="0" baseline="0" dirty="0">
                <a:ln>
                  <a:noFill/>
                </a:ln>
                <a:solidFill>
                  <a:schemeClr val="tx1"/>
                </a:solidFill>
                <a:effectLst/>
                <a:cs typeface="Times New Roman" panose="02020603050405020304" pitchFamily="18" charset="0"/>
              </a:rPr>
              <a:t>Ποια είναι τα πλαίσια αξιολόγησης για αξιόπιστη ΤΝ;</a:t>
            </a:r>
            <a:endParaRPr kumimoji="0" lang="en-US" altLang="en-US" sz="1400" b="0" i="0" u="none" strike="noStrike" cap="none" normalizeH="0" baseline="0" dirty="0">
              <a:ln>
                <a:noFill/>
              </a:ln>
              <a:solidFill>
                <a:schemeClr val="tx1"/>
              </a:solidFill>
              <a:effectLst/>
              <a:cs typeface="Times New Roman" panose="02020603050405020304" pitchFamily="18" charset="0"/>
            </a:endParaRPr>
          </a:p>
          <a:p>
            <a:pPr lvl="1" indent="-342900" defTabSz="914400" eaLnBrk="0" fontAlgn="base" hangingPunct="0">
              <a:spcBef>
                <a:spcPct val="0"/>
              </a:spcBef>
              <a:spcAft>
                <a:spcPct val="0"/>
              </a:spcAft>
              <a:buClrTx/>
              <a:buFont typeface="Courier New" panose="02070309020205020404" pitchFamily="49" charset="0"/>
              <a:buChar char="o"/>
            </a:pPr>
            <a:r>
              <a:rPr kumimoji="0" lang="en-US" altLang="en-US" sz="1400" b="0" i="0" u="none" strike="noStrike" cap="none" normalizeH="0" baseline="0" dirty="0" err="1">
                <a:ln>
                  <a:noFill/>
                </a:ln>
                <a:solidFill>
                  <a:schemeClr val="tx1"/>
                </a:solidFill>
                <a:effectLst/>
                <a:cs typeface="Times New Roman" panose="02020603050405020304" pitchFamily="18" charset="0"/>
              </a:rPr>
              <a:t>Ευθυγράμμιση</a:t>
            </a:r>
            <a:r>
              <a:rPr kumimoji="0" lang="en-US" altLang="en-US" sz="1400" b="0" i="0" u="none" strike="noStrike" cap="none" normalizeH="0" baseline="0" dirty="0">
                <a:ln>
                  <a:noFill/>
                </a:ln>
                <a:solidFill>
                  <a:schemeClr val="tx1"/>
                </a:solidFill>
                <a:effectLst/>
                <a:cs typeface="Times New Roman" panose="02020603050405020304" pitchFamily="18" charset="0"/>
              </a:rPr>
              <a:t> </a:t>
            </a:r>
            <a:r>
              <a:rPr kumimoji="0" lang="en-US" altLang="en-US" sz="1400" b="0" i="0" u="none" strike="noStrike" cap="none" normalizeH="0" baseline="0" dirty="0" err="1">
                <a:ln>
                  <a:noFill/>
                </a:ln>
                <a:solidFill>
                  <a:schemeClr val="tx1"/>
                </a:solidFill>
                <a:effectLst/>
                <a:cs typeface="Times New Roman" panose="02020603050405020304" pitchFamily="18" charset="0"/>
              </a:rPr>
              <a:t>με</a:t>
            </a:r>
            <a:r>
              <a:rPr kumimoji="0" lang="en-US" altLang="en-US" sz="1400" b="0" i="0" u="none" strike="noStrike" cap="none" normalizeH="0" baseline="0" dirty="0">
                <a:ln>
                  <a:noFill/>
                </a:ln>
                <a:solidFill>
                  <a:schemeClr val="tx1"/>
                </a:solidFill>
                <a:effectLst/>
                <a:cs typeface="Times New Roman" panose="02020603050405020304" pitchFamily="18" charset="0"/>
              </a:rPr>
              <a:t> </a:t>
            </a:r>
            <a:r>
              <a:rPr kumimoji="0" lang="en-US" altLang="en-US" sz="1400" b="0" i="0" u="none" strike="noStrike" cap="none" normalizeH="0" baseline="0" dirty="0" err="1">
                <a:ln>
                  <a:noFill/>
                </a:ln>
                <a:solidFill>
                  <a:schemeClr val="tx1"/>
                </a:solidFill>
                <a:effectLst/>
                <a:cs typeface="Times New Roman" panose="02020603050405020304" pitchFamily="18" charset="0"/>
              </a:rPr>
              <a:t>τις</a:t>
            </a:r>
            <a:r>
              <a:rPr kumimoji="0" lang="en-US" altLang="en-US" sz="1400" b="0" i="0" u="none" strike="noStrike" cap="none" normalizeH="0" baseline="0" dirty="0">
                <a:ln>
                  <a:noFill/>
                </a:ln>
                <a:solidFill>
                  <a:schemeClr val="tx1"/>
                </a:solidFill>
                <a:effectLst/>
                <a:cs typeface="Times New Roman" panose="02020603050405020304" pitchFamily="18" charset="0"/>
              </a:rPr>
              <a:t> απα</a:t>
            </a:r>
            <a:r>
              <a:rPr kumimoji="0" lang="en-US" altLang="en-US" sz="1400" b="0" i="0" u="none" strike="noStrike" cap="none" normalizeH="0" baseline="0" dirty="0" err="1">
                <a:ln>
                  <a:noFill/>
                </a:ln>
                <a:solidFill>
                  <a:schemeClr val="tx1"/>
                </a:solidFill>
                <a:effectLst/>
                <a:cs typeface="Times New Roman" panose="02020603050405020304" pitchFamily="18" charset="0"/>
              </a:rPr>
              <a:t>ιτήσεις</a:t>
            </a:r>
            <a:r>
              <a:rPr kumimoji="0" lang="en-US" altLang="en-US" sz="1400" b="0" i="0" u="none" strike="noStrike" cap="none" normalizeH="0" baseline="0" dirty="0">
                <a:ln>
                  <a:noFill/>
                </a:ln>
                <a:solidFill>
                  <a:schemeClr val="tx1"/>
                </a:solidFill>
                <a:effectLst/>
                <a:cs typeface="Times New Roman" panose="02020603050405020304" pitchFamily="18" charset="0"/>
              </a:rPr>
              <a:t> </a:t>
            </a:r>
            <a:r>
              <a:rPr kumimoji="0" lang="el-GR" altLang="en-US" sz="1400" b="0" i="0" u="none" strike="noStrike" cap="none" normalizeH="0" baseline="0" dirty="0">
                <a:ln>
                  <a:noFill/>
                </a:ln>
                <a:solidFill>
                  <a:schemeClr val="tx1"/>
                </a:solidFill>
                <a:effectLst/>
                <a:cs typeface="Times New Roman" panose="02020603050405020304" pitchFamily="18" charset="0"/>
              </a:rPr>
              <a:t>του </a:t>
            </a:r>
            <a:r>
              <a:rPr kumimoji="0" lang="en-US" altLang="en-US" sz="1400" b="0" i="0" u="none" strike="noStrike" cap="none" normalizeH="0" baseline="0" dirty="0">
                <a:ln>
                  <a:noFill/>
                </a:ln>
                <a:solidFill>
                  <a:schemeClr val="tx1"/>
                </a:solidFill>
                <a:effectLst/>
                <a:cs typeface="Times New Roman" panose="02020603050405020304" pitchFamily="18" charset="0"/>
              </a:rPr>
              <a:t>ALTAI.</a:t>
            </a:r>
            <a:endParaRPr lang="el-GR" altLang="en-US" sz="1400" dirty="0">
              <a:solidFill>
                <a:schemeClr val="tx1"/>
              </a:solidFill>
              <a:cs typeface="Times New Roman" panose="02020603050405020304" pitchFamily="18" charset="0"/>
            </a:endParaRPr>
          </a:p>
          <a:p>
            <a:pPr marL="400050" lvl="1" indent="0" defTabSz="914400" eaLnBrk="0" fontAlgn="base" hangingPunct="0">
              <a:spcBef>
                <a:spcPct val="0"/>
              </a:spcBef>
              <a:spcAft>
                <a:spcPct val="0"/>
              </a:spcAft>
              <a:buClrTx/>
              <a:buNone/>
            </a:pPr>
            <a:endParaRPr kumimoji="0" lang="en-US" altLang="en-US" sz="1400" b="0" i="0" u="none" strike="noStrike" cap="none" normalizeH="0" baseline="0" dirty="0">
              <a:ln>
                <a:noFill/>
              </a:ln>
              <a:solidFill>
                <a:schemeClr val="tx1"/>
              </a:solidFill>
              <a:effectLst/>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err="1">
                <a:ln>
                  <a:noFill/>
                </a:ln>
                <a:solidFill>
                  <a:schemeClr val="tx1"/>
                </a:solidFill>
                <a:effectLst/>
                <a:cs typeface="Times New Roman" panose="02020603050405020304" pitchFamily="18" charset="0"/>
              </a:rPr>
              <a:t>Εντο</a:t>
            </a:r>
            <a:r>
              <a:rPr kumimoji="0" lang="en-US" altLang="en-US" sz="1600" b="1" i="0" u="none" strike="noStrike" cap="none" normalizeH="0" baseline="0" dirty="0">
                <a:ln>
                  <a:noFill/>
                </a:ln>
                <a:solidFill>
                  <a:schemeClr val="tx1"/>
                </a:solidFill>
                <a:effectLst/>
                <a:cs typeface="Times New Roman" panose="02020603050405020304" pitchFamily="18" charset="0"/>
              </a:rPr>
              <a:t>πισμός Ερευνών:</a:t>
            </a:r>
            <a:endParaRPr kumimoji="0" lang="en-US" altLang="en-US" sz="1600" b="0" i="0" u="none" strike="noStrike" cap="none" normalizeH="0" baseline="0" dirty="0">
              <a:ln>
                <a:noFill/>
              </a:ln>
              <a:solidFill>
                <a:schemeClr val="tx1"/>
              </a:solidFill>
              <a:effectLst/>
              <a:cs typeface="Times New Roman" panose="02020603050405020304" pitchFamily="18" charset="0"/>
            </a:endParaRPr>
          </a:p>
          <a:p>
            <a:pPr lvl="1" indent="-342900" defTabSz="914400" eaLnBrk="0" fontAlgn="base" hangingPunct="0">
              <a:spcBef>
                <a:spcPct val="0"/>
              </a:spcBef>
              <a:spcAft>
                <a:spcPct val="0"/>
              </a:spcAft>
              <a:buClrTx/>
              <a:buFont typeface="Courier New" panose="02070309020205020404" pitchFamily="49" charset="0"/>
              <a:buChar char="o"/>
            </a:pPr>
            <a:r>
              <a:rPr kumimoji="0" lang="en-US" altLang="en-US" sz="1400" b="0" i="0" u="none" strike="noStrike" cap="none" normalizeH="0" baseline="0" dirty="0" err="1">
                <a:ln>
                  <a:noFill/>
                </a:ln>
                <a:solidFill>
                  <a:schemeClr val="tx1"/>
                </a:solidFill>
                <a:effectLst/>
                <a:cs typeface="Times New Roman" panose="02020603050405020304" pitchFamily="18" charset="0"/>
              </a:rPr>
              <a:t>Γλώσσ</a:t>
            </a:r>
            <a:r>
              <a:rPr kumimoji="0" lang="en-US" altLang="en-US" sz="1400" b="0" i="0" u="none" strike="noStrike" cap="none" normalizeH="0" baseline="0" dirty="0">
                <a:ln>
                  <a:noFill/>
                </a:ln>
                <a:solidFill>
                  <a:schemeClr val="tx1"/>
                </a:solidFill>
                <a:effectLst/>
                <a:cs typeface="Times New Roman" panose="02020603050405020304" pitchFamily="18" charset="0"/>
              </a:rPr>
              <a:t>α: Αγγλικά (μεγαλύτερη διαθεσιμότητα).</a:t>
            </a:r>
          </a:p>
          <a:p>
            <a:pPr lvl="1" indent="-342900" defTabSz="914400" eaLnBrk="0" fontAlgn="base" hangingPunct="0">
              <a:spcBef>
                <a:spcPct val="0"/>
              </a:spcBef>
              <a:spcAft>
                <a:spcPct val="0"/>
              </a:spcAft>
              <a:buClrTx/>
              <a:buFont typeface="Courier New" panose="02070309020205020404" pitchFamily="49" charset="0"/>
              <a:buChar char="o"/>
            </a:pPr>
            <a:r>
              <a:rPr kumimoji="0" lang="en-US" altLang="en-US" sz="1400" b="0" i="0" u="none" strike="noStrike" cap="none" normalizeH="0" baseline="0" dirty="0" err="1">
                <a:ln>
                  <a:noFill/>
                </a:ln>
                <a:solidFill>
                  <a:schemeClr val="tx1"/>
                </a:solidFill>
                <a:effectLst/>
                <a:cs typeface="Times New Roman" panose="02020603050405020304" pitchFamily="18" charset="0"/>
              </a:rPr>
              <a:t>Χρονικό</a:t>
            </a:r>
            <a:r>
              <a:rPr kumimoji="0" lang="en-US" altLang="en-US" sz="1400" b="0" i="0" u="none" strike="noStrike" cap="none" normalizeH="0" baseline="0" dirty="0">
                <a:ln>
                  <a:noFill/>
                </a:ln>
                <a:solidFill>
                  <a:schemeClr val="tx1"/>
                </a:solidFill>
                <a:effectLst/>
                <a:cs typeface="Times New Roman" panose="02020603050405020304" pitchFamily="18" charset="0"/>
              </a:rPr>
              <a:t> </a:t>
            </a:r>
            <a:r>
              <a:rPr kumimoji="0" lang="en-US" altLang="en-US" sz="1400" b="0" i="0" u="none" strike="noStrike" cap="none" normalizeH="0" baseline="0" dirty="0" err="1">
                <a:ln>
                  <a:noFill/>
                </a:ln>
                <a:solidFill>
                  <a:schemeClr val="tx1"/>
                </a:solidFill>
                <a:effectLst/>
                <a:cs typeface="Times New Roman" panose="02020603050405020304" pitchFamily="18" charset="0"/>
              </a:rPr>
              <a:t>διάστημ</a:t>
            </a:r>
            <a:r>
              <a:rPr kumimoji="0" lang="en-US" altLang="en-US" sz="1400" b="0" i="0" u="none" strike="noStrike" cap="none" normalizeH="0" baseline="0" dirty="0">
                <a:ln>
                  <a:noFill/>
                </a:ln>
                <a:solidFill>
                  <a:schemeClr val="tx1"/>
                </a:solidFill>
                <a:effectLst/>
                <a:cs typeface="Times New Roman" panose="02020603050405020304" pitchFamily="18" charset="0"/>
              </a:rPr>
              <a:t>α: 2017-2024</a:t>
            </a:r>
            <a:r>
              <a:rPr kumimoji="0" lang="el-GR" altLang="en-US" sz="1400" b="0" i="0" u="none" strike="noStrike" cap="none" normalizeH="0" baseline="0" dirty="0">
                <a:ln>
                  <a:noFill/>
                </a:ln>
                <a:solidFill>
                  <a:schemeClr val="tx1"/>
                </a:solidFill>
                <a:effectLst/>
                <a:cs typeface="Times New Roman" panose="02020603050405020304" pitchFamily="18" charset="0"/>
              </a:rPr>
              <a:t> (πιο πρόσφατες μελέτες).</a:t>
            </a:r>
            <a:endParaRPr kumimoji="0" lang="en-US" altLang="en-US" sz="1400" b="0" i="0" u="none" strike="noStrike" cap="none" normalizeH="0" baseline="0" dirty="0">
              <a:ln>
                <a:noFill/>
              </a:ln>
              <a:solidFill>
                <a:schemeClr val="tx1"/>
              </a:solidFill>
              <a:effectLst/>
              <a:cs typeface="Times New Roman" panose="02020603050405020304" pitchFamily="18" charset="0"/>
            </a:endParaRPr>
          </a:p>
          <a:p>
            <a:pPr lvl="1" indent="-342900" defTabSz="914400" eaLnBrk="0" fontAlgn="base" hangingPunct="0">
              <a:spcBef>
                <a:spcPct val="0"/>
              </a:spcBef>
              <a:spcAft>
                <a:spcPct val="0"/>
              </a:spcAft>
              <a:buClrTx/>
              <a:buFont typeface="Courier New" panose="02070309020205020404" pitchFamily="49" charset="0"/>
              <a:buChar char="o"/>
            </a:pPr>
            <a:r>
              <a:rPr kumimoji="0" lang="en-US" altLang="en-US" sz="1400" b="0" i="0" u="none" strike="noStrike" cap="none" normalizeH="0" baseline="0" dirty="0" err="1">
                <a:ln>
                  <a:noFill/>
                </a:ln>
                <a:solidFill>
                  <a:schemeClr val="tx1"/>
                </a:solidFill>
                <a:effectLst/>
                <a:cs typeface="Times New Roman" panose="02020603050405020304" pitchFamily="18" charset="0"/>
              </a:rPr>
              <a:t>Βάσεις</a:t>
            </a:r>
            <a:r>
              <a:rPr kumimoji="0" lang="en-US" altLang="en-US" sz="1400" b="0" i="0" u="none" strike="noStrike" cap="none" normalizeH="0" baseline="0" dirty="0">
                <a:ln>
                  <a:noFill/>
                </a:ln>
                <a:solidFill>
                  <a:schemeClr val="tx1"/>
                </a:solidFill>
                <a:effectLst/>
                <a:cs typeface="Times New Roman" panose="02020603050405020304" pitchFamily="18" charset="0"/>
              </a:rPr>
              <a:t> </a:t>
            </a:r>
            <a:r>
              <a:rPr kumimoji="0" lang="en-US" altLang="en-US" sz="1400" b="0" i="0" u="none" strike="noStrike" cap="none" normalizeH="0" baseline="0" dirty="0" err="1">
                <a:ln>
                  <a:noFill/>
                </a:ln>
                <a:solidFill>
                  <a:schemeClr val="tx1"/>
                </a:solidFill>
                <a:effectLst/>
                <a:cs typeface="Times New Roman" panose="02020603050405020304" pitchFamily="18" charset="0"/>
              </a:rPr>
              <a:t>δεδομένων</a:t>
            </a:r>
            <a:r>
              <a:rPr kumimoji="0" lang="en-US" altLang="en-US" sz="1400" b="0" i="0" u="none" strike="noStrike" cap="none" normalizeH="0" baseline="0" dirty="0">
                <a:ln>
                  <a:noFill/>
                </a:ln>
                <a:solidFill>
                  <a:schemeClr val="tx1"/>
                </a:solidFill>
                <a:effectLst/>
                <a:cs typeface="Times New Roman" panose="02020603050405020304" pitchFamily="18" charset="0"/>
              </a:rPr>
              <a:t>: IEEE Xplore, </a:t>
            </a:r>
            <a:r>
              <a:rPr kumimoji="0" lang="en-US" altLang="en-US" sz="1400" b="0" i="0" u="none" strike="noStrike" cap="none" normalizeH="0" baseline="0" dirty="0" err="1">
                <a:ln>
                  <a:noFill/>
                </a:ln>
                <a:solidFill>
                  <a:schemeClr val="tx1"/>
                </a:solidFill>
                <a:effectLst/>
                <a:cs typeface="Times New Roman" panose="02020603050405020304" pitchFamily="18" charset="0"/>
              </a:rPr>
              <a:t>arXiv</a:t>
            </a:r>
            <a:r>
              <a:rPr kumimoji="0" lang="en-US" altLang="en-US" sz="1400" b="0" i="0" u="none" strike="noStrike" cap="none" normalizeH="0" baseline="0" dirty="0">
                <a:ln>
                  <a:noFill/>
                </a:ln>
                <a:solidFill>
                  <a:schemeClr val="tx1"/>
                </a:solidFill>
                <a:effectLst/>
                <a:cs typeface="Times New Roman" panose="02020603050405020304" pitchFamily="18" charset="0"/>
              </a:rPr>
              <a:t>, Google Scholar, MDPI, ResearchGate, Springer.</a:t>
            </a:r>
          </a:p>
          <a:p>
            <a:pPr lvl="1" indent="-342900" defTabSz="914400" eaLnBrk="0" fontAlgn="base" hangingPunct="0">
              <a:spcBef>
                <a:spcPct val="0"/>
              </a:spcBef>
              <a:spcAft>
                <a:spcPct val="0"/>
              </a:spcAft>
              <a:buClrTx/>
              <a:buFont typeface="Courier New" panose="02070309020205020404" pitchFamily="49" charset="0"/>
              <a:buChar char="o"/>
            </a:pPr>
            <a:r>
              <a:rPr kumimoji="0" lang="en-US" altLang="en-US" sz="1400" b="0" i="0" u="none" strike="noStrike" cap="none" normalizeH="0" baseline="0" dirty="0" err="1">
                <a:ln>
                  <a:noFill/>
                </a:ln>
                <a:solidFill>
                  <a:schemeClr val="tx1"/>
                </a:solidFill>
                <a:effectLst/>
                <a:cs typeface="Times New Roman" panose="02020603050405020304" pitchFamily="18" charset="0"/>
              </a:rPr>
              <a:t>Ερωτήμ</a:t>
            </a:r>
            <a:r>
              <a:rPr kumimoji="0" lang="en-US" altLang="en-US" sz="1400" b="0" i="0" u="none" strike="noStrike" cap="none" normalizeH="0" baseline="0" dirty="0">
                <a:ln>
                  <a:noFill/>
                </a:ln>
                <a:solidFill>
                  <a:schemeClr val="tx1"/>
                </a:solidFill>
                <a:effectLst/>
                <a:cs typeface="Times New Roman" panose="02020603050405020304" pitchFamily="18" charset="0"/>
              </a:rPr>
              <a:t>ατα-κλειδιά: </a:t>
            </a:r>
            <a:r>
              <a:rPr kumimoji="0" lang="en-US" altLang="en-US" sz="1400" b="0" i="1" u="none" strike="noStrike" cap="none" normalizeH="0" baseline="0" dirty="0">
                <a:ln>
                  <a:noFill/>
                </a:ln>
                <a:solidFill>
                  <a:schemeClr val="tx1"/>
                </a:solidFill>
                <a:effectLst/>
                <a:cs typeface="Times New Roman" panose="02020603050405020304" pitchFamily="18" charset="0"/>
              </a:rPr>
              <a:t>“Ethical AI frameworks”, “AI and ethics”.</a:t>
            </a:r>
            <a:endParaRPr kumimoji="0" lang="el-GR" altLang="en-US" sz="1400" b="0" i="1" u="none" strike="noStrike" cap="none" normalizeH="0" baseline="0" dirty="0">
              <a:ln>
                <a:noFill/>
              </a:ln>
              <a:solidFill>
                <a:schemeClr val="tx1"/>
              </a:solidFill>
              <a:effectLst/>
              <a:cs typeface="Times New Roman" panose="02020603050405020304" pitchFamily="18" charset="0"/>
            </a:endParaRPr>
          </a:p>
          <a:p>
            <a:pPr lvl="1" indent="-342900" defTabSz="914400" eaLnBrk="0" fontAlgn="base" hangingPunct="0">
              <a:spcBef>
                <a:spcPct val="0"/>
              </a:spcBef>
              <a:spcAft>
                <a:spcPct val="0"/>
              </a:spcAft>
              <a:buClrTx/>
              <a:buFont typeface="Courier New" panose="02070309020205020404" pitchFamily="49" charset="0"/>
              <a:buChar char="o"/>
            </a:pPr>
            <a:r>
              <a:rPr kumimoji="0" lang="el-GR" altLang="en-US" sz="1400" b="0" u="none" strike="noStrike" cap="none" normalizeH="0" baseline="0" dirty="0">
                <a:ln>
                  <a:noFill/>
                </a:ln>
                <a:solidFill>
                  <a:schemeClr val="tx1"/>
                </a:solidFill>
                <a:effectLst/>
                <a:cs typeface="Times New Roman" panose="02020603050405020304" pitchFamily="18" charset="0"/>
              </a:rPr>
              <a:t>Μέθοδος Αναζήτησης:</a:t>
            </a:r>
          </a:p>
          <a:p>
            <a:pPr lvl="2" indent="-342900" defTabSz="914400" eaLnBrk="0" fontAlgn="base" hangingPunct="0">
              <a:spcBef>
                <a:spcPct val="0"/>
              </a:spcBef>
              <a:spcAft>
                <a:spcPct val="0"/>
              </a:spcAft>
              <a:buClrTx/>
              <a:buFont typeface="Courier New" panose="02070309020205020404" pitchFamily="49" charset="0"/>
              <a:buChar char="o"/>
            </a:pPr>
            <a:r>
              <a:rPr kumimoji="0" lang="el-GR" altLang="en-US" sz="1200" b="0" u="none" strike="noStrike" cap="none" normalizeH="0" baseline="0" dirty="0">
                <a:ln>
                  <a:noFill/>
                </a:ln>
                <a:solidFill>
                  <a:schemeClr val="tx1"/>
                </a:solidFill>
                <a:effectLst/>
                <a:cs typeface="Times New Roman" panose="02020603050405020304" pitchFamily="18" charset="0"/>
              </a:rPr>
              <a:t>Παρουσία λέξεων</a:t>
            </a:r>
            <a:r>
              <a:rPr lang="el-GR" altLang="en-US" sz="1200" dirty="0">
                <a:solidFill>
                  <a:schemeClr val="tx1"/>
                </a:solidFill>
                <a:cs typeface="Times New Roman" panose="02020603050405020304" pitchFamily="18" charset="0"/>
              </a:rPr>
              <a:t>-κλειδιών σε τίτλους, περιλήψεις και συμπεράσματα.</a:t>
            </a:r>
          </a:p>
          <a:p>
            <a:pPr lvl="2" indent="-342900" defTabSz="914400" eaLnBrk="0" fontAlgn="base" hangingPunct="0">
              <a:spcBef>
                <a:spcPct val="0"/>
              </a:spcBef>
              <a:spcAft>
                <a:spcPct val="0"/>
              </a:spcAft>
              <a:buClrTx/>
              <a:buFont typeface="Courier New" panose="02070309020205020404" pitchFamily="49" charset="0"/>
              <a:buChar char="o"/>
            </a:pPr>
            <a:r>
              <a:rPr kumimoji="0" lang="el-GR" altLang="en-US" sz="1200" b="0" u="none" strike="noStrike" cap="none" normalizeH="0" baseline="0" dirty="0">
                <a:ln>
                  <a:noFill/>
                </a:ln>
                <a:solidFill>
                  <a:schemeClr val="tx1"/>
                </a:solidFill>
                <a:effectLst/>
                <a:cs typeface="Times New Roman" panose="02020603050405020304" pitchFamily="18" charset="0"/>
              </a:rPr>
              <a:t>Εντοπισμός σχετικών ερε</a:t>
            </a:r>
            <a:r>
              <a:rPr lang="el-GR" altLang="en-US" sz="1200" dirty="0">
                <a:solidFill>
                  <a:schemeClr val="tx1"/>
                </a:solidFill>
                <a:cs typeface="Times New Roman" panose="02020603050405020304" pitchFamily="18" charset="0"/>
              </a:rPr>
              <a:t>υνών στη βιβλιογραφία σχετικών δημοσιεύσεων.</a:t>
            </a:r>
            <a:endParaRPr kumimoji="0" lang="el-GR" altLang="en-US" sz="1200" b="0" u="none" strike="noStrike" cap="none" normalizeH="0" baseline="0" dirty="0">
              <a:ln>
                <a:noFill/>
              </a:ln>
              <a:solidFill>
                <a:schemeClr val="tx1"/>
              </a:solidFill>
              <a:effectLst/>
              <a:cs typeface="Times New Roman" panose="02020603050405020304" pitchFamily="18" charset="0"/>
            </a:endParaRPr>
          </a:p>
          <a:p>
            <a:pPr lvl="1" indent="-342900" defTabSz="914400" eaLnBrk="0" fontAlgn="base" hangingPunct="0">
              <a:spcBef>
                <a:spcPct val="0"/>
              </a:spcBef>
              <a:spcAft>
                <a:spcPct val="0"/>
              </a:spcAft>
              <a:buClrTx/>
              <a:buFont typeface="Courier New" panose="02070309020205020404" pitchFamily="49" charset="0"/>
              <a:buChar char="o"/>
            </a:pPr>
            <a:endParaRPr kumimoji="0" lang="en-US" altLang="en-US" sz="1400" b="0" i="0" u="none" strike="noStrike" cap="none" normalizeH="0" baseline="0" dirty="0">
              <a:ln>
                <a:noFill/>
              </a:ln>
              <a:solidFill>
                <a:schemeClr val="tx1"/>
              </a:solidFill>
              <a:effectLst/>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cs typeface="Times New Roman" panose="02020603050405020304" pitchFamily="18" charset="0"/>
              </a:rPr>
              <a:t>Επ</a:t>
            </a:r>
            <a:r>
              <a:rPr kumimoji="0" lang="en-US" altLang="en-US" sz="1600" b="1" i="0" u="none" strike="noStrike" cap="none" normalizeH="0" baseline="0" dirty="0" err="1">
                <a:ln>
                  <a:noFill/>
                </a:ln>
                <a:solidFill>
                  <a:schemeClr val="tx1"/>
                </a:solidFill>
                <a:effectLst/>
                <a:cs typeface="Times New Roman" panose="02020603050405020304" pitchFamily="18" charset="0"/>
              </a:rPr>
              <a:t>ιλογή</a:t>
            </a:r>
            <a:r>
              <a:rPr kumimoji="0" lang="en-US" altLang="en-US" sz="1600" b="1" i="0" u="none" strike="noStrike" cap="none" normalizeH="0" baseline="0" dirty="0">
                <a:ln>
                  <a:noFill/>
                </a:ln>
                <a:solidFill>
                  <a:schemeClr val="tx1"/>
                </a:solidFill>
                <a:effectLst/>
                <a:cs typeface="Times New Roman" panose="02020603050405020304" pitchFamily="18" charset="0"/>
              </a:rPr>
              <a:t> </a:t>
            </a:r>
            <a:r>
              <a:rPr kumimoji="0" lang="en-US" altLang="en-US" sz="1600" b="1" i="0" u="none" strike="noStrike" cap="none" normalizeH="0" baseline="0" dirty="0" err="1">
                <a:ln>
                  <a:noFill/>
                </a:ln>
                <a:solidFill>
                  <a:schemeClr val="tx1"/>
                </a:solidFill>
                <a:effectLst/>
                <a:cs typeface="Times New Roman" panose="02020603050405020304" pitchFamily="18" charset="0"/>
              </a:rPr>
              <a:t>Ερευνών</a:t>
            </a:r>
            <a:r>
              <a:rPr kumimoji="0" lang="en-US" altLang="en-US" sz="1600" b="1" i="0" u="none" strike="noStrike" cap="none" normalizeH="0" baseline="0" dirty="0">
                <a:ln>
                  <a:noFill/>
                </a:ln>
                <a:solidFill>
                  <a:schemeClr val="tx1"/>
                </a:solidFill>
                <a:effectLst/>
                <a:cs typeface="Times New Roman" panose="02020603050405020304" pitchFamily="18" charset="0"/>
              </a:rPr>
              <a:t>:</a:t>
            </a:r>
            <a:endParaRPr kumimoji="0" lang="en-US" altLang="en-US" sz="1600" b="0" i="0" u="none" strike="noStrike" cap="none" normalizeH="0" baseline="0" dirty="0">
              <a:ln>
                <a:noFill/>
              </a:ln>
              <a:solidFill>
                <a:schemeClr val="tx1"/>
              </a:solidFill>
              <a:effectLst/>
              <a:cs typeface="Times New Roman" panose="02020603050405020304" pitchFamily="18" charset="0"/>
            </a:endParaRPr>
          </a:p>
          <a:p>
            <a:pPr lvl="1" defTabSz="914400" eaLnBrk="0" fontAlgn="base" hangingPunct="0">
              <a:spcBef>
                <a:spcPct val="0"/>
              </a:spcBef>
              <a:spcAft>
                <a:spcPct val="0"/>
              </a:spcAft>
              <a:buClrTx/>
              <a:buFont typeface="Courier New" panose="02070309020205020404" pitchFamily="49" charset="0"/>
              <a:buChar char="o"/>
            </a:pPr>
            <a:r>
              <a:rPr kumimoji="0" lang="en-US" altLang="en-US" sz="1400" b="0" i="0" u="none" strike="noStrike" cap="none" normalizeH="0" baseline="0" dirty="0" err="1">
                <a:ln>
                  <a:noFill/>
                </a:ln>
                <a:solidFill>
                  <a:schemeClr val="tx1"/>
                </a:solidFill>
                <a:effectLst/>
                <a:cs typeface="Times New Roman" panose="02020603050405020304" pitchFamily="18" charset="0"/>
              </a:rPr>
              <a:t>Κριτήρι</a:t>
            </a:r>
            <a:r>
              <a:rPr kumimoji="0" lang="en-US" altLang="en-US" sz="1400" b="0" i="0" u="none" strike="noStrike" cap="none" normalizeH="0" baseline="0" dirty="0">
                <a:ln>
                  <a:noFill/>
                </a:ln>
                <a:solidFill>
                  <a:schemeClr val="tx1"/>
                </a:solidFill>
                <a:effectLst/>
                <a:cs typeface="Times New Roman" panose="02020603050405020304" pitchFamily="18" charset="0"/>
              </a:rPr>
              <a:t>α:</a:t>
            </a:r>
          </a:p>
          <a:p>
            <a:pPr marL="1200150" lvl="2" indent="-342900" defTabSz="914400" eaLnBrk="0" fontAlgn="base" hangingPunct="0">
              <a:spcBef>
                <a:spcPct val="0"/>
              </a:spcBef>
              <a:spcAft>
                <a:spcPct val="0"/>
              </a:spcAft>
              <a:buClrTx/>
              <a:buFont typeface="Courier New" panose="02070309020205020404" pitchFamily="49" charset="0"/>
              <a:buChar char="o"/>
            </a:pPr>
            <a:r>
              <a:rPr kumimoji="0" lang="en-US" altLang="en-US" b="0" i="0" u="none" strike="noStrike" cap="none" normalizeH="0" baseline="0" dirty="0">
                <a:ln>
                  <a:noFill/>
                </a:ln>
                <a:solidFill>
                  <a:schemeClr val="tx1"/>
                </a:solidFill>
                <a:effectLst/>
                <a:cs typeface="Times New Roman" panose="02020603050405020304" pitchFamily="18" charset="0"/>
              </a:rPr>
              <a:t>Να π</a:t>
            </a:r>
            <a:r>
              <a:rPr kumimoji="0" lang="en-US" altLang="en-US" b="0" i="0" u="none" strike="noStrike" cap="none" normalizeH="0" baseline="0" dirty="0" err="1">
                <a:ln>
                  <a:noFill/>
                </a:ln>
                <a:solidFill>
                  <a:schemeClr val="tx1"/>
                </a:solidFill>
                <a:effectLst/>
                <a:cs typeface="Times New Roman" panose="02020603050405020304" pitchFamily="18" charset="0"/>
              </a:rPr>
              <a:t>ροτείνουν</a:t>
            </a:r>
            <a:r>
              <a:rPr kumimoji="0" lang="en-US" altLang="en-US" b="0" i="0" u="none" strike="noStrike" cap="none" normalizeH="0" baseline="0" dirty="0">
                <a:ln>
                  <a:noFill/>
                </a:ln>
                <a:solidFill>
                  <a:schemeClr val="tx1"/>
                </a:solidFill>
                <a:effectLst/>
                <a:cs typeface="Times New Roman" panose="02020603050405020304" pitchFamily="18" charset="0"/>
              </a:rPr>
              <a:t> πλα</a:t>
            </a:r>
            <a:r>
              <a:rPr kumimoji="0" lang="en-US" altLang="en-US" b="0" i="0" u="none" strike="noStrike" cap="none" normalizeH="0" baseline="0" dirty="0" err="1">
                <a:ln>
                  <a:noFill/>
                </a:ln>
                <a:solidFill>
                  <a:schemeClr val="tx1"/>
                </a:solidFill>
                <a:effectLst/>
                <a:cs typeface="Times New Roman" panose="02020603050405020304" pitchFamily="18" charset="0"/>
              </a:rPr>
              <a:t>ίσι</a:t>
            </a:r>
            <a:r>
              <a:rPr kumimoji="0" lang="en-US" altLang="en-US" b="0" i="0" u="none" strike="noStrike" cap="none" normalizeH="0" baseline="0" dirty="0">
                <a:ln>
                  <a:noFill/>
                </a:ln>
                <a:solidFill>
                  <a:schemeClr val="tx1"/>
                </a:solidFill>
                <a:effectLst/>
                <a:cs typeface="Times New Roman" panose="02020603050405020304" pitchFamily="18" charset="0"/>
              </a:rPr>
              <a:t>α</a:t>
            </a:r>
            <a:r>
              <a:rPr lang="el-GR" altLang="en-US" dirty="0">
                <a:solidFill>
                  <a:schemeClr val="tx1"/>
                </a:solidFill>
                <a:cs typeface="Times New Roman" panose="02020603050405020304" pitchFamily="18" charset="0"/>
              </a:rPr>
              <a:t>/</a:t>
            </a:r>
            <a:r>
              <a:rPr kumimoji="0" lang="en-US" altLang="en-US" b="0" i="0" u="none" strike="noStrike" cap="none" normalizeH="0" baseline="0" dirty="0">
                <a:ln>
                  <a:noFill/>
                </a:ln>
                <a:solidFill>
                  <a:schemeClr val="tx1"/>
                </a:solidFill>
                <a:effectLst/>
                <a:cs typeface="Times New Roman" panose="02020603050405020304" pitchFamily="18" charset="0"/>
              </a:rPr>
              <a:t>π</a:t>
            </a:r>
            <a:r>
              <a:rPr kumimoji="0" lang="en-US" altLang="en-US" b="0" i="0" u="none" strike="noStrike" cap="none" normalizeH="0" baseline="0" dirty="0" err="1">
                <a:ln>
                  <a:noFill/>
                </a:ln>
                <a:solidFill>
                  <a:schemeClr val="tx1"/>
                </a:solidFill>
                <a:effectLst/>
                <a:cs typeface="Times New Roman" panose="02020603050405020304" pitchFamily="18" charset="0"/>
              </a:rPr>
              <a:t>ρότυ</a:t>
            </a:r>
            <a:r>
              <a:rPr kumimoji="0" lang="en-US" altLang="en-US" b="0" i="0" u="none" strike="noStrike" cap="none" normalizeH="0" baseline="0" dirty="0">
                <a:ln>
                  <a:noFill/>
                </a:ln>
                <a:solidFill>
                  <a:schemeClr val="tx1"/>
                </a:solidFill>
                <a:effectLst/>
                <a:cs typeface="Times New Roman" panose="02020603050405020304" pitchFamily="18" charset="0"/>
              </a:rPr>
              <a:t>πα αξιολόγησης αξιόπιστης ΤΝ.</a:t>
            </a:r>
            <a:endParaRPr kumimoji="0" lang="el-GR" altLang="en-US" b="0" i="0" u="none" strike="noStrike" cap="none" normalizeH="0" baseline="0" dirty="0">
              <a:ln>
                <a:noFill/>
              </a:ln>
              <a:solidFill>
                <a:schemeClr val="tx1"/>
              </a:solidFill>
              <a:effectLst/>
              <a:cs typeface="Times New Roman" panose="02020603050405020304" pitchFamily="18" charset="0"/>
            </a:endParaRPr>
          </a:p>
          <a:p>
            <a:pPr marL="1200150" lvl="2" indent="-342900" defTabSz="914400" eaLnBrk="0" fontAlgn="base" hangingPunct="0">
              <a:spcBef>
                <a:spcPct val="0"/>
              </a:spcBef>
              <a:spcAft>
                <a:spcPct val="0"/>
              </a:spcAft>
              <a:buClrTx/>
              <a:buFont typeface="Courier New" panose="02070309020205020404" pitchFamily="49" charset="0"/>
              <a:buChar char="o"/>
            </a:pPr>
            <a:r>
              <a:rPr lang="el-GR" altLang="en-US" dirty="0">
                <a:solidFill>
                  <a:schemeClr val="tx1"/>
                </a:solidFill>
                <a:cs typeface="Times New Roman" panose="02020603050405020304" pitchFamily="18" charset="0"/>
              </a:rPr>
              <a:t>Να παρέχουν προδιαγραφές ανάπτυξης αξιόπιστης ΤΝ</a:t>
            </a:r>
            <a:endParaRPr kumimoji="0" lang="en-US" altLang="en-US" b="0" i="0" u="none" strike="noStrike" cap="none" normalizeH="0" baseline="0" dirty="0">
              <a:ln>
                <a:noFill/>
              </a:ln>
              <a:solidFill>
                <a:schemeClr val="tx1"/>
              </a:solidFill>
              <a:effectLst/>
              <a:cs typeface="Times New Roman" panose="02020603050405020304" pitchFamily="18" charset="0"/>
            </a:endParaRPr>
          </a:p>
          <a:p>
            <a:pPr marL="1200150" lvl="2" indent="-342900" defTabSz="914400" eaLnBrk="0" fontAlgn="base" hangingPunct="0">
              <a:spcBef>
                <a:spcPct val="0"/>
              </a:spcBef>
              <a:spcAft>
                <a:spcPct val="0"/>
              </a:spcAft>
              <a:buClrTx/>
              <a:buFont typeface="Courier New" panose="02070309020205020404" pitchFamily="49" charset="0"/>
              <a:buChar char="o"/>
            </a:pPr>
            <a:r>
              <a:rPr kumimoji="0" lang="en-US" altLang="en-US" b="0" i="0" u="none" strike="noStrike" cap="none" normalizeH="0" baseline="0" dirty="0">
                <a:ln>
                  <a:noFill/>
                </a:ln>
                <a:solidFill>
                  <a:schemeClr val="tx1"/>
                </a:solidFill>
                <a:effectLst/>
                <a:cs typeface="Times New Roman" panose="02020603050405020304" pitchFamily="18" charset="0"/>
              </a:rPr>
              <a:t>Να πα</a:t>
            </a:r>
            <a:r>
              <a:rPr kumimoji="0" lang="en-US" altLang="en-US" b="0" i="0" u="none" strike="noStrike" cap="none" normalizeH="0" baseline="0" dirty="0" err="1">
                <a:ln>
                  <a:noFill/>
                </a:ln>
                <a:solidFill>
                  <a:schemeClr val="tx1"/>
                </a:solidFill>
                <a:effectLst/>
                <a:cs typeface="Times New Roman" panose="02020603050405020304" pitchFamily="18" charset="0"/>
              </a:rPr>
              <a:t>ρέχουν</a:t>
            </a:r>
            <a:r>
              <a:rPr kumimoji="0" lang="en-US" altLang="en-US" b="0" i="0" u="none" strike="noStrike" cap="none" normalizeH="0" baseline="0" dirty="0">
                <a:ln>
                  <a:noFill/>
                </a:ln>
                <a:solidFill>
                  <a:schemeClr val="tx1"/>
                </a:solidFill>
                <a:effectLst/>
                <a:cs typeface="Times New Roman" panose="02020603050405020304" pitchFamily="18" charset="0"/>
              </a:rPr>
              <a:t> τα</a:t>
            </a:r>
            <a:r>
              <a:rPr kumimoji="0" lang="en-US" altLang="en-US" b="0" i="0" u="none" strike="noStrike" cap="none" normalizeH="0" baseline="0" dirty="0" err="1">
                <a:ln>
                  <a:noFill/>
                </a:ln>
                <a:solidFill>
                  <a:schemeClr val="tx1"/>
                </a:solidFill>
                <a:effectLst/>
                <a:cs typeface="Times New Roman" panose="02020603050405020304" pitchFamily="18" charset="0"/>
              </a:rPr>
              <a:t>ξινόμηση</a:t>
            </a:r>
            <a:r>
              <a:rPr kumimoji="0" lang="en-US" altLang="en-US" b="0" i="0" u="none" strike="noStrike" cap="none" normalizeH="0" baseline="0" dirty="0">
                <a:ln>
                  <a:noFill/>
                </a:ln>
                <a:solidFill>
                  <a:schemeClr val="tx1"/>
                </a:solidFill>
                <a:effectLst/>
                <a:cs typeface="Times New Roman" panose="02020603050405020304" pitchFamily="18" charset="0"/>
              </a:rPr>
              <a:t> </a:t>
            </a:r>
            <a:r>
              <a:rPr kumimoji="0" lang="el-GR" altLang="en-US" b="0" i="0" u="none" strike="noStrike" cap="none" normalizeH="0" baseline="0" dirty="0">
                <a:ln>
                  <a:noFill/>
                </a:ln>
                <a:solidFill>
                  <a:schemeClr val="tx1"/>
                </a:solidFill>
                <a:effectLst/>
                <a:cs typeface="Times New Roman" panose="02020603050405020304" pitchFamily="18" charset="0"/>
              </a:rPr>
              <a:t>υφιστά</a:t>
            </a:r>
            <a:r>
              <a:rPr lang="el-GR" altLang="en-US" dirty="0">
                <a:solidFill>
                  <a:schemeClr val="tx1"/>
                </a:solidFill>
                <a:cs typeface="Times New Roman" panose="02020603050405020304" pitchFamily="18" charset="0"/>
              </a:rPr>
              <a:t>μενων πλαισίων βάσει χαρακτηριστικών τους</a:t>
            </a:r>
            <a:r>
              <a:rPr kumimoji="0" lang="en-US" altLang="en-US" b="0" i="0" u="none" strike="noStrike" cap="none" normalizeH="0" baseline="0" dirty="0">
                <a:ln>
                  <a:noFill/>
                </a:ln>
                <a:solidFill>
                  <a:schemeClr val="tx1"/>
                </a:solidFill>
                <a:effectLst/>
                <a:cs typeface="Times New Roman" panose="02020603050405020304" pitchFamily="18" charset="0"/>
              </a:rPr>
              <a:t>.</a:t>
            </a:r>
            <a:endParaRPr lang="el-GR" altLang="en-US" dirty="0">
              <a:solidFill>
                <a:schemeClr val="tx1"/>
              </a:solidFill>
              <a:cs typeface="Times New Roman" panose="02020603050405020304" pitchFamily="18" charset="0"/>
            </a:endParaRPr>
          </a:p>
          <a:p>
            <a:pPr marL="1200150" lvl="2" indent="-342900" defTabSz="914400" eaLnBrk="0" fontAlgn="base" hangingPunct="0">
              <a:spcBef>
                <a:spcPct val="0"/>
              </a:spcBef>
              <a:spcAft>
                <a:spcPct val="0"/>
              </a:spcAft>
              <a:buClrTx/>
              <a:buFont typeface="Courier New" panose="02070309020205020404" pitchFamily="49" charset="0"/>
              <a:buChar char="o"/>
            </a:pPr>
            <a:endParaRPr kumimoji="0" lang="en-US" altLang="en-US" b="0" i="0" u="none" strike="noStrike" cap="none" normalizeH="0" baseline="0" dirty="0">
              <a:ln>
                <a:noFill/>
              </a:ln>
              <a:solidFill>
                <a:schemeClr val="tx1"/>
              </a:solidFill>
              <a:effectLst/>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lang="el-GR" altLang="en-US" sz="1600" b="1" dirty="0">
                <a:solidFill>
                  <a:schemeClr val="tx1"/>
                </a:solidFill>
                <a:cs typeface="Times New Roman" panose="02020603050405020304" pitchFamily="18" charset="0"/>
              </a:rPr>
              <a:t>Ταξινόμηση</a:t>
            </a:r>
            <a:r>
              <a:rPr kumimoji="0" lang="en-US" altLang="en-US" sz="1600" b="1" i="0" u="none" strike="noStrike" cap="none" normalizeH="0" baseline="0" dirty="0">
                <a:ln>
                  <a:noFill/>
                </a:ln>
                <a:solidFill>
                  <a:schemeClr val="tx1"/>
                </a:solidFill>
                <a:effectLst/>
                <a:cs typeface="Times New Roman" panose="02020603050405020304" pitchFamily="18" charset="0"/>
              </a:rPr>
              <a:t> Δεδομένων:</a:t>
            </a:r>
            <a:endParaRPr kumimoji="0" lang="en-US" altLang="en-US" sz="1600" b="0" i="0" u="none" strike="noStrike" cap="none" normalizeH="0" baseline="0" dirty="0">
              <a:ln>
                <a:noFill/>
              </a:ln>
              <a:solidFill>
                <a:schemeClr val="tx1"/>
              </a:solidFill>
              <a:effectLst/>
              <a:cs typeface="Times New Roman" panose="02020603050405020304" pitchFamily="18" charset="0"/>
            </a:endParaRPr>
          </a:p>
          <a:p>
            <a:pPr marL="685800" lvl="1" defTabSz="914400" eaLnBrk="0" fontAlgn="base" hangingPunct="0">
              <a:spcBef>
                <a:spcPct val="0"/>
              </a:spcBef>
              <a:spcAft>
                <a:spcPct val="0"/>
              </a:spcAft>
              <a:buClrTx/>
              <a:buFont typeface="Courier New" panose="02070309020205020404" pitchFamily="49" charset="0"/>
              <a:buChar char="o"/>
            </a:pPr>
            <a:r>
              <a:rPr kumimoji="0" lang="el-GR" altLang="en-US" sz="1400" b="0" i="0" u="none" strike="noStrike" cap="none" normalizeH="0" baseline="0" dirty="0">
                <a:ln>
                  <a:noFill/>
                </a:ln>
                <a:solidFill>
                  <a:schemeClr val="tx1"/>
                </a:solidFill>
                <a:effectLst/>
                <a:cs typeface="Times New Roman" panose="02020603050405020304" pitchFamily="18" charset="0"/>
              </a:rPr>
              <a:t>Διάκριση σε θεωρητικά και πρακτικά πλαίσια.</a:t>
            </a:r>
          </a:p>
          <a:p>
            <a:pPr marL="685800" lvl="1" defTabSz="914400" eaLnBrk="0" fontAlgn="base" hangingPunct="0">
              <a:spcBef>
                <a:spcPct val="0"/>
              </a:spcBef>
              <a:spcAft>
                <a:spcPct val="0"/>
              </a:spcAft>
              <a:buClrTx/>
              <a:buFont typeface="Courier New" panose="02070309020205020404" pitchFamily="49" charset="0"/>
              <a:buChar char="o"/>
            </a:pPr>
            <a:r>
              <a:rPr lang="el-GR" altLang="en-US" sz="1400" dirty="0">
                <a:solidFill>
                  <a:schemeClr val="tx1"/>
                </a:solidFill>
                <a:cs typeface="Times New Roman" panose="02020603050405020304" pitchFamily="18" charset="0"/>
              </a:rPr>
              <a:t>Καταγραφή βαθμού ικανοποίησης των επτά απαιτήσεων του </a:t>
            </a:r>
            <a:r>
              <a:rPr lang="en-US" altLang="en-US" sz="1400" dirty="0">
                <a:solidFill>
                  <a:schemeClr val="tx1"/>
                </a:solidFill>
                <a:cs typeface="Times New Roman" panose="02020603050405020304" pitchFamily="18" charset="0"/>
              </a:rPr>
              <a:t>ALTAI.</a:t>
            </a:r>
            <a:endParaRPr kumimoji="0" lang="en-US" altLang="en-US" sz="1400" b="0" i="0" u="none" strike="noStrike" cap="none" normalizeH="0" baseline="0" dirty="0">
              <a:ln>
                <a:noFill/>
              </a:ln>
              <a:solidFill>
                <a:schemeClr val="tx1"/>
              </a:solidFill>
              <a:effectLst/>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cs typeface="Times New Roman" panose="02020603050405020304" pitchFamily="18" charset="0"/>
              </a:rPr>
              <a:t>Επ</a:t>
            </a:r>
            <a:r>
              <a:rPr kumimoji="0" lang="en-US" altLang="en-US" sz="1600" b="1" i="0" u="none" strike="noStrike" cap="none" normalizeH="0" baseline="0" dirty="0" err="1">
                <a:ln>
                  <a:noFill/>
                </a:ln>
                <a:solidFill>
                  <a:schemeClr val="tx1"/>
                </a:solidFill>
                <a:effectLst/>
                <a:cs typeface="Times New Roman" panose="02020603050405020304" pitchFamily="18" charset="0"/>
              </a:rPr>
              <a:t>εξεργ</a:t>
            </a:r>
            <a:r>
              <a:rPr kumimoji="0" lang="en-US" altLang="en-US" sz="1600" b="1" i="0" u="none" strike="noStrike" cap="none" normalizeH="0" baseline="0" dirty="0">
                <a:ln>
                  <a:noFill/>
                </a:ln>
                <a:solidFill>
                  <a:schemeClr val="tx1"/>
                </a:solidFill>
                <a:effectLst/>
                <a:cs typeface="Times New Roman" panose="02020603050405020304" pitchFamily="18" charset="0"/>
              </a:rPr>
              <a:t>ασία, </a:t>
            </a:r>
            <a:r>
              <a:rPr lang="el-GR" altLang="en-US" sz="1600" b="1" dirty="0">
                <a:solidFill>
                  <a:schemeClr val="tx1"/>
                </a:solidFill>
                <a:cs typeface="Times New Roman" panose="02020603050405020304" pitchFamily="18" charset="0"/>
              </a:rPr>
              <a:t>σ</a:t>
            </a:r>
            <a:r>
              <a:rPr kumimoji="0" lang="en-US" altLang="en-US" sz="1600" b="1" i="0" u="none" strike="noStrike" cap="none" normalizeH="0" baseline="0" dirty="0" err="1">
                <a:ln>
                  <a:noFill/>
                </a:ln>
                <a:solidFill>
                  <a:schemeClr val="tx1"/>
                </a:solidFill>
                <a:effectLst/>
                <a:cs typeface="Times New Roman" panose="02020603050405020304" pitchFamily="18" charset="0"/>
              </a:rPr>
              <a:t>ύνοψη</a:t>
            </a:r>
            <a:r>
              <a:rPr kumimoji="0" lang="en-US" altLang="en-US" sz="1600" b="1" i="0" u="none" strike="noStrike" cap="none" normalizeH="0" baseline="0" dirty="0">
                <a:ln>
                  <a:noFill/>
                </a:ln>
                <a:solidFill>
                  <a:schemeClr val="tx1"/>
                </a:solidFill>
                <a:effectLst/>
                <a:cs typeface="Times New Roman" panose="02020603050405020304" pitchFamily="18" charset="0"/>
              </a:rPr>
              <a:t> </a:t>
            </a:r>
            <a:r>
              <a:rPr lang="el-GR" sz="1800" b="1" dirty="0">
                <a:solidFill>
                  <a:schemeClr val="tx1">
                    <a:lumMod val="95000"/>
                    <a:lumOff val="5000"/>
                  </a:schemeClr>
                </a:solidFill>
                <a:effectLst/>
                <a:ea typeface="Aptos" panose="020B0004020202020204" pitchFamily="34" charset="0"/>
              </a:rPr>
              <a:t>και περιγραφή των αποτελεσμάτων</a:t>
            </a:r>
            <a:r>
              <a:rPr kumimoji="0" lang="en-US" altLang="en-US" sz="1600" b="1" i="0" u="none" strike="noStrike" cap="none" normalizeH="0" baseline="0" dirty="0">
                <a:ln>
                  <a:noFill/>
                </a:ln>
                <a:solidFill>
                  <a:schemeClr val="tx1"/>
                </a:solidFill>
                <a:effectLst/>
                <a:cs typeface="Times New Roman" panose="02020603050405020304" pitchFamily="18" charset="0"/>
              </a:rPr>
              <a:t>:</a:t>
            </a:r>
            <a:endParaRPr kumimoji="0" lang="en-US" altLang="en-US" sz="1600" b="0" i="0" u="none" strike="noStrike" cap="none" normalizeH="0" baseline="0" dirty="0">
              <a:ln>
                <a:noFill/>
              </a:ln>
              <a:solidFill>
                <a:schemeClr val="tx1"/>
              </a:solidFill>
              <a:effectLst/>
              <a:cs typeface="Times New Roman" panose="02020603050405020304" pitchFamily="18" charset="0"/>
            </a:endParaRPr>
          </a:p>
          <a:p>
            <a:pPr lvl="1" indent="-342900" defTabSz="914400" eaLnBrk="0" fontAlgn="base" hangingPunct="0">
              <a:spcBef>
                <a:spcPct val="0"/>
              </a:spcBef>
              <a:spcAft>
                <a:spcPct val="0"/>
              </a:spcAft>
              <a:buClrTx/>
              <a:buFont typeface="Courier New" panose="02070309020205020404" pitchFamily="49" charset="0"/>
              <a:buChar char="o"/>
            </a:pPr>
            <a:r>
              <a:rPr lang="el-GR" altLang="en-US" sz="1400" dirty="0">
                <a:solidFill>
                  <a:schemeClr val="tx1"/>
                </a:solidFill>
                <a:cs typeface="Times New Roman" panose="02020603050405020304" pitchFamily="18" charset="0"/>
              </a:rPr>
              <a:t>Τάσεις, κενά, πλεονεκτήματα και περιορισμοί των πλαισίων</a:t>
            </a:r>
            <a:r>
              <a:rPr kumimoji="0" lang="en-US" altLang="en-US" sz="1400" b="0" i="0" u="none" strike="noStrike" cap="none" normalizeH="0" baseline="0" dirty="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292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934C-161F-848E-1D57-3826A5FAEE63}"/>
              </a:ext>
            </a:extLst>
          </p:cNvPr>
          <p:cNvSpPr>
            <a:spLocks noGrp="1"/>
          </p:cNvSpPr>
          <p:nvPr>
            <p:ph type="title"/>
          </p:nvPr>
        </p:nvSpPr>
        <p:spPr/>
        <p:txBody>
          <a:bodyPr>
            <a:normAutofit fontScale="90000"/>
          </a:bodyPr>
          <a:lstStyle/>
          <a:p>
            <a:br>
              <a:rPr lang="en-GB" sz="1800" b="0" i="0" u="none" strike="noStrike" baseline="0" dirty="0">
                <a:solidFill>
                  <a:srgbClr val="000000"/>
                </a:solidFill>
              </a:rPr>
            </a:br>
            <a:r>
              <a:rPr lang="el-GR" sz="2800" b="1" i="0" u="none" strike="noStrike" baseline="0" dirty="0">
                <a:solidFill>
                  <a:srgbClr val="000000"/>
                </a:solidFill>
              </a:rPr>
              <a:t>Αποτελέσματα Έρευνας </a:t>
            </a:r>
            <a:br>
              <a:rPr lang="el-GR" sz="1800" b="0" i="0" u="none" strike="noStrike" baseline="0" dirty="0">
                <a:solidFill>
                  <a:srgbClr val="000000"/>
                </a:solidFill>
              </a:rPr>
            </a:br>
            <a:endParaRPr lang="en-GB" dirty="0"/>
          </a:p>
        </p:txBody>
      </p:sp>
      <p:graphicFrame>
        <p:nvGraphicFramePr>
          <p:cNvPr id="10" name="Content Placeholder 9">
            <a:extLst>
              <a:ext uri="{FF2B5EF4-FFF2-40B4-BE49-F238E27FC236}">
                <a16:creationId xmlns:a16="http://schemas.microsoft.com/office/drawing/2014/main" id="{0DB37D36-D1DA-DEB7-1D40-1304414C674D}"/>
              </a:ext>
            </a:extLst>
          </p:cNvPr>
          <p:cNvGraphicFramePr>
            <a:graphicFrameLocks noGrp="1"/>
          </p:cNvGraphicFramePr>
          <p:nvPr>
            <p:ph sz="half" idx="1"/>
            <p:extLst>
              <p:ext uri="{D42A27DB-BD31-4B8C-83A1-F6EECF244321}">
                <p14:modId xmlns:p14="http://schemas.microsoft.com/office/powerpoint/2010/main" val="1788601534"/>
              </p:ext>
            </p:extLst>
          </p:nvPr>
        </p:nvGraphicFramePr>
        <p:xfrm>
          <a:off x="1605778" y="2163149"/>
          <a:ext cx="9774301" cy="3954477"/>
        </p:xfrm>
        <a:graphic>
          <a:graphicData uri="http://schemas.openxmlformats.org/drawingml/2006/table">
            <a:tbl>
              <a:tblPr firstRow="1" firstCol="1" bandRow="1">
                <a:tableStyleId>{F5AB1C69-6EDB-4FF4-983F-18BD219EF322}</a:tableStyleId>
              </a:tblPr>
              <a:tblGrid>
                <a:gridCol w="1575018">
                  <a:extLst>
                    <a:ext uri="{9D8B030D-6E8A-4147-A177-3AD203B41FA5}">
                      <a16:colId xmlns:a16="http://schemas.microsoft.com/office/drawing/2014/main" val="1779878411"/>
                    </a:ext>
                  </a:extLst>
                </a:gridCol>
                <a:gridCol w="1021881">
                  <a:extLst>
                    <a:ext uri="{9D8B030D-6E8A-4147-A177-3AD203B41FA5}">
                      <a16:colId xmlns:a16="http://schemas.microsoft.com/office/drawing/2014/main" val="704558594"/>
                    </a:ext>
                  </a:extLst>
                </a:gridCol>
                <a:gridCol w="1162254">
                  <a:extLst>
                    <a:ext uri="{9D8B030D-6E8A-4147-A177-3AD203B41FA5}">
                      <a16:colId xmlns:a16="http://schemas.microsoft.com/office/drawing/2014/main" val="532811149"/>
                    </a:ext>
                  </a:extLst>
                </a:gridCol>
                <a:gridCol w="1315160">
                  <a:extLst>
                    <a:ext uri="{9D8B030D-6E8A-4147-A177-3AD203B41FA5}">
                      <a16:colId xmlns:a16="http://schemas.microsoft.com/office/drawing/2014/main" val="4157623476"/>
                    </a:ext>
                  </a:extLst>
                </a:gridCol>
                <a:gridCol w="1033580">
                  <a:extLst>
                    <a:ext uri="{9D8B030D-6E8A-4147-A177-3AD203B41FA5}">
                      <a16:colId xmlns:a16="http://schemas.microsoft.com/office/drawing/2014/main" val="2120656861"/>
                    </a:ext>
                  </a:extLst>
                </a:gridCol>
                <a:gridCol w="1186486">
                  <a:extLst>
                    <a:ext uri="{9D8B030D-6E8A-4147-A177-3AD203B41FA5}">
                      <a16:colId xmlns:a16="http://schemas.microsoft.com/office/drawing/2014/main" val="3727738571"/>
                    </a:ext>
                  </a:extLst>
                </a:gridCol>
                <a:gridCol w="1431303">
                  <a:extLst>
                    <a:ext uri="{9D8B030D-6E8A-4147-A177-3AD203B41FA5}">
                      <a16:colId xmlns:a16="http://schemas.microsoft.com/office/drawing/2014/main" val="1865920709"/>
                    </a:ext>
                  </a:extLst>
                </a:gridCol>
                <a:gridCol w="1048619">
                  <a:extLst>
                    <a:ext uri="{9D8B030D-6E8A-4147-A177-3AD203B41FA5}">
                      <a16:colId xmlns:a16="http://schemas.microsoft.com/office/drawing/2014/main" val="170977033"/>
                    </a:ext>
                  </a:extLst>
                </a:gridCol>
              </a:tblGrid>
              <a:tr h="785254">
                <a:tc>
                  <a:txBody>
                    <a:bodyPr/>
                    <a:lstStyle/>
                    <a:p>
                      <a:pPr marL="0" marR="0" algn="ctr">
                        <a:lnSpc>
                          <a:spcPct val="107000"/>
                        </a:lnSpc>
                        <a:spcAft>
                          <a:spcPts val="800"/>
                        </a:spcAft>
                      </a:pPr>
                      <a:r>
                        <a:rPr lang="el-GR" sz="1000" kern="100" dirty="0">
                          <a:effectLst/>
                        </a:rPr>
                        <a:t>Πλαίσιο/Απαίτηση</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000" kern="100" dirty="0">
                          <a:effectLst/>
                        </a:rPr>
                        <a:t>Ανθρώπινη Παρέμβαση &amp; Εποπτεία</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000" kern="100" dirty="0">
                          <a:effectLst/>
                        </a:rPr>
                        <a:t>Τεχνική Στιβαρότητα &amp; Ασφάλεια</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000" kern="100" dirty="0">
                          <a:effectLst/>
                        </a:rPr>
                        <a:t>Ιδιωτική Ζωή &amp; Διακυβέρνηση Δεδομένων</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000" kern="100" dirty="0">
                          <a:effectLst/>
                        </a:rPr>
                        <a:t>Διαφάνεια</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000" kern="100" dirty="0">
                          <a:effectLst/>
                        </a:rPr>
                        <a:t>Πολυμορφία &amp; Δικαιοσύνη</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000" kern="100" dirty="0">
                          <a:effectLst/>
                        </a:rPr>
                        <a:t>Κοινωνική &amp; Περιβαλλοντική Ευημερία</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000" kern="100" dirty="0">
                          <a:effectLst/>
                        </a:rPr>
                        <a:t>Λογοδοσία</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9267961"/>
                  </a:ext>
                </a:extLst>
              </a:tr>
              <a:tr h="282824">
                <a:tc>
                  <a:txBody>
                    <a:bodyPr/>
                    <a:lstStyle/>
                    <a:p>
                      <a:pPr marL="0" marR="0" algn="ctr">
                        <a:lnSpc>
                          <a:spcPct val="107000"/>
                        </a:lnSpc>
                        <a:spcAft>
                          <a:spcPts val="800"/>
                        </a:spcAft>
                      </a:pPr>
                      <a:r>
                        <a:rPr lang="en-GB" sz="1100" dirty="0"/>
                        <a:t> </a:t>
                      </a:r>
                      <a:r>
                        <a:rPr lang="en-GB" sz="1100" dirty="0" err="1"/>
                        <a:t>Floridi</a:t>
                      </a:r>
                      <a:r>
                        <a:rPr lang="en-GB" sz="1100" dirty="0"/>
                        <a:t> </a:t>
                      </a:r>
                      <a:r>
                        <a:rPr lang="el-GR" sz="1100" kern="100" dirty="0" err="1">
                          <a:effectLst/>
                        </a:rPr>
                        <a:t>κ.ά</a:t>
                      </a:r>
                      <a:r>
                        <a:rPr lang="en-US" sz="1100" kern="100" dirty="0">
                          <a:effectLst/>
                        </a:rPr>
                        <a:t>  (2018)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dirty="0">
                          <a:effectLst/>
                        </a:rPr>
                        <a:t>Ναι (8)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dirty="0">
                          <a:effectLst/>
                        </a:rPr>
                        <a:t>Ναι (8)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Ναι (9)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Ναι (9)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645936"/>
                  </a:ext>
                </a:extLst>
              </a:tr>
              <a:tr h="413575">
                <a:tc>
                  <a:txBody>
                    <a:bodyPr/>
                    <a:lstStyle/>
                    <a:p>
                      <a:pPr marL="0" marR="0" algn="ctr">
                        <a:lnSpc>
                          <a:spcPct val="107000"/>
                        </a:lnSpc>
                        <a:spcAft>
                          <a:spcPts val="800"/>
                        </a:spcAft>
                      </a:pPr>
                      <a:r>
                        <a:rPr lang="el-GR" sz="1100" kern="100" dirty="0" err="1">
                          <a:effectLst/>
                        </a:rPr>
                        <a:t>Korobenko</a:t>
                      </a:r>
                      <a:r>
                        <a:rPr lang="el-GR" sz="1100" kern="100" dirty="0">
                          <a:effectLst/>
                        </a:rPr>
                        <a:t> </a:t>
                      </a:r>
                      <a:r>
                        <a:rPr lang="el-GR" sz="1200" kern="100" dirty="0">
                          <a:effectLst/>
                        </a:rPr>
                        <a:t> κ.ά.</a:t>
                      </a:r>
                      <a:r>
                        <a:rPr lang="en-US" sz="1200" kern="100" dirty="0">
                          <a:effectLst/>
                        </a:rPr>
                        <a:t> </a:t>
                      </a:r>
                      <a:r>
                        <a:rPr lang="en-US" sz="1100" kern="100" dirty="0">
                          <a:effectLst/>
                        </a:rPr>
                        <a:t>(2024)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Όχι</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dirty="0">
                          <a:effectLst/>
                        </a:rPr>
                        <a:t>Ναι (8)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dirty="0">
                          <a:effectLst/>
                        </a:rPr>
                        <a:t>Ναι (9)</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Όχι</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Ναι (7)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Όχι</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Ναι (7)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8624700"/>
                  </a:ext>
                </a:extLst>
              </a:tr>
              <a:tr h="391969">
                <a:tc>
                  <a:txBody>
                    <a:bodyPr/>
                    <a:lstStyle/>
                    <a:p>
                      <a:pPr marL="0" marR="0" algn="ctr">
                        <a:lnSpc>
                          <a:spcPct val="107000"/>
                        </a:lnSpc>
                        <a:spcAft>
                          <a:spcPts val="800"/>
                        </a:spcAft>
                      </a:pPr>
                      <a:r>
                        <a:rPr lang="en-GB" sz="1100" dirty="0"/>
                        <a:t>Pastor-Dark  </a:t>
                      </a:r>
                      <a:r>
                        <a:rPr lang="el-GR" sz="1100" kern="100" dirty="0">
                          <a:effectLst/>
                        </a:rPr>
                        <a:t> κ.ά.</a:t>
                      </a:r>
                      <a:r>
                        <a:rPr lang="en-US" sz="1100" kern="100" dirty="0">
                          <a:effectLst/>
                        </a:rPr>
                        <a:t> (2022)</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dirty="0">
                          <a:effectLst/>
                        </a:rPr>
                        <a:t>Ναι (8)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dirty="0">
                          <a:effectLst/>
                        </a:rPr>
                        <a:t>Ναι (8)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Ναι (9)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Ναι (10)</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1362400"/>
                  </a:ext>
                </a:extLst>
              </a:tr>
              <a:tr h="413575">
                <a:tc>
                  <a:txBody>
                    <a:bodyPr/>
                    <a:lstStyle/>
                    <a:p>
                      <a:pPr marL="0" marR="0" algn="ctr">
                        <a:lnSpc>
                          <a:spcPct val="107000"/>
                        </a:lnSpc>
                        <a:spcAft>
                          <a:spcPts val="800"/>
                        </a:spcAft>
                      </a:pPr>
                      <a:r>
                        <a:rPr lang="en-GB" sz="1100" kern="100" dirty="0">
                          <a:effectLst/>
                        </a:rPr>
                        <a:t>Nasir </a:t>
                      </a:r>
                      <a:r>
                        <a:rPr lang="en-GB" sz="1200" kern="100" dirty="0">
                          <a:effectLst/>
                        </a:rPr>
                        <a:t> </a:t>
                      </a:r>
                      <a:r>
                        <a:rPr lang="el-GR" sz="1200" kern="100" dirty="0">
                          <a:effectLst/>
                        </a:rPr>
                        <a:t>κ.ά.</a:t>
                      </a:r>
                      <a:r>
                        <a:rPr lang="en-US" sz="1200" kern="100" dirty="0">
                          <a:effectLst/>
                        </a:rPr>
                        <a:t> </a:t>
                      </a:r>
                      <a:r>
                        <a:rPr lang="en-US" sz="1100" kern="100" dirty="0">
                          <a:effectLst/>
                        </a:rPr>
                        <a:t>(2024)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dirty="0" err="1">
                          <a:effectLst/>
                        </a:rPr>
                        <a:t>Όχι</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dirty="0">
                          <a:effectLst/>
                        </a:rPr>
                        <a:t>Ναι (7)</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Όχι</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Όχι</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0467826"/>
                  </a:ext>
                </a:extLst>
              </a:tr>
              <a:tr h="401540">
                <a:tc>
                  <a:txBody>
                    <a:bodyPr/>
                    <a:lstStyle/>
                    <a:p>
                      <a:pPr marL="0" marR="0" algn="ctr">
                        <a:lnSpc>
                          <a:spcPct val="107000"/>
                        </a:lnSpc>
                        <a:spcAft>
                          <a:spcPts val="800"/>
                        </a:spcAft>
                      </a:pPr>
                      <a:r>
                        <a:rPr lang="en-GB" sz="1100" kern="100" dirty="0" err="1">
                          <a:effectLst/>
                        </a:rPr>
                        <a:t>Milossi</a:t>
                      </a:r>
                      <a:r>
                        <a:rPr lang="en-GB" sz="1100" kern="100" dirty="0">
                          <a:effectLst/>
                        </a:rPr>
                        <a:t> </a:t>
                      </a:r>
                      <a:r>
                        <a:rPr lang="el-GR" sz="1200" kern="100" dirty="0">
                          <a:effectLst/>
                        </a:rPr>
                        <a:t>κ.ά.</a:t>
                      </a:r>
                      <a:r>
                        <a:rPr lang="en-US" sz="1200" kern="100" dirty="0">
                          <a:effectLst/>
                        </a:rPr>
                        <a:t> </a:t>
                      </a:r>
                      <a:r>
                        <a:rPr lang="en-US" sz="1100" kern="100" dirty="0">
                          <a:effectLst/>
                        </a:rPr>
                        <a:t>(2021)</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l-GR" sz="1100" kern="100" dirty="0">
                          <a:effectLst/>
                          <a:latin typeface="+mn-lt"/>
                          <a:ea typeface="Calibri" panose="020F0502020204030204" pitchFamily="34" charset="0"/>
                          <a:cs typeface="Times New Roman" panose="02020603050405020304" pitchFamily="18" charset="0"/>
                        </a:rPr>
                        <a:t>Όχι</a:t>
                      </a:r>
                      <a:endParaRPr lang="en-GB" sz="11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Όχι</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40075221"/>
                  </a:ext>
                </a:extLst>
              </a:tr>
              <a:tr h="302216">
                <a:tc>
                  <a:txBody>
                    <a:bodyPr/>
                    <a:lstStyle/>
                    <a:p>
                      <a:pPr marL="0" marR="0" algn="ctr">
                        <a:lnSpc>
                          <a:spcPct val="107000"/>
                        </a:lnSpc>
                        <a:spcAft>
                          <a:spcPts val="800"/>
                        </a:spcAft>
                      </a:pPr>
                      <a:r>
                        <a:rPr lang="en-GB" sz="1100" kern="100" dirty="0">
                          <a:effectLst/>
                        </a:rPr>
                        <a:t>Prem  </a:t>
                      </a:r>
                      <a:r>
                        <a:rPr lang="en-US" sz="1100" kern="100" dirty="0">
                          <a:effectLst/>
                        </a:rPr>
                        <a:t>(2023)</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dirty="0">
                          <a:effectLst/>
                        </a:rPr>
                        <a:t>Ναι (9)</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86776783"/>
                  </a:ext>
                </a:extLst>
              </a:tr>
              <a:tr h="481762">
                <a:tc>
                  <a:txBody>
                    <a:bodyPr/>
                    <a:lstStyle/>
                    <a:p>
                      <a:pPr marL="0" marR="0" algn="ctr">
                        <a:lnSpc>
                          <a:spcPct val="107000"/>
                        </a:lnSpc>
                        <a:spcAft>
                          <a:spcPts val="800"/>
                        </a:spcAft>
                      </a:pPr>
                      <a:r>
                        <a:rPr lang="en-US" sz="1100" kern="100" dirty="0">
                          <a:effectLst/>
                        </a:rPr>
                        <a:t> Xia </a:t>
                      </a:r>
                      <a:r>
                        <a:rPr lang="el-GR" sz="1100" kern="100" dirty="0" err="1">
                          <a:effectLst/>
                        </a:rPr>
                        <a:t>κ.ά</a:t>
                      </a:r>
                      <a:r>
                        <a:rPr lang="en-US" sz="1100" kern="100" dirty="0">
                          <a:effectLst/>
                        </a:rPr>
                        <a:t> (2024)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US" sz="1100" kern="100" dirty="0">
                          <a:effectLst/>
                        </a:rPr>
                        <a:t> </a:t>
                      </a:r>
                      <a:r>
                        <a:rPr lang="en-GB" sz="1100" kern="100" dirty="0">
                          <a:effectLst/>
                        </a:rPr>
                        <a:t>Ναι (</a:t>
                      </a:r>
                      <a:r>
                        <a:rPr lang="el-GR" sz="1100" kern="100" dirty="0">
                          <a:effectLst/>
                        </a:rPr>
                        <a:t>7</a:t>
                      </a:r>
                      <a:r>
                        <a:rPr lang="en-GB" sz="1100" kern="100" dirty="0">
                          <a:effectLst/>
                        </a:rPr>
                        <a:t>)</a:t>
                      </a:r>
                    </a:p>
                    <a:p>
                      <a:pPr marL="0" marR="0" algn="ctr">
                        <a:lnSpc>
                          <a:spcPct val="107000"/>
                        </a:lnSpc>
                        <a:spcAft>
                          <a:spcPts val="800"/>
                        </a:spcAft>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US" sz="1100" kern="100" dirty="0">
                          <a:effectLst/>
                        </a:rPr>
                        <a:t> </a:t>
                      </a:r>
                      <a:r>
                        <a:rPr lang="en-GB" sz="1100" kern="100" dirty="0">
                          <a:effectLst/>
                        </a:rPr>
                        <a:t>Ναι (</a:t>
                      </a:r>
                      <a:r>
                        <a:rPr lang="el-GR" sz="1100" kern="100" dirty="0">
                          <a:effectLst/>
                        </a:rPr>
                        <a:t>8</a:t>
                      </a:r>
                      <a:r>
                        <a:rPr lang="en-GB" sz="1100" kern="100" dirty="0">
                          <a:effectLst/>
                        </a:rPr>
                        <a:t>)</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dirty="0">
                          <a:effectLst/>
                        </a:rPr>
                        <a:t> </a:t>
                      </a:r>
                      <a:r>
                        <a:rPr lang="el-GR" sz="1100" kern="100" dirty="0">
                          <a:effectLst/>
                        </a:rPr>
                        <a:t>Όχι</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US" sz="1100" kern="100" dirty="0">
                          <a:effectLst/>
                        </a:rPr>
                        <a:t> </a:t>
                      </a:r>
                      <a:r>
                        <a:rPr lang="en-GB" sz="1100" kern="100" dirty="0">
                          <a:effectLst/>
                        </a:rPr>
                        <a:t>Ναι (</a:t>
                      </a:r>
                      <a:r>
                        <a:rPr lang="el-GR" sz="1100" kern="100" dirty="0">
                          <a:effectLst/>
                        </a:rPr>
                        <a:t>7</a:t>
                      </a:r>
                      <a:r>
                        <a:rPr lang="en-GB" sz="1100" kern="100" dirty="0">
                          <a:effectLst/>
                        </a:rPr>
                        <a:t>)</a:t>
                      </a:r>
                    </a:p>
                    <a:p>
                      <a:pPr marL="0" marR="0" algn="ctr">
                        <a:lnSpc>
                          <a:spcPct val="107000"/>
                        </a:lnSpc>
                        <a:spcAft>
                          <a:spcPts val="800"/>
                        </a:spcAft>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US" sz="1100" kern="100" dirty="0">
                          <a:effectLst/>
                        </a:rPr>
                        <a:t>  </a:t>
                      </a:r>
                      <a:r>
                        <a:rPr lang="el-GR" sz="1100" kern="100" dirty="0">
                          <a:effectLst/>
                        </a:rPr>
                        <a:t>Όχι</a:t>
                      </a:r>
                      <a:endParaRPr lang="en-GB" sz="1100" kern="100" dirty="0">
                        <a:effectLst/>
                      </a:endParaRPr>
                    </a:p>
                    <a:p>
                      <a:pPr marL="0" marR="0" algn="ctr">
                        <a:lnSpc>
                          <a:spcPct val="107000"/>
                        </a:lnSpc>
                        <a:spcAft>
                          <a:spcPts val="800"/>
                        </a:spcAft>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US" sz="1100" kern="100" dirty="0">
                          <a:effectLst/>
                        </a:rPr>
                        <a:t>  </a:t>
                      </a:r>
                      <a:r>
                        <a:rPr lang="el-GR" sz="1100" kern="100" dirty="0">
                          <a:effectLst/>
                        </a:rPr>
                        <a:t>Όχι</a:t>
                      </a:r>
                      <a:endParaRPr lang="en-GB" sz="1100" kern="100" dirty="0">
                        <a:effectLst/>
                      </a:endParaRPr>
                    </a:p>
                    <a:p>
                      <a:pPr marL="0" marR="0" algn="ctr">
                        <a:lnSpc>
                          <a:spcPct val="107000"/>
                        </a:lnSpc>
                        <a:spcAft>
                          <a:spcPts val="800"/>
                        </a:spcAft>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US" sz="1100" kern="100" dirty="0">
                          <a:effectLst/>
                        </a:rPr>
                        <a:t> </a:t>
                      </a:r>
                      <a:r>
                        <a:rPr lang="en-GB" sz="1100" kern="100" dirty="0">
                          <a:effectLst/>
                        </a:rPr>
                        <a:t>Ναι (</a:t>
                      </a:r>
                      <a:r>
                        <a:rPr lang="el-GR" sz="1100" kern="100" dirty="0">
                          <a:effectLst/>
                        </a:rPr>
                        <a:t>6</a:t>
                      </a:r>
                      <a:r>
                        <a:rPr lang="en-GB" sz="1100" kern="100" dirty="0">
                          <a:effectLst/>
                        </a:rPr>
                        <a:t>)</a:t>
                      </a:r>
                    </a:p>
                    <a:p>
                      <a:pPr marL="0" marR="0" algn="ctr">
                        <a:lnSpc>
                          <a:spcPct val="107000"/>
                        </a:lnSpc>
                        <a:spcAft>
                          <a:spcPts val="800"/>
                        </a:spcAft>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5059168"/>
                  </a:ext>
                </a:extLst>
              </a:tr>
              <a:tr h="481762">
                <a:tc>
                  <a:txBody>
                    <a:bodyPr/>
                    <a:lstStyle/>
                    <a:p>
                      <a:pPr marL="0" marR="0" algn="ctr">
                        <a:lnSpc>
                          <a:spcPct val="107000"/>
                        </a:lnSpc>
                        <a:spcAft>
                          <a:spcPts val="800"/>
                        </a:spcAft>
                      </a:pPr>
                      <a:r>
                        <a:rPr lang="en-US" sz="1100" kern="100" dirty="0">
                          <a:effectLst/>
                        </a:rPr>
                        <a:t>McCormack &amp; </a:t>
                      </a:r>
                      <a:r>
                        <a:rPr lang="en-US" sz="1100" kern="100" dirty="0" err="1">
                          <a:effectLst/>
                        </a:rPr>
                        <a:t>Bendechache</a:t>
                      </a:r>
                      <a:r>
                        <a:rPr lang="en-US" sz="1100" kern="100" dirty="0">
                          <a:effectLst/>
                        </a:rPr>
                        <a:t> (2024)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GB" sz="1100" kern="100" dirty="0">
                          <a:effectLst/>
                        </a:rPr>
                        <a:t>Ναι (</a:t>
                      </a:r>
                      <a:r>
                        <a:rPr lang="en-US" sz="1100" kern="100" dirty="0">
                          <a:effectLst/>
                        </a:rPr>
                        <a:t>8</a:t>
                      </a:r>
                      <a:r>
                        <a:rPr lang="en-GB" sz="1100" kern="100" dirty="0">
                          <a:effectLst/>
                        </a:rPr>
                        <a:t>)</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lang="en-GB" sz="1100" kern="100" dirty="0">
                          <a:effectLst/>
                        </a:rPr>
                        <a:t>Ναι (</a:t>
                      </a:r>
                      <a:r>
                        <a:rPr lang="el-GR" sz="1100" kern="100" dirty="0">
                          <a:effectLst/>
                        </a:rPr>
                        <a:t>7</a:t>
                      </a:r>
                      <a:r>
                        <a:rPr lang="en-GB" sz="1100" kern="100" dirty="0">
                          <a:effectLst/>
                        </a:rPr>
                        <a:t>)</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dirty="0">
                          <a:effectLst/>
                        </a:rPr>
                        <a:t>Όχι</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GB" sz="1100" kern="100" dirty="0">
                          <a:effectLst/>
                        </a:rPr>
                        <a:t>Ναι (</a:t>
                      </a:r>
                      <a:r>
                        <a:rPr lang="en-US" sz="1100" kern="100" dirty="0">
                          <a:effectLst/>
                        </a:rPr>
                        <a:t>9</a:t>
                      </a:r>
                      <a:r>
                        <a:rPr lang="en-GB" sz="1100" kern="100" dirty="0">
                          <a:effectLst/>
                        </a:rPr>
                        <a:t>)</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GB" sz="1100" kern="100" dirty="0">
                          <a:effectLst/>
                        </a:rPr>
                        <a:t>Ναι (</a:t>
                      </a:r>
                      <a:r>
                        <a:rPr lang="en-US" sz="1100" kern="100" dirty="0">
                          <a:effectLst/>
                        </a:rPr>
                        <a:t>8</a:t>
                      </a:r>
                      <a:r>
                        <a:rPr lang="en-GB" sz="1100" kern="100" dirty="0">
                          <a:effectLst/>
                        </a:rPr>
                        <a:t>)</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l-GR" sz="1100" kern="100" dirty="0">
                          <a:effectLst/>
                        </a:rPr>
                        <a:t>Όχι</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GB" sz="1100" kern="100" dirty="0">
                          <a:effectLst/>
                        </a:rPr>
                        <a:t>Ναι (</a:t>
                      </a:r>
                      <a:r>
                        <a:rPr lang="el-GR" sz="1100" kern="100" dirty="0">
                          <a:effectLst/>
                        </a:rPr>
                        <a:t>7</a:t>
                      </a:r>
                      <a:r>
                        <a:rPr lang="en-GB" sz="1100" kern="100" dirty="0">
                          <a:effectLst/>
                        </a:rPr>
                        <a:t>)</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288689"/>
                  </a:ext>
                </a:extLst>
              </a:tr>
            </a:tbl>
          </a:graphicData>
        </a:graphic>
      </p:graphicFrame>
      <p:sp>
        <p:nvSpPr>
          <p:cNvPr id="11" name="Content Placeholder 10">
            <a:extLst>
              <a:ext uri="{FF2B5EF4-FFF2-40B4-BE49-F238E27FC236}">
                <a16:creationId xmlns:a16="http://schemas.microsoft.com/office/drawing/2014/main" id="{31D37B0B-9C3B-C5BC-4968-A1318CE8D871}"/>
              </a:ext>
            </a:extLst>
          </p:cNvPr>
          <p:cNvSpPr>
            <a:spLocks noGrp="1"/>
          </p:cNvSpPr>
          <p:nvPr>
            <p:ph sz="half" idx="2"/>
          </p:nvPr>
        </p:nvSpPr>
        <p:spPr>
          <a:xfrm>
            <a:off x="1605778" y="1474689"/>
            <a:ext cx="4706501" cy="559386"/>
          </a:xfrm>
        </p:spPr>
        <p:txBody>
          <a:bodyPr/>
          <a:lstStyle/>
          <a:p>
            <a:r>
              <a:rPr lang="el-GR" sz="1800" b="1" kern="100" dirty="0">
                <a:effectLst/>
                <a:latin typeface="Calibri" panose="020F0502020204030204" pitchFamily="34" charset="0"/>
                <a:ea typeface="Calibri" panose="020F0502020204030204" pitchFamily="34" charset="0"/>
                <a:cs typeface="Times New Roman" panose="02020603050405020304" pitchFamily="18" charset="0"/>
              </a:rPr>
              <a:t>Θεωρητικά Πλαίσια</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3" name="TextBox 2">
            <a:extLst>
              <a:ext uri="{FF2B5EF4-FFF2-40B4-BE49-F238E27FC236}">
                <a16:creationId xmlns:a16="http://schemas.microsoft.com/office/drawing/2014/main" id="{F10D31F9-7D55-C026-7F0B-1EE073903EDB}"/>
              </a:ext>
            </a:extLst>
          </p:cNvPr>
          <p:cNvSpPr txBox="1"/>
          <p:nvPr/>
        </p:nvSpPr>
        <p:spPr>
          <a:xfrm>
            <a:off x="1543660" y="6111010"/>
            <a:ext cx="943897" cy="246221"/>
          </a:xfrm>
          <a:prstGeom prst="rect">
            <a:avLst/>
          </a:prstGeom>
          <a:noFill/>
        </p:spPr>
        <p:txBody>
          <a:bodyPr wrap="square" rtlCol="0">
            <a:spAutoFit/>
          </a:bodyPr>
          <a:lstStyle/>
          <a:p>
            <a:r>
              <a:rPr lang="el-GR" sz="1000" b="1" i="1" dirty="0"/>
              <a:t>Πίνακας 1</a:t>
            </a:r>
          </a:p>
        </p:txBody>
      </p:sp>
    </p:spTree>
    <p:extLst>
      <p:ext uri="{BB962C8B-B14F-4D97-AF65-F5344CB8AC3E}">
        <p14:creationId xmlns:p14="http://schemas.microsoft.com/office/powerpoint/2010/main" val="109264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D0012-5462-29EE-5EBA-9C66BB7E4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298E93-3E92-A8AF-2E9E-B8601981E395}"/>
              </a:ext>
            </a:extLst>
          </p:cNvPr>
          <p:cNvSpPr>
            <a:spLocks noGrp="1"/>
          </p:cNvSpPr>
          <p:nvPr>
            <p:ph type="title"/>
          </p:nvPr>
        </p:nvSpPr>
        <p:spPr/>
        <p:txBody>
          <a:bodyPr>
            <a:normAutofit fontScale="90000"/>
          </a:bodyPr>
          <a:lstStyle/>
          <a:p>
            <a:br>
              <a:rPr lang="en-GB" sz="1800" b="0" i="0" u="none" strike="noStrike" baseline="0" dirty="0">
                <a:solidFill>
                  <a:srgbClr val="000000"/>
                </a:solidFill>
              </a:rPr>
            </a:br>
            <a:r>
              <a:rPr lang="el-GR" sz="2800" b="1" i="0" u="none" strike="noStrike" baseline="0" dirty="0">
                <a:solidFill>
                  <a:srgbClr val="000000"/>
                </a:solidFill>
              </a:rPr>
              <a:t>Αποτελέσματα Έρευνας </a:t>
            </a:r>
            <a:br>
              <a:rPr lang="el-GR" sz="1800" b="0" i="0" u="none" strike="noStrike" baseline="0" dirty="0">
                <a:solidFill>
                  <a:srgbClr val="000000"/>
                </a:solidFill>
              </a:rPr>
            </a:br>
            <a:endParaRPr lang="en-GB" dirty="0"/>
          </a:p>
        </p:txBody>
      </p:sp>
      <p:graphicFrame>
        <p:nvGraphicFramePr>
          <p:cNvPr id="5" name="Content Placeholder 4">
            <a:extLst>
              <a:ext uri="{FF2B5EF4-FFF2-40B4-BE49-F238E27FC236}">
                <a16:creationId xmlns:a16="http://schemas.microsoft.com/office/drawing/2014/main" id="{D7A414D1-148D-66FC-1F21-C0D1D24A58AE}"/>
              </a:ext>
            </a:extLst>
          </p:cNvPr>
          <p:cNvGraphicFramePr>
            <a:graphicFrameLocks noGrp="1"/>
          </p:cNvGraphicFramePr>
          <p:nvPr>
            <p:ph sz="half" idx="1"/>
            <p:extLst>
              <p:ext uri="{D42A27DB-BD31-4B8C-83A1-F6EECF244321}">
                <p14:modId xmlns:p14="http://schemas.microsoft.com/office/powerpoint/2010/main" val="1267686792"/>
              </p:ext>
            </p:extLst>
          </p:nvPr>
        </p:nvGraphicFramePr>
        <p:xfrm>
          <a:off x="1156447" y="2214282"/>
          <a:ext cx="10108586" cy="3698471"/>
        </p:xfrm>
        <a:graphic>
          <a:graphicData uri="http://schemas.openxmlformats.org/drawingml/2006/table">
            <a:tbl>
              <a:tblPr firstRow="1" firstCol="1" bandRow="1">
                <a:tableStyleId>{F5AB1C69-6EDB-4FF4-983F-18BD219EF322}</a:tableStyleId>
              </a:tblPr>
              <a:tblGrid>
                <a:gridCol w="1764761">
                  <a:extLst>
                    <a:ext uri="{9D8B030D-6E8A-4147-A177-3AD203B41FA5}">
                      <a16:colId xmlns:a16="http://schemas.microsoft.com/office/drawing/2014/main" val="1923340422"/>
                    </a:ext>
                  </a:extLst>
                </a:gridCol>
                <a:gridCol w="1009409">
                  <a:extLst>
                    <a:ext uri="{9D8B030D-6E8A-4147-A177-3AD203B41FA5}">
                      <a16:colId xmlns:a16="http://schemas.microsoft.com/office/drawing/2014/main" val="2208902380"/>
                    </a:ext>
                  </a:extLst>
                </a:gridCol>
                <a:gridCol w="1175654">
                  <a:extLst>
                    <a:ext uri="{9D8B030D-6E8A-4147-A177-3AD203B41FA5}">
                      <a16:colId xmlns:a16="http://schemas.microsoft.com/office/drawing/2014/main" val="1605250146"/>
                    </a:ext>
                  </a:extLst>
                </a:gridCol>
                <a:gridCol w="1332523">
                  <a:extLst>
                    <a:ext uri="{9D8B030D-6E8A-4147-A177-3AD203B41FA5}">
                      <a16:colId xmlns:a16="http://schemas.microsoft.com/office/drawing/2014/main" val="1230561277"/>
                    </a:ext>
                  </a:extLst>
                </a:gridCol>
                <a:gridCol w="1045215">
                  <a:extLst>
                    <a:ext uri="{9D8B030D-6E8A-4147-A177-3AD203B41FA5}">
                      <a16:colId xmlns:a16="http://schemas.microsoft.com/office/drawing/2014/main" val="654419357"/>
                    </a:ext>
                  </a:extLst>
                </a:gridCol>
                <a:gridCol w="1201232">
                  <a:extLst>
                    <a:ext uri="{9D8B030D-6E8A-4147-A177-3AD203B41FA5}">
                      <a16:colId xmlns:a16="http://schemas.microsoft.com/office/drawing/2014/main" val="1481516483"/>
                    </a:ext>
                  </a:extLst>
                </a:gridCol>
                <a:gridCol w="1451879">
                  <a:extLst>
                    <a:ext uri="{9D8B030D-6E8A-4147-A177-3AD203B41FA5}">
                      <a16:colId xmlns:a16="http://schemas.microsoft.com/office/drawing/2014/main" val="202928345"/>
                    </a:ext>
                  </a:extLst>
                </a:gridCol>
                <a:gridCol w="1127913">
                  <a:extLst>
                    <a:ext uri="{9D8B030D-6E8A-4147-A177-3AD203B41FA5}">
                      <a16:colId xmlns:a16="http://schemas.microsoft.com/office/drawing/2014/main" val="685690869"/>
                    </a:ext>
                  </a:extLst>
                </a:gridCol>
              </a:tblGrid>
              <a:tr h="753490">
                <a:tc>
                  <a:txBody>
                    <a:bodyPr/>
                    <a:lstStyle/>
                    <a:p>
                      <a:pPr marL="0" marR="0">
                        <a:lnSpc>
                          <a:spcPct val="107000"/>
                        </a:lnSpc>
                        <a:spcAft>
                          <a:spcPts val="800"/>
                        </a:spcAft>
                      </a:pPr>
                      <a:endParaRPr lang="en-US" sz="1000" kern="100" dirty="0">
                        <a:effectLst/>
                      </a:endParaRPr>
                    </a:p>
                    <a:p>
                      <a:pPr marL="0" marR="0">
                        <a:lnSpc>
                          <a:spcPct val="107000"/>
                        </a:lnSpc>
                        <a:spcAft>
                          <a:spcPts val="800"/>
                        </a:spcAft>
                      </a:pPr>
                      <a:r>
                        <a:rPr lang="el-GR" sz="1000" kern="100" dirty="0">
                          <a:effectLst/>
                        </a:rPr>
                        <a:t>Πλαίσιο/Απαίτηση</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l-GR" sz="1000" kern="100" dirty="0">
                          <a:effectLst/>
                        </a:rPr>
                        <a:t>Ανθρώπινη Παρέμβαση &amp; Εποπτεία</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l-GR" sz="1000" kern="100" dirty="0">
                          <a:effectLst/>
                        </a:rPr>
                        <a:t>Τεχνική Στιβαρότητα &amp; Ασφάλεια</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l-GR" sz="1000" kern="100" dirty="0">
                          <a:effectLst/>
                        </a:rPr>
                        <a:t>Ιδιωτική Ζωή &amp; Διακυβέρνηση Δεδομένων</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endParaRPr lang="en-US" sz="1000" kern="100" dirty="0">
                        <a:effectLst/>
                      </a:endParaRPr>
                    </a:p>
                    <a:p>
                      <a:pPr marL="0" marR="0">
                        <a:lnSpc>
                          <a:spcPct val="107000"/>
                        </a:lnSpc>
                        <a:spcAft>
                          <a:spcPts val="800"/>
                        </a:spcAft>
                      </a:pPr>
                      <a:r>
                        <a:rPr lang="el-GR" sz="1000" kern="100" dirty="0">
                          <a:effectLst/>
                        </a:rPr>
                        <a:t>Διαφάνεια</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l-GR" sz="1000" kern="100" dirty="0">
                          <a:effectLst/>
                        </a:rPr>
                        <a:t>Πολυμορφία &amp; Δικαιοσύνη</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l-GR" sz="1000" kern="100" dirty="0">
                          <a:effectLst/>
                        </a:rPr>
                        <a:t>Κοινωνική &amp; Περιβαλλοντική Ευημερία</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endParaRPr lang="en-US" sz="1000" kern="100" dirty="0">
                        <a:effectLst/>
                      </a:endParaRPr>
                    </a:p>
                    <a:p>
                      <a:pPr marL="0" marR="0">
                        <a:lnSpc>
                          <a:spcPct val="107000"/>
                        </a:lnSpc>
                        <a:spcAft>
                          <a:spcPts val="800"/>
                        </a:spcAft>
                      </a:pPr>
                      <a:r>
                        <a:rPr lang="el-GR" sz="1000" kern="100" dirty="0">
                          <a:effectLst/>
                        </a:rPr>
                        <a:t>Λογοδοσία</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9513415"/>
                  </a:ext>
                </a:extLst>
              </a:tr>
              <a:tr h="664855">
                <a:tc>
                  <a:txBody>
                    <a:bodyPr/>
                    <a:lstStyle/>
                    <a:p>
                      <a:pPr marL="0" marR="0">
                        <a:lnSpc>
                          <a:spcPct val="107000"/>
                        </a:lnSpc>
                        <a:spcAft>
                          <a:spcPts val="800"/>
                        </a:spcAft>
                      </a:pPr>
                      <a:r>
                        <a:rPr lang="el-GR" sz="1100" kern="100" dirty="0" err="1">
                          <a:effectLst/>
                        </a:rPr>
                        <a:t>Mylrea</a:t>
                      </a:r>
                      <a:r>
                        <a:rPr lang="el-GR" sz="1100" kern="100" dirty="0">
                          <a:effectLst/>
                        </a:rPr>
                        <a:t> </a:t>
                      </a:r>
                      <a:r>
                        <a:rPr lang="en-US" sz="1100" kern="100" dirty="0">
                          <a:effectLst/>
                        </a:rPr>
                        <a:t>&amp;</a:t>
                      </a:r>
                      <a:r>
                        <a:rPr lang="el-GR" sz="1100" kern="100" dirty="0">
                          <a:effectLst/>
                        </a:rPr>
                        <a:t> </a:t>
                      </a:r>
                      <a:r>
                        <a:rPr lang="el-GR" sz="1100" kern="100" dirty="0" err="1">
                          <a:effectLst/>
                        </a:rPr>
                        <a:t>Robinson</a:t>
                      </a:r>
                      <a:r>
                        <a:rPr lang="en-US" sz="1100" kern="100" dirty="0">
                          <a:effectLst/>
                        </a:rPr>
                        <a:t> (2023)</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9418939"/>
                  </a:ext>
                </a:extLst>
              </a:tr>
              <a:tr h="439485">
                <a:tc>
                  <a:txBody>
                    <a:bodyPr/>
                    <a:lstStyle/>
                    <a:p>
                      <a:pPr marL="0" marR="0">
                        <a:lnSpc>
                          <a:spcPct val="107000"/>
                        </a:lnSpc>
                        <a:spcAft>
                          <a:spcPts val="800"/>
                        </a:spcAft>
                      </a:pPr>
                      <a:r>
                        <a:rPr lang="en-GB" sz="1100" b="1" i="0" u="none" strike="noStrike" kern="1200" baseline="0" dirty="0" err="1">
                          <a:solidFill>
                            <a:schemeClr val="lt1"/>
                          </a:solidFill>
                          <a:latin typeface="+mn-lt"/>
                          <a:ea typeface="+mn-ea"/>
                          <a:cs typeface="+mn-cs"/>
                        </a:rPr>
                        <a:t>Olorunfemi</a:t>
                      </a:r>
                      <a:r>
                        <a:rPr lang="el-GR" sz="1100" b="1" i="0" u="none" strike="noStrike" kern="1200" baseline="0" dirty="0">
                          <a:solidFill>
                            <a:schemeClr val="lt1"/>
                          </a:solidFill>
                          <a:latin typeface="+mn-lt"/>
                          <a:ea typeface="+mn-ea"/>
                          <a:cs typeface="+mn-cs"/>
                        </a:rPr>
                        <a:t> </a:t>
                      </a:r>
                      <a:r>
                        <a:rPr lang="el-GR" sz="1100" b="1" kern="100" dirty="0">
                          <a:effectLst/>
                        </a:rPr>
                        <a:t>κ.ά.</a:t>
                      </a:r>
                      <a:r>
                        <a:rPr lang="en-US" sz="1100" b="1" kern="100" dirty="0">
                          <a:effectLst/>
                        </a:rPr>
                        <a:t>  (2024)</a:t>
                      </a:r>
                      <a:endParaRPr lang="en-GB"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l-GR" sz="1100" kern="100">
                          <a:effectLst/>
                        </a:rPr>
                        <a:t>Ναι (7)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5344677"/>
                  </a:ext>
                </a:extLst>
              </a:tr>
              <a:tr h="684416">
                <a:tc>
                  <a:txBody>
                    <a:bodyPr/>
                    <a:lstStyle/>
                    <a:p>
                      <a:pPr marL="0" marR="0">
                        <a:lnSpc>
                          <a:spcPct val="107000"/>
                        </a:lnSpc>
                        <a:spcAft>
                          <a:spcPts val="800"/>
                        </a:spcAft>
                      </a:pPr>
                      <a:r>
                        <a:rPr lang="en-GB" sz="1100" kern="100" dirty="0">
                          <a:effectLst/>
                        </a:rPr>
                        <a:t>O'Sullivan </a:t>
                      </a:r>
                      <a:r>
                        <a:rPr lang="el-GR" sz="1200" kern="100" dirty="0">
                          <a:effectLst/>
                        </a:rPr>
                        <a:t>κ.ά.</a:t>
                      </a:r>
                      <a:r>
                        <a:rPr lang="en-US" sz="1200" kern="100" dirty="0">
                          <a:effectLst/>
                        </a:rPr>
                        <a:t> </a:t>
                      </a:r>
                      <a:r>
                        <a:rPr lang="en-US" sz="1100" kern="100" dirty="0">
                          <a:effectLst/>
                        </a:rPr>
                        <a:t>(2018)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a:effectLst/>
                        </a:rPr>
                        <a:t>Ναι (7)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a:effectLst/>
                        </a:rPr>
                        <a:t>Ναι (7)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a:effectLst/>
                        </a:rPr>
                        <a:t>Όχι</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a:effectLst/>
                        </a:rPr>
                        <a:t>Όχι</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1562873"/>
                  </a:ext>
                </a:extLst>
              </a:tr>
              <a:tr h="684416">
                <a:tc>
                  <a:txBody>
                    <a:bodyPr/>
                    <a:lstStyle/>
                    <a:p>
                      <a:pPr marL="0" marR="0">
                        <a:lnSpc>
                          <a:spcPct val="107000"/>
                        </a:lnSpc>
                        <a:spcAft>
                          <a:spcPts val="800"/>
                        </a:spcAft>
                      </a:pPr>
                      <a:r>
                        <a:rPr lang="en-GB" sz="1100" kern="100" dirty="0">
                          <a:effectLst/>
                        </a:rPr>
                        <a:t>Peters </a:t>
                      </a:r>
                      <a:r>
                        <a:rPr lang="el-GR" sz="1200" kern="100" dirty="0">
                          <a:effectLst/>
                        </a:rPr>
                        <a:t>κ.ά.</a:t>
                      </a:r>
                      <a:r>
                        <a:rPr lang="en-US" sz="1200" kern="100" dirty="0">
                          <a:effectLst/>
                        </a:rPr>
                        <a:t> </a:t>
                      </a:r>
                      <a:r>
                        <a:rPr lang="en-US" sz="1100" kern="100" dirty="0">
                          <a:effectLst/>
                        </a:rPr>
                        <a:t>(2020)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dirty="0">
                          <a:effectLst/>
                        </a:rPr>
                        <a:t>Ναι (8)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a:effectLst/>
                        </a:rPr>
                        <a:t>Ναι (9)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pPr>
                      <a:r>
                        <a:rPr lang="en-GB" sz="1100" kern="100">
                          <a:effectLst/>
                        </a:rPr>
                        <a:t>Ναι (8)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92632701"/>
                  </a:ext>
                </a:extLst>
              </a:tr>
              <a:tr h="471809">
                <a:tc>
                  <a:txBody>
                    <a:bodyPr/>
                    <a:lstStyle/>
                    <a:p>
                      <a:pPr marL="0" marR="0">
                        <a:lnSpc>
                          <a:spcPct val="107000"/>
                        </a:lnSpc>
                        <a:spcAft>
                          <a:spcPts val="800"/>
                        </a:spcAft>
                      </a:pPr>
                      <a:r>
                        <a:rPr lang="en-US" sz="1100" kern="100" dirty="0">
                          <a:effectLst/>
                        </a:rPr>
                        <a:t> </a:t>
                      </a:r>
                      <a:r>
                        <a:rPr lang="en-US" sz="1100" kern="100" dirty="0" err="1">
                          <a:effectLst/>
                        </a:rPr>
                        <a:t>Oveisi</a:t>
                      </a:r>
                      <a:r>
                        <a:rPr lang="en-US" sz="1100" kern="100" dirty="0">
                          <a:effectLst/>
                        </a:rPr>
                        <a:t> </a:t>
                      </a:r>
                      <a:r>
                        <a:rPr lang="el-GR" sz="1100" kern="100" dirty="0">
                          <a:effectLst/>
                        </a:rPr>
                        <a:t>κ.ά.</a:t>
                      </a:r>
                      <a:r>
                        <a:rPr lang="en-US" sz="1100" kern="100" dirty="0">
                          <a:effectLst/>
                        </a:rPr>
                        <a:t> (2024)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 </a:t>
                      </a:r>
                      <a:r>
                        <a:rPr lang="en-GB" sz="1100" kern="100" dirty="0">
                          <a:effectLst/>
                        </a:rPr>
                        <a:t>Ναι (</a:t>
                      </a:r>
                      <a:r>
                        <a:rPr lang="el-GR" sz="1100" kern="100" dirty="0">
                          <a:effectLst/>
                        </a:rPr>
                        <a:t>8</a:t>
                      </a:r>
                      <a:r>
                        <a:rPr lang="en-GB" sz="1100" kern="100" dirty="0">
                          <a:effectLst/>
                        </a:rPr>
                        <a:t>)</a:t>
                      </a:r>
                    </a:p>
                    <a:p>
                      <a:pPr marL="0" marR="0">
                        <a:lnSpc>
                          <a:spcPct val="107000"/>
                        </a:lnSpc>
                        <a:spcAft>
                          <a:spcPts val="800"/>
                        </a:spcAft>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 </a:t>
                      </a:r>
                      <a:r>
                        <a:rPr lang="en-GB" sz="1100" kern="100" dirty="0">
                          <a:effectLst/>
                        </a:rPr>
                        <a:t>Ναι (9)</a:t>
                      </a:r>
                    </a:p>
                    <a:p>
                      <a:pPr marL="0" marR="0">
                        <a:lnSpc>
                          <a:spcPct val="107000"/>
                        </a:lnSpc>
                        <a:spcAft>
                          <a:spcPts val="800"/>
                        </a:spcAft>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 </a:t>
                      </a:r>
                      <a:r>
                        <a:rPr lang="en-GB" sz="1100" kern="100" dirty="0">
                          <a:effectLst/>
                        </a:rPr>
                        <a:t>Ναι (9)</a:t>
                      </a:r>
                    </a:p>
                    <a:p>
                      <a:pPr marL="0" marR="0">
                        <a:lnSpc>
                          <a:spcPct val="107000"/>
                        </a:lnSpc>
                        <a:spcAft>
                          <a:spcPts val="800"/>
                        </a:spcAft>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 </a:t>
                      </a:r>
                      <a:r>
                        <a:rPr lang="en-GB" sz="1100" kern="100" dirty="0">
                          <a:effectLst/>
                        </a:rPr>
                        <a:t>Ναι (</a:t>
                      </a:r>
                      <a:r>
                        <a:rPr lang="el-GR" sz="1100" kern="100" dirty="0">
                          <a:effectLst/>
                        </a:rPr>
                        <a:t>8</a:t>
                      </a:r>
                      <a:r>
                        <a:rPr lang="en-GB" sz="1100" kern="100" dirty="0">
                          <a:effectLst/>
                        </a:rPr>
                        <a:t>)</a:t>
                      </a:r>
                    </a:p>
                    <a:p>
                      <a:pPr marL="0" marR="0">
                        <a:lnSpc>
                          <a:spcPct val="107000"/>
                        </a:lnSpc>
                        <a:spcAft>
                          <a:spcPts val="800"/>
                        </a:spcAft>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 </a:t>
                      </a:r>
                      <a:r>
                        <a:rPr lang="en-GB" sz="1100" kern="100" dirty="0">
                          <a:effectLst/>
                        </a:rPr>
                        <a:t>Ναι (</a:t>
                      </a:r>
                      <a:r>
                        <a:rPr lang="el-GR" sz="1100" kern="100" dirty="0">
                          <a:effectLst/>
                        </a:rPr>
                        <a:t>7</a:t>
                      </a:r>
                      <a:r>
                        <a:rPr lang="en-GB" sz="1100" kern="100" dirty="0">
                          <a:effectLst/>
                        </a:rPr>
                        <a:t>)</a:t>
                      </a:r>
                    </a:p>
                    <a:p>
                      <a:pPr marL="0" marR="0">
                        <a:lnSpc>
                          <a:spcPct val="107000"/>
                        </a:lnSpc>
                        <a:spcAft>
                          <a:spcPts val="800"/>
                        </a:spcAft>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 </a:t>
                      </a:r>
                      <a:r>
                        <a:rPr lang="en-GB" sz="1100" kern="100" dirty="0">
                          <a:effectLst/>
                        </a:rPr>
                        <a:t>Ναι (</a:t>
                      </a:r>
                      <a:r>
                        <a:rPr lang="el-GR" sz="1100" kern="100" dirty="0">
                          <a:effectLst/>
                        </a:rPr>
                        <a:t>7</a:t>
                      </a:r>
                      <a:r>
                        <a:rPr lang="en-GB" sz="1100" kern="100" dirty="0">
                          <a:effectLst/>
                        </a:rPr>
                        <a:t>)</a:t>
                      </a:r>
                    </a:p>
                    <a:p>
                      <a:pPr marL="0" marR="0">
                        <a:lnSpc>
                          <a:spcPct val="107000"/>
                        </a:lnSpc>
                        <a:spcAft>
                          <a:spcPts val="800"/>
                        </a:spcAft>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 </a:t>
                      </a:r>
                      <a:r>
                        <a:rPr lang="en-GB" sz="1100" kern="100" dirty="0">
                          <a:effectLst/>
                        </a:rPr>
                        <a:t>Ναι (9)</a:t>
                      </a:r>
                    </a:p>
                    <a:p>
                      <a:pPr marL="0" marR="0">
                        <a:lnSpc>
                          <a:spcPct val="107000"/>
                        </a:lnSpc>
                        <a:spcAft>
                          <a:spcPts val="800"/>
                        </a:spcAft>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0087968"/>
                  </a:ext>
                </a:extLst>
              </a:tr>
            </a:tbl>
          </a:graphicData>
        </a:graphic>
      </p:graphicFrame>
      <p:sp>
        <p:nvSpPr>
          <p:cNvPr id="6" name="Content Placeholder 5">
            <a:extLst>
              <a:ext uri="{FF2B5EF4-FFF2-40B4-BE49-F238E27FC236}">
                <a16:creationId xmlns:a16="http://schemas.microsoft.com/office/drawing/2014/main" id="{1A84D54E-521E-1040-F7DA-3A32332404FC}"/>
              </a:ext>
            </a:extLst>
          </p:cNvPr>
          <p:cNvSpPr>
            <a:spLocks noGrp="1"/>
          </p:cNvSpPr>
          <p:nvPr>
            <p:ph sz="half" idx="2"/>
          </p:nvPr>
        </p:nvSpPr>
        <p:spPr>
          <a:xfrm>
            <a:off x="1156447" y="1429578"/>
            <a:ext cx="4313864" cy="950843"/>
          </a:xfrm>
        </p:spPr>
        <p:txBody>
          <a:bodyPr/>
          <a:lstStyle/>
          <a:p>
            <a:r>
              <a:rPr lang="el-GR" sz="1800" b="1" kern="100" dirty="0">
                <a:effectLst/>
                <a:latin typeface="Calibri" panose="020F0502020204030204" pitchFamily="34" charset="0"/>
                <a:ea typeface="Calibri" panose="020F0502020204030204" pitchFamily="34" charset="0"/>
                <a:cs typeface="Times New Roman" panose="02020603050405020304" pitchFamily="18" charset="0"/>
              </a:rPr>
              <a:t>Πρακτικά Πλαίσια</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3" name="TextBox 2">
            <a:extLst>
              <a:ext uri="{FF2B5EF4-FFF2-40B4-BE49-F238E27FC236}">
                <a16:creationId xmlns:a16="http://schemas.microsoft.com/office/drawing/2014/main" id="{A7528B58-88B4-822B-2558-59471F098D5D}"/>
              </a:ext>
            </a:extLst>
          </p:cNvPr>
          <p:cNvSpPr txBox="1"/>
          <p:nvPr/>
        </p:nvSpPr>
        <p:spPr>
          <a:xfrm>
            <a:off x="1071712" y="5889525"/>
            <a:ext cx="943897" cy="246221"/>
          </a:xfrm>
          <a:prstGeom prst="rect">
            <a:avLst/>
          </a:prstGeom>
          <a:noFill/>
        </p:spPr>
        <p:txBody>
          <a:bodyPr wrap="square" rtlCol="0">
            <a:spAutoFit/>
          </a:bodyPr>
          <a:lstStyle/>
          <a:p>
            <a:r>
              <a:rPr lang="el-GR" sz="1000" b="1" i="1" dirty="0"/>
              <a:t>Πίνακας 2</a:t>
            </a:r>
          </a:p>
        </p:txBody>
      </p:sp>
    </p:spTree>
    <p:extLst>
      <p:ext uri="{BB962C8B-B14F-4D97-AF65-F5344CB8AC3E}">
        <p14:creationId xmlns:p14="http://schemas.microsoft.com/office/powerpoint/2010/main" val="99348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F2C7-C915-D499-17F2-F1FD6F8328EC}"/>
              </a:ext>
            </a:extLst>
          </p:cNvPr>
          <p:cNvSpPr>
            <a:spLocks noGrp="1"/>
          </p:cNvSpPr>
          <p:nvPr>
            <p:ph type="title"/>
          </p:nvPr>
        </p:nvSpPr>
        <p:spPr>
          <a:xfrm>
            <a:off x="1789471" y="771713"/>
            <a:ext cx="1769806" cy="516313"/>
          </a:xfrm>
        </p:spPr>
        <p:txBody>
          <a:bodyPr>
            <a:normAutofit fontScale="90000"/>
          </a:bodyPr>
          <a:lstStyle/>
          <a:p>
            <a:r>
              <a:rPr lang="el-GR" sz="2000" b="1" dirty="0">
                <a:solidFill>
                  <a:schemeClr val="tx1"/>
                </a:solidFill>
                <a:latin typeface="+mn-lt"/>
              </a:rPr>
              <a:t>Ανάλυση</a:t>
            </a:r>
            <a:br>
              <a:rPr lang="el-GR" sz="1800" b="1" dirty="0">
                <a:solidFill>
                  <a:schemeClr val="tx1"/>
                </a:solidFill>
                <a:latin typeface="+mn-lt"/>
              </a:rPr>
            </a:br>
            <a:br>
              <a:rPr lang="el-GR" sz="1800" b="1" dirty="0">
                <a:solidFill>
                  <a:schemeClr val="tx1"/>
                </a:solidFill>
                <a:latin typeface="+mn-lt"/>
              </a:rPr>
            </a:br>
            <a:br>
              <a:rPr lang="el-GR" sz="1800" b="1" dirty="0">
                <a:solidFill>
                  <a:schemeClr val="tx1"/>
                </a:solidFill>
                <a:latin typeface="+mn-lt"/>
              </a:rPr>
            </a:br>
            <a:br>
              <a:rPr lang="el-GR" sz="1800" b="1" dirty="0">
                <a:solidFill>
                  <a:schemeClr val="tx1"/>
                </a:solidFill>
                <a:latin typeface="+mn-lt"/>
              </a:rPr>
            </a:br>
            <a:br>
              <a:rPr lang="el-GR" sz="1800" b="1" dirty="0">
                <a:solidFill>
                  <a:schemeClr val="tx1"/>
                </a:solidFill>
                <a:latin typeface="+mn-lt"/>
              </a:rPr>
            </a:br>
            <a:br>
              <a:rPr lang="el-GR" sz="1800" b="1" dirty="0">
                <a:solidFill>
                  <a:schemeClr val="tx1"/>
                </a:solidFill>
                <a:latin typeface="+mn-lt"/>
              </a:rPr>
            </a:br>
            <a:br>
              <a:rPr lang="el-GR" sz="1800" b="1" dirty="0">
                <a:solidFill>
                  <a:schemeClr val="tx1"/>
                </a:solidFill>
                <a:latin typeface="+mn-lt"/>
              </a:rPr>
            </a:br>
            <a:br>
              <a:rPr lang="el-GR" sz="1800" b="1" dirty="0">
                <a:solidFill>
                  <a:schemeClr val="tx1"/>
                </a:solidFill>
                <a:latin typeface="+mn-lt"/>
              </a:rPr>
            </a:br>
            <a:br>
              <a:rPr lang="el-GR" sz="1800" b="1" dirty="0">
                <a:solidFill>
                  <a:schemeClr val="tx1"/>
                </a:solidFill>
                <a:latin typeface="+mn-lt"/>
              </a:rPr>
            </a:br>
            <a:br>
              <a:rPr lang="el-GR" sz="1800" b="1" dirty="0">
                <a:solidFill>
                  <a:schemeClr val="tx1"/>
                </a:solidFill>
                <a:latin typeface="+mn-lt"/>
              </a:rPr>
            </a:br>
            <a:endParaRPr lang="en-GB" sz="1800" b="1" dirty="0">
              <a:solidFill>
                <a:schemeClr val="tx1"/>
              </a:solidFill>
              <a:latin typeface="+mn-lt"/>
            </a:endParaRPr>
          </a:p>
        </p:txBody>
      </p:sp>
      <p:graphicFrame>
        <p:nvGraphicFramePr>
          <p:cNvPr id="8" name="Table 7">
            <a:extLst>
              <a:ext uri="{FF2B5EF4-FFF2-40B4-BE49-F238E27FC236}">
                <a16:creationId xmlns:a16="http://schemas.microsoft.com/office/drawing/2014/main" id="{ED62DED8-F161-A687-92DC-B8D05DE7DD72}"/>
              </a:ext>
            </a:extLst>
          </p:cNvPr>
          <p:cNvGraphicFramePr>
            <a:graphicFrameLocks noGrp="1"/>
          </p:cNvGraphicFramePr>
          <p:nvPr>
            <p:extLst>
              <p:ext uri="{D42A27DB-BD31-4B8C-83A1-F6EECF244321}">
                <p14:modId xmlns:p14="http://schemas.microsoft.com/office/powerpoint/2010/main" val="157796935"/>
              </p:ext>
            </p:extLst>
          </p:nvPr>
        </p:nvGraphicFramePr>
        <p:xfrm>
          <a:off x="1789469" y="2168990"/>
          <a:ext cx="8128001" cy="1659112"/>
        </p:xfrm>
        <a:graphic>
          <a:graphicData uri="http://schemas.openxmlformats.org/drawingml/2006/table">
            <a:tbl>
              <a:tblPr firstRow="1" bandRow="1">
                <a:tableStyleId>{F5AB1C69-6EDB-4FF4-983F-18BD219EF322}</a:tableStyleId>
              </a:tblPr>
              <a:tblGrid>
                <a:gridCol w="1161143">
                  <a:extLst>
                    <a:ext uri="{9D8B030D-6E8A-4147-A177-3AD203B41FA5}">
                      <a16:colId xmlns:a16="http://schemas.microsoft.com/office/drawing/2014/main" val="2219524880"/>
                    </a:ext>
                  </a:extLst>
                </a:gridCol>
                <a:gridCol w="1161143">
                  <a:extLst>
                    <a:ext uri="{9D8B030D-6E8A-4147-A177-3AD203B41FA5}">
                      <a16:colId xmlns:a16="http://schemas.microsoft.com/office/drawing/2014/main" val="4157796066"/>
                    </a:ext>
                  </a:extLst>
                </a:gridCol>
                <a:gridCol w="1161143">
                  <a:extLst>
                    <a:ext uri="{9D8B030D-6E8A-4147-A177-3AD203B41FA5}">
                      <a16:colId xmlns:a16="http://schemas.microsoft.com/office/drawing/2014/main" val="788471811"/>
                    </a:ext>
                  </a:extLst>
                </a:gridCol>
                <a:gridCol w="1161143">
                  <a:extLst>
                    <a:ext uri="{9D8B030D-6E8A-4147-A177-3AD203B41FA5}">
                      <a16:colId xmlns:a16="http://schemas.microsoft.com/office/drawing/2014/main" val="2998959720"/>
                    </a:ext>
                  </a:extLst>
                </a:gridCol>
                <a:gridCol w="1161143">
                  <a:extLst>
                    <a:ext uri="{9D8B030D-6E8A-4147-A177-3AD203B41FA5}">
                      <a16:colId xmlns:a16="http://schemas.microsoft.com/office/drawing/2014/main" val="3586016192"/>
                    </a:ext>
                  </a:extLst>
                </a:gridCol>
                <a:gridCol w="1378389">
                  <a:extLst>
                    <a:ext uri="{9D8B030D-6E8A-4147-A177-3AD203B41FA5}">
                      <a16:colId xmlns:a16="http://schemas.microsoft.com/office/drawing/2014/main" val="3638367941"/>
                    </a:ext>
                  </a:extLst>
                </a:gridCol>
                <a:gridCol w="943897">
                  <a:extLst>
                    <a:ext uri="{9D8B030D-6E8A-4147-A177-3AD203B41FA5}">
                      <a16:colId xmlns:a16="http://schemas.microsoft.com/office/drawing/2014/main" val="2768552796"/>
                    </a:ext>
                  </a:extLst>
                </a:gridCol>
              </a:tblGrid>
              <a:tr h="358632">
                <a:tc gridSpan="7">
                  <a:txBody>
                    <a:bodyPr/>
                    <a:lstStyle/>
                    <a:p>
                      <a:pPr algn="ctr"/>
                      <a:r>
                        <a:rPr lang="el-GR" sz="1600" dirty="0">
                          <a:latin typeface="+mn-lt"/>
                        </a:rPr>
                        <a:t>Μέσος Όρος</a:t>
                      </a:r>
                    </a:p>
                  </a:txBody>
                  <a:tcPr/>
                </a:tc>
                <a:tc hMerge="1">
                  <a:txBody>
                    <a:bodyPr/>
                    <a:lstStyle/>
                    <a:p>
                      <a:endParaRPr lang="el-GR" dirty="0"/>
                    </a:p>
                  </a:txBody>
                  <a:tcPr/>
                </a:tc>
                <a:tc hMerge="1">
                  <a:txBody>
                    <a:bodyPr/>
                    <a:lstStyle/>
                    <a:p>
                      <a:endParaRPr lang="el-GR" dirty="0"/>
                    </a:p>
                  </a:txBody>
                  <a:tcPr/>
                </a:tc>
                <a:tc hMerge="1">
                  <a:txBody>
                    <a:bodyPr/>
                    <a:lstStyle/>
                    <a:p>
                      <a:endParaRPr lang="el-GR" dirty="0"/>
                    </a:p>
                  </a:txBody>
                  <a:tcPr/>
                </a:tc>
                <a:tc hMerge="1">
                  <a:txBody>
                    <a:bodyPr/>
                    <a:lstStyle/>
                    <a:p>
                      <a:endParaRPr lang="el-GR" dirty="0"/>
                    </a:p>
                  </a:txBody>
                  <a:tcPr/>
                </a:tc>
                <a:tc hMerge="1">
                  <a:txBody>
                    <a:bodyPr/>
                    <a:lstStyle/>
                    <a:p>
                      <a:endParaRPr lang="el-GR" dirty="0"/>
                    </a:p>
                  </a:txBody>
                  <a:tcPr/>
                </a:tc>
                <a:tc hMerge="1">
                  <a:txBody>
                    <a:bodyPr/>
                    <a:lstStyle/>
                    <a:p>
                      <a:endParaRPr lang="el-GR" dirty="0"/>
                    </a:p>
                  </a:txBody>
                  <a:tcPr/>
                </a:tc>
                <a:extLst>
                  <a:ext uri="{0D108BD9-81ED-4DB2-BD59-A6C34878D82A}">
                    <a16:rowId xmlns:a16="http://schemas.microsoft.com/office/drawing/2014/main" val="180654146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sz="1100" b="1" kern="100" dirty="0">
                          <a:effectLst/>
                          <a:latin typeface="+mn-lt"/>
                        </a:rPr>
                        <a:t>Ανθρώπινη Παρέμβαση &amp; Εποπτεία</a:t>
                      </a:r>
                      <a:endParaRPr lang="en-GB" sz="1100" b="1" kern="100" dirty="0">
                        <a:effectLst/>
                        <a:latin typeface="+mn-lt"/>
                        <a:ea typeface="Calibri" panose="020F0502020204030204" pitchFamily="34" charset="0"/>
                        <a:cs typeface="Times New Roman" panose="02020603050405020304" pitchFamily="18" charset="0"/>
                      </a:endParaRPr>
                    </a:p>
                    <a:p>
                      <a:pPr algn="ctr"/>
                      <a:endParaRPr lang="el-GR" sz="1100" b="1" dirty="0">
                        <a:latin typeface="+mn-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sz="1100" b="1" kern="100" dirty="0">
                          <a:effectLst/>
                          <a:latin typeface="+mn-lt"/>
                        </a:rPr>
                        <a:t>Τεχνική Στιβαρότητα &amp; Ασφάλεια</a:t>
                      </a:r>
                      <a:endParaRPr lang="en-GB" sz="1100" b="1" kern="100" dirty="0">
                        <a:effectLst/>
                        <a:latin typeface="+mn-lt"/>
                        <a:ea typeface="Calibri" panose="020F0502020204030204" pitchFamily="34" charset="0"/>
                        <a:cs typeface="Times New Roman" panose="02020603050405020304" pitchFamily="18" charset="0"/>
                      </a:endParaRPr>
                    </a:p>
                    <a:p>
                      <a:pPr algn="ctr"/>
                      <a:endParaRPr lang="el-GR" sz="1100" b="1" dirty="0">
                        <a:latin typeface="+mn-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sz="1100" b="1" kern="100" dirty="0">
                          <a:effectLst/>
                          <a:latin typeface="+mn-lt"/>
                        </a:rPr>
                        <a:t>Ιδιωτική Ζωή &amp; Διακυβέρνηση Δεδομένων</a:t>
                      </a:r>
                      <a:endParaRPr lang="en-GB" sz="1100" b="1" kern="100" dirty="0">
                        <a:effectLst/>
                        <a:latin typeface="+mn-lt"/>
                        <a:ea typeface="Calibri" panose="020F0502020204030204" pitchFamily="34" charset="0"/>
                        <a:cs typeface="Times New Roman" panose="02020603050405020304" pitchFamily="18" charset="0"/>
                      </a:endParaRPr>
                    </a:p>
                    <a:p>
                      <a:pPr algn="ctr"/>
                      <a:endParaRPr lang="el-GR" sz="1100" b="1" dirty="0">
                        <a:latin typeface="+mn-lt"/>
                      </a:endParaRPr>
                    </a:p>
                  </a:txBody>
                  <a:tcPr/>
                </a:tc>
                <a:tc>
                  <a:txBody>
                    <a:bodyPr/>
                    <a:lstStyle/>
                    <a:p>
                      <a:pPr algn="ctr"/>
                      <a:r>
                        <a:rPr lang="el-GR" sz="1100" b="1" dirty="0">
                          <a:latin typeface="+mn-lt"/>
                        </a:rPr>
                        <a:t>Διαφάνεια</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sz="1100" b="1" kern="100" dirty="0">
                          <a:effectLst/>
                          <a:latin typeface="+mn-lt"/>
                        </a:rPr>
                        <a:t>Πολυμορφία &amp; Δικαιοσύνη</a:t>
                      </a:r>
                      <a:endParaRPr lang="en-GB" sz="1100" b="1" kern="100" dirty="0">
                        <a:effectLst/>
                        <a:latin typeface="+mn-lt"/>
                        <a:ea typeface="Calibri" panose="020F0502020204030204" pitchFamily="34" charset="0"/>
                        <a:cs typeface="Times New Roman" panose="02020603050405020304" pitchFamily="18" charset="0"/>
                      </a:endParaRPr>
                    </a:p>
                    <a:p>
                      <a:pPr algn="ctr"/>
                      <a:endParaRPr lang="el-GR" sz="1100" b="1" dirty="0">
                        <a:latin typeface="+mn-lt"/>
                      </a:endParaRPr>
                    </a:p>
                  </a:txBody>
                  <a:tcPr/>
                </a:tc>
                <a:tc>
                  <a:txBody>
                    <a:bodyPr/>
                    <a:lstStyle/>
                    <a:p>
                      <a:pPr marL="0" marR="0" algn="ctr">
                        <a:lnSpc>
                          <a:spcPct val="107000"/>
                        </a:lnSpc>
                        <a:spcAft>
                          <a:spcPts val="800"/>
                        </a:spcAft>
                      </a:pPr>
                      <a:r>
                        <a:rPr lang="el-GR" sz="1100" b="1" kern="100" dirty="0">
                          <a:effectLst/>
                          <a:latin typeface="+mn-lt"/>
                        </a:rPr>
                        <a:t>Κοινωνική &amp; Περιβαλλοντική Ευημερία</a:t>
                      </a:r>
                      <a:endParaRPr lang="en-GB" sz="1100" b="1" kern="100" dirty="0">
                        <a:effectLst/>
                        <a:latin typeface="+mn-lt"/>
                        <a:ea typeface="Calibri" panose="020F0502020204030204" pitchFamily="34" charset="0"/>
                        <a:cs typeface="Times New Roman" panose="02020603050405020304" pitchFamily="18" charset="0"/>
                      </a:endParaRPr>
                    </a:p>
                  </a:txBody>
                  <a:tcPr/>
                </a:tc>
                <a:tc>
                  <a:txBody>
                    <a:bodyPr/>
                    <a:lstStyle/>
                    <a:p>
                      <a:pPr algn="ctr"/>
                      <a:r>
                        <a:rPr lang="el-GR" sz="1100" b="1" kern="100" dirty="0">
                          <a:effectLst/>
                          <a:latin typeface="+mn-lt"/>
                        </a:rPr>
                        <a:t>Λογοδοσία</a:t>
                      </a:r>
                      <a:endParaRPr lang="el-GR" sz="1100" b="1" dirty="0">
                        <a:latin typeface="+mn-lt"/>
                      </a:endParaRPr>
                    </a:p>
                  </a:txBody>
                  <a:tcPr/>
                </a:tc>
                <a:extLst>
                  <a:ext uri="{0D108BD9-81ED-4DB2-BD59-A6C34878D82A}">
                    <a16:rowId xmlns:a16="http://schemas.microsoft.com/office/drawing/2014/main" val="452598971"/>
                  </a:ext>
                </a:extLst>
              </a:tr>
              <a:tr h="370840">
                <a:tc>
                  <a:txBody>
                    <a:bodyPr/>
                    <a:lstStyle/>
                    <a:p>
                      <a:pPr algn="ctr"/>
                      <a:r>
                        <a:rPr lang="el-GR" sz="1400" dirty="0"/>
                        <a:t>7.3</a:t>
                      </a:r>
                    </a:p>
                  </a:txBody>
                  <a:tcPr/>
                </a:tc>
                <a:tc>
                  <a:txBody>
                    <a:bodyPr/>
                    <a:lstStyle/>
                    <a:p>
                      <a:pPr algn="ctr"/>
                      <a:r>
                        <a:rPr lang="el-GR" sz="1400" dirty="0"/>
                        <a:t>6.7</a:t>
                      </a:r>
                    </a:p>
                  </a:txBody>
                  <a:tcPr/>
                </a:tc>
                <a:tc>
                  <a:txBody>
                    <a:bodyPr/>
                    <a:lstStyle/>
                    <a:p>
                      <a:pPr algn="ctr"/>
                      <a:r>
                        <a:rPr lang="el-GR" sz="1400" dirty="0"/>
                        <a:t>7.0</a:t>
                      </a:r>
                    </a:p>
                  </a:txBody>
                  <a:tcPr/>
                </a:tc>
                <a:tc>
                  <a:txBody>
                    <a:bodyPr/>
                    <a:lstStyle/>
                    <a:p>
                      <a:pPr algn="ctr"/>
                      <a:r>
                        <a:rPr lang="el-GR" sz="1400" dirty="0"/>
                        <a:t>7.6</a:t>
                      </a:r>
                    </a:p>
                  </a:txBody>
                  <a:tcPr/>
                </a:tc>
                <a:tc>
                  <a:txBody>
                    <a:bodyPr/>
                    <a:lstStyle/>
                    <a:p>
                      <a:pPr algn="ctr"/>
                      <a:r>
                        <a:rPr lang="el-GR" sz="1400" dirty="0"/>
                        <a:t>6.5</a:t>
                      </a:r>
                    </a:p>
                  </a:txBody>
                  <a:tcPr/>
                </a:tc>
                <a:tc>
                  <a:txBody>
                    <a:bodyPr/>
                    <a:lstStyle/>
                    <a:p>
                      <a:pPr algn="ctr"/>
                      <a:r>
                        <a:rPr lang="el-GR" sz="1400" dirty="0"/>
                        <a:t>4.2</a:t>
                      </a:r>
                    </a:p>
                  </a:txBody>
                  <a:tcPr/>
                </a:tc>
                <a:tc>
                  <a:txBody>
                    <a:bodyPr/>
                    <a:lstStyle/>
                    <a:p>
                      <a:pPr algn="ctr"/>
                      <a:r>
                        <a:rPr lang="el-GR" sz="1400" dirty="0"/>
                        <a:t>7.0</a:t>
                      </a:r>
                    </a:p>
                  </a:txBody>
                  <a:tcPr/>
                </a:tc>
                <a:extLst>
                  <a:ext uri="{0D108BD9-81ED-4DB2-BD59-A6C34878D82A}">
                    <a16:rowId xmlns:a16="http://schemas.microsoft.com/office/drawing/2014/main" val="3290289918"/>
                  </a:ext>
                </a:extLst>
              </a:tr>
            </a:tbl>
          </a:graphicData>
        </a:graphic>
      </p:graphicFrame>
      <p:sp>
        <p:nvSpPr>
          <p:cNvPr id="9" name="TextBox 8">
            <a:extLst>
              <a:ext uri="{FF2B5EF4-FFF2-40B4-BE49-F238E27FC236}">
                <a16:creationId xmlns:a16="http://schemas.microsoft.com/office/drawing/2014/main" id="{651D512D-40EA-FE70-DD7D-E07453B60082}"/>
              </a:ext>
            </a:extLst>
          </p:cNvPr>
          <p:cNvSpPr txBox="1"/>
          <p:nvPr/>
        </p:nvSpPr>
        <p:spPr>
          <a:xfrm>
            <a:off x="1789470" y="1063520"/>
            <a:ext cx="8770374" cy="830997"/>
          </a:xfrm>
          <a:prstGeom prst="rect">
            <a:avLst/>
          </a:prstGeom>
          <a:noFill/>
        </p:spPr>
        <p:txBody>
          <a:bodyPr wrap="square" rtlCol="0">
            <a:spAutoFit/>
          </a:bodyPr>
          <a:lstStyle/>
          <a:p>
            <a:r>
              <a:rPr lang="el-GR" sz="1600" dirty="0"/>
              <a:t>Στον Πίνακα 3, έχει υπολογιστεί ο μέσος όρος των βαθμολογιών κάθε απαίτησης, ενώ στον Πίνακα 4 το πλήθος των πλαισίων της βιβλιογραφίας που ικανοποιούν την κάθε κράτηση. Οι πίνακες αυτοί θα χρησιμοποιηθούν για την εξαγωγή αποτελεσμάτων.</a:t>
            </a:r>
          </a:p>
        </p:txBody>
      </p:sp>
      <p:graphicFrame>
        <p:nvGraphicFramePr>
          <p:cNvPr id="10" name="Table 9">
            <a:extLst>
              <a:ext uri="{FF2B5EF4-FFF2-40B4-BE49-F238E27FC236}">
                <a16:creationId xmlns:a16="http://schemas.microsoft.com/office/drawing/2014/main" id="{56C2CD45-777E-7287-B722-1F305A81B3A3}"/>
              </a:ext>
            </a:extLst>
          </p:cNvPr>
          <p:cNvGraphicFramePr>
            <a:graphicFrameLocks noGrp="1"/>
          </p:cNvGraphicFramePr>
          <p:nvPr>
            <p:extLst>
              <p:ext uri="{D42A27DB-BD31-4B8C-83A1-F6EECF244321}">
                <p14:modId xmlns:p14="http://schemas.microsoft.com/office/powerpoint/2010/main" val="1288290706"/>
              </p:ext>
            </p:extLst>
          </p:nvPr>
        </p:nvGraphicFramePr>
        <p:xfrm>
          <a:off x="1789470" y="4434593"/>
          <a:ext cx="8128001" cy="1671320"/>
        </p:xfrm>
        <a:graphic>
          <a:graphicData uri="http://schemas.openxmlformats.org/drawingml/2006/table">
            <a:tbl>
              <a:tblPr firstRow="1" bandRow="1">
                <a:tableStyleId>{F5AB1C69-6EDB-4FF4-983F-18BD219EF322}</a:tableStyleId>
              </a:tblPr>
              <a:tblGrid>
                <a:gridCol w="1161143">
                  <a:extLst>
                    <a:ext uri="{9D8B030D-6E8A-4147-A177-3AD203B41FA5}">
                      <a16:colId xmlns:a16="http://schemas.microsoft.com/office/drawing/2014/main" val="2219524880"/>
                    </a:ext>
                  </a:extLst>
                </a:gridCol>
                <a:gridCol w="1161143">
                  <a:extLst>
                    <a:ext uri="{9D8B030D-6E8A-4147-A177-3AD203B41FA5}">
                      <a16:colId xmlns:a16="http://schemas.microsoft.com/office/drawing/2014/main" val="4157796066"/>
                    </a:ext>
                  </a:extLst>
                </a:gridCol>
                <a:gridCol w="1161143">
                  <a:extLst>
                    <a:ext uri="{9D8B030D-6E8A-4147-A177-3AD203B41FA5}">
                      <a16:colId xmlns:a16="http://schemas.microsoft.com/office/drawing/2014/main" val="788471811"/>
                    </a:ext>
                  </a:extLst>
                </a:gridCol>
                <a:gridCol w="1161143">
                  <a:extLst>
                    <a:ext uri="{9D8B030D-6E8A-4147-A177-3AD203B41FA5}">
                      <a16:colId xmlns:a16="http://schemas.microsoft.com/office/drawing/2014/main" val="2998959720"/>
                    </a:ext>
                  </a:extLst>
                </a:gridCol>
                <a:gridCol w="1161143">
                  <a:extLst>
                    <a:ext uri="{9D8B030D-6E8A-4147-A177-3AD203B41FA5}">
                      <a16:colId xmlns:a16="http://schemas.microsoft.com/office/drawing/2014/main" val="3586016192"/>
                    </a:ext>
                  </a:extLst>
                </a:gridCol>
                <a:gridCol w="1378389">
                  <a:extLst>
                    <a:ext uri="{9D8B030D-6E8A-4147-A177-3AD203B41FA5}">
                      <a16:colId xmlns:a16="http://schemas.microsoft.com/office/drawing/2014/main" val="3638367941"/>
                    </a:ext>
                  </a:extLst>
                </a:gridCol>
                <a:gridCol w="943897">
                  <a:extLst>
                    <a:ext uri="{9D8B030D-6E8A-4147-A177-3AD203B41FA5}">
                      <a16:colId xmlns:a16="http://schemas.microsoft.com/office/drawing/2014/main" val="2768552796"/>
                    </a:ext>
                  </a:extLst>
                </a:gridCol>
              </a:tblGrid>
              <a:tr h="370840">
                <a:tc gridSpan="7">
                  <a:txBody>
                    <a:bodyPr/>
                    <a:lstStyle/>
                    <a:p>
                      <a:pPr algn="ctr"/>
                      <a:r>
                        <a:rPr lang="el-GR" sz="1600" dirty="0">
                          <a:latin typeface="+mn-lt"/>
                        </a:rPr>
                        <a:t>Πόσα πλαίσια ικανοποιούν την κάθε απαίτηση;</a:t>
                      </a:r>
                    </a:p>
                  </a:txBody>
                  <a:tcPr/>
                </a:tc>
                <a:tc hMerge="1">
                  <a:txBody>
                    <a:bodyPr/>
                    <a:lstStyle/>
                    <a:p>
                      <a:endParaRPr lang="el-GR" dirty="0"/>
                    </a:p>
                  </a:txBody>
                  <a:tcPr/>
                </a:tc>
                <a:tc hMerge="1">
                  <a:txBody>
                    <a:bodyPr/>
                    <a:lstStyle/>
                    <a:p>
                      <a:endParaRPr lang="el-GR" dirty="0"/>
                    </a:p>
                  </a:txBody>
                  <a:tcPr/>
                </a:tc>
                <a:tc hMerge="1">
                  <a:txBody>
                    <a:bodyPr/>
                    <a:lstStyle/>
                    <a:p>
                      <a:endParaRPr lang="el-GR" dirty="0"/>
                    </a:p>
                  </a:txBody>
                  <a:tcPr/>
                </a:tc>
                <a:tc hMerge="1">
                  <a:txBody>
                    <a:bodyPr/>
                    <a:lstStyle/>
                    <a:p>
                      <a:endParaRPr lang="el-GR" dirty="0"/>
                    </a:p>
                  </a:txBody>
                  <a:tcPr/>
                </a:tc>
                <a:tc hMerge="1">
                  <a:txBody>
                    <a:bodyPr/>
                    <a:lstStyle/>
                    <a:p>
                      <a:endParaRPr lang="el-GR" dirty="0"/>
                    </a:p>
                  </a:txBody>
                  <a:tcPr/>
                </a:tc>
                <a:tc hMerge="1">
                  <a:txBody>
                    <a:bodyPr/>
                    <a:lstStyle/>
                    <a:p>
                      <a:endParaRPr lang="el-GR" dirty="0"/>
                    </a:p>
                  </a:txBody>
                  <a:tcPr/>
                </a:tc>
                <a:extLst>
                  <a:ext uri="{0D108BD9-81ED-4DB2-BD59-A6C34878D82A}">
                    <a16:rowId xmlns:a16="http://schemas.microsoft.com/office/drawing/2014/main" val="180654146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sz="1100" b="1" kern="100" dirty="0">
                          <a:effectLst/>
                          <a:latin typeface="+mn-lt"/>
                        </a:rPr>
                        <a:t>Ανθρώπινη Παρέμβαση &amp; Εποπτεία</a:t>
                      </a:r>
                      <a:endParaRPr lang="en-GB" sz="1100" b="1" kern="100" dirty="0">
                        <a:effectLst/>
                        <a:latin typeface="+mn-lt"/>
                        <a:ea typeface="Calibri" panose="020F0502020204030204" pitchFamily="34" charset="0"/>
                        <a:cs typeface="Times New Roman" panose="02020603050405020304" pitchFamily="18" charset="0"/>
                      </a:endParaRPr>
                    </a:p>
                    <a:p>
                      <a:pPr algn="ctr"/>
                      <a:endParaRPr lang="el-GR" sz="1100" b="1" dirty="0">
                        <a:latin typeface="+mn-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sz="1100" b="1" kern="100" dirty="0">
                          <a:effectLst/>
                          <a:latin typeface="+mn-lt"/>
                        </a:rPr>
                        <a:t>Τεχνική Στιβαρότητα &amp; Ασφάλεια</a:t>
                      </a:r>
                      <a:endParaRPr lang="en-GB" sz="1100" b="1" kern="100" dirty="0">
                        <a:effectLst/>
                        <a:latin typeface="+mn-lt"/>
                        <a:ea typeface="Calibri" panose="020F0502020204030204" pitchFamily="34" charset="0"/>
                        <a:cs typeface="Times New Roman" panose="02020603050405020304" pitchFamily="18" charset="0"/>
                      </a:endParaRPr>
                    </a:p>
                    <a:p>
                      <a:pPr algn="ctr"/>
                      <a:endParaRPr lang="el-GR" sz="1100" b="1" dirty="0">
                        <a:latin typeface="+mn-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sz="1100" b="1" kern="100" dirty="0">
                          <a:effectLst/>
                          <a:latin typeface="+mn-lt"/>
                        </a:rPr>
                        <a:t>Ιδιωτική Ζωή &amp; Διακυβέρνηση Δεδομένων</a:t>
                      </a:r>
                      <a:endParaRPr lang="en-GB" sz="1100" b="1" kern="100" dirty="0">
                        <a:effectLst/>
                        <a:latin typeface="+mn-lt"/>
                        <a:ea typeface="Calibri" panose="020F0502020204030204" pitchFamily="34" charset="0"/>
                        <a:cs typeface="Times New Roman" panose="02020603050405020304" pitchFamily="18" charset="0"/>
                      </a:endParaRPr>
                    </a:p>
                    <a:p>
                      <a:pPr algn="ctr"/>
                      <a:endParaRPr lang="el-GR" sz="1100" b="1" dirty="0">
                        <a:latin typeface="+mn-lt"/>
                      </a:endParaRPr>
                    </a:p>
                  </a:txBody>
                  <a:tcPr/>
                </a:tc>
                <a:tc>
                  <a:txBody>
                    <a:bodyPr/>
                    <a:lstStyle/>
                    <a:p>
                      <a:pPr algn="ctr"/>
                      <a:r>
                        <a:rPr lang="el-GR" sz="1100" b="1" dirty="0">
                          <a:latin typeface="+mn-lt"/>
                        </a:rPr>
                        <a:t>Διαφάνεια</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sz="1100" b="1" kern="100" dirty="0">
                          <a:effectLst/>
                          <a:latin typeface="+mn-lt"/>
                        </a:rPr>
                        <a:t>Πολυμορφία &amp; Δικαιοσύνη</a:t>
                      </a:r>
                      <a:endParaRPr lang="en-GB" sz="1100" b="1" kern="100" dirty="0">
                        <a:effectLst/>
                        <a:latin typeface="+mn-lt"/>
                        <a:ea typeface="Calibri" panose="020F0502020204030204" pitchFamily="34" charset="0"/>
                        <a:cs typeface="Times New Roman" panose="02020603050405020304" pitchFamily="18" charset="0"/>
                      </a:endParaRPr>
                    </a:p>
                    <a:p>
                      <a:pPr algn="ctr"/>
                      <a:endParaRPr lang="el-GR" sz="1100" b="1" dirty="0">
                        <a:latin typeface="+mn-lt"/>
                      </a:endParaRPr>
                    </a:p>
                  </a:txBody>
                  <a:tcPr/>
                </a:tc>
                <a:tc>
                  <a:txBody>
                    <a:bodyPr/>
                    <a:lstStyle/>
                    <a:p>
                      <a:pPr marL="0" marR="0" algn="ctr">
                        <a:lnSpc>
                          <a:spcPct val="107000"/>
                        </a:lnSpc>
                        <a:spcAft>
                          <a:spcPts val="800"/>
                        </a:spcAft>
                      </a:pPr>
                      <a:r>
                        <a:rPr lang="el-GR" sz="1100" b="1" kern="100" dirty="0">
                          <a:effectLst/>
                          <a:latin typeface="+mn-lt"/>
                        </a:rPr>
                        <a:t>Κοινωνική &amp; Περιβαλλοντική Ευημερία</a:t>
                      </a:r>
                      <a:endParaRPr lang="en-GB" sz="1100" b="1" kern="100" dirty="0">
                        <a:effectLst/>
                        <a:latin typeface="+mn-lt"/>
                        <a:ea typeface="Calibri" panose="020F0502020204030204" pitchFamily="34" charset="0"/>
                        <a:cs typeface="Times New Roman" panose="02020603050405020304" pitchFamily="18" charset="0"/>
                      </a:endParaRPr>
                    </a:p>
                  </a:txBody>
                  <a:tcPr/>
                </a:tc>
                <a:tc>
                  <a:txBody>
                    <a:bodyPr/>
                    <a:lstStyle/>
                    <a:p>
                      <a:pPr algn="ctr"/>
                      <a:r>
                        <a:rPr lang="el-GR" sz="1100" b="1" kern="100" dirty="0">
                          <a:effectLst/>
                          <a:latin typeface="+mn-lt"/>
                        </a:rPr>
                        <a:t>Λογοδοσία</a:t>
                      </a:r>
                      <a:endParaRPr lang="el-GR" sz="1100" b="1" dirty="0">
                        <a:latin typeface="+mn-lt"/>
                      </a:endParaRPr>
                    </a:p>
                  </a:txBody>
                  <a:tcPr/>
                </a:tc>
                <a:extLst>
                  <a:ext uri="{0D108BD9-81ED-4DB2-BD59-A6C34878D82A}">
                    <a16:rowId xmlns:a16="http://schemas.microsoft.com/office/drawing/2014/main" val="452598971"/>
                  </a:ext>
                </a:extLst>
              </a:tr>
              <a:tr h="370840">
                <a:tc>
                  <a:txBody>
                    <a:bodyPr/>
                    <a:lstStyle/>
                    <a:p>
                      <a:pPr algn="ctr"/>
                      <a:r>
                        <a:rPr lang="el-GR" sz="1400" dirty="0"/>
                        <a:t>12/13</a:t>
                      </a:r>
                    </a:p>
                  </a:txBody>
                  <a:tcPr/>
                </a:tc>
                <a:tc>
                  <a:txBody>
                    <a:bodyPr/>
                    <a:lstStyle/>
                    <a:p>
                      <a:pPr algn="ctr"/>
                      <a:r>
                        <a:rPr lang="el-GR" sz="1400" dirty="0"/>
                        <a:t>11/13</a:t>
                      </a:r>
                    </a:p>
                  </a:txBody>
                  <a:tcPr/>
                </a:tc>
                <a:tc>
                  <a:txBody>
                    <a:bodyPr/>
                    <a:lstStyle/>
                    <a:p>
                      <a:pPr algn="ctr"/>
                      <a:r>
                        <a:rPr lang="el-GR" sz="1400" dirty="0"/>
                        <a:t>11/13</a:t>
                      </a:r>
                    </a:p>
                  </a:txBody>
                  <a:tcPr/>
                </a:tc>
                <a:tc>
                  <a:txBody>
                    <a:bodyPr/>
                    <a:lstStyle/>
                    <a:p>
                      <a:pPr algn="ctr"/>
                      <a:r>
                        <a:rPr lang="el-GR" sz="1400" dirty="0"/>
                        <a:t>12/13</a:t>
                      </a:r>
                    </a:p>
                  </a:txBody>
                  <a:tcPr/>
                </a:tc>
                <a:tc>
                  <a:txBody>
                    <a:bodyPr/>
                    <a:lstStyle/>
                    <a:p>
                      <a:pPr algn="ctr"/>
                      <a:r>
                        <a:rPr lang="el-GR" sz="1400" dirty="0"/>
                        <a:t>11/13</a:t>
                      </a:r>
                    </a:p>
                  </a:txBody>
                  <a:tcPr/>
                </a:tc>
                <a:tc>
                  <a:txBody>
                    <a:bodyPr/>
                    <a:lstStyle/>
                    <a:p>
                      <a:pPr algn="ctr"/>
                      <a:r>
                        <a:rPr lang="el-GR" sz="1400" dirty="0"/>
                        <a:t>7/13</a:t>
                      </a:r>
                    </a:p>
                  </a:txBody>
                  <a:tcPr/>
                </a:tc>
                <a:tc>
                  <a:txBody>
                    <a:bodyPr/>
                    <a:lstStyle/>
                    <a:p>
                      <a:pPr algn="ctr"/>
                      <a:r>
                        <a:rPr lang="el-GR" sz="1400" dirty="0"/>
                        <a:t>12/13</a:t>
                      </a:r>
                    </a:p>
                  </a:txBody>
                  <a:tcPr/>
                </a:tc>
                <a:extLst>
                  <a:ext uri="{0D108BD9-81ED-4DB2-BD59-A6C34878D82A}">
                    <a16:rowId xmlns:a16="http://schemas.microsoft.com/office/drawing/2014/main" val="3290289918"/>
                  </a:ext>
                </a:extLst>
              </a:tr>
            </a:tbl>
          </a:graphicData>
        </a:graphic>
      </p:graphicFrame>
      <p:sp>
        <p:nvSpPr>
          <p:cNvPr id="11" name="TextBox 10">
            <a:extLst>
              <a:ext uri="{FF2B5EF4-FFF2-40B4-BE49-F238E27FC236}">
                <a16:creationId xmlns:a16="http://schemas.microsoft.com/office/drawing/2014/main" id="{BC15CEDF-65C5-A7F0-7EA6-888F25366EE7}"/>
              </a:ext>
            </a:extLst>
          </p:cNvPr>
          <p:cNvSpPr txBox="1"/>
          <p:nvPr/>
        </p:nvSpPr>
        <p:spPr>
          <a:xfrm>
            <a:off x="1700976" y="3814918"/>
            <a:ext cx="943897" cy="246221"/>
          </a:xfrm>
          <a:prstGeom prst="rect">
            <a:avLst/>
          </a:prstGeom>
          <a:noFill/>
        </p:spPr>
        <p:txBody>
          <a:bodyPr wrap="square" rtlCol="0">
            <a:spAutoFit/>
          </a:bodyPr>
          <a:lstStyle/>
          <a:p>
            <a:r>
              <a:rPr lang="el-GR" sz="1000" b="1" i="1" dirty="0"/>
              <a:t>Πίνακας 3</a:t>
            </a:r>
          </a:p>
        </p:txBody>
      </p:sp>
      <p:sp>
        <p:nvSpPr>
          <p:cNvPr id="12" name="TextBox 11">
            <a:extLst>
              <a:ext uri="{FF2B5EF4-FFF2-40B4-BE49-F238E27FC236}">
                <a16:creationId xmlns:a16="http://schemas.microsoft.com/office/drawing/2014/main" id="{0E062F78-72E5-E671-A93A-3114FEBA4824}"/>
              </a:ext>
            </a:extLst>
          </p:cNvPr>
          <p:cNvSpPr txBox="1"/>
          <p:nvPr/>
        </p:nvSpPr>
        <p:spPr>
          <a:xfrm>
            <a:off x="1700979" y="6086169"/>
            <a:ext cx="943897" cy="246221"/>
          </a:xfrm>
          <a:prstGeom prst="rect">
            <a:avLst/>
          </a:prstGeom>
          <a:noFill/>
        </p:spPr>
        <p:txBody>
          <a:bodyPr wrap="square" rtlCol="0">
            <a:spAutoFit/>
          </a:bodyPr>
          <a:lstStyle/>
          <a:p>
            <a:r>
              <a:rPr lang="el-GR" sz="1000" b="1" i="1" dirty="0"/>
              <a:t>Πίνακας 4</a:t>
            </a:r>
          </a:p>
        </p:txBody>
      </p:sp>
    </p:spTree>
    <p:extLst>
      <p:ext uri="{BB962C8B-B14F-4D97-AF65-F5344CB8AC3E}">
        <p14:creationId xmlns:p14="http://schemas.microsoft.com/office/powerpoint/2010/main" val="3804285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2688-E660-2B03-A4FF-24C0E678504C}"/>
              </a:ext>
            </a:extLst>
          </p:cNvPr>
          <p:cNvSpPr>
            <a:spLocks noGrp="1"/>
          </p:cNvSpPr>
          <p:nvPr>
            <p:ph type="title"/>
          </p:nvPr>
        </p:nvSpPr>
        <p:spPr>
          <a:xfrm>
            <a:off x="2592924" y="624110"/>
            <a:ext cx="4299489" cy="850729"/>
          </a:xfrm>
        </p:spPr>
        <p:txBody>
          <a:bodyPr>
            <a:normAutofit fontScale="90000"/>
          </a:bodyPr>
          <a:lstStyle/>
          <a:p>
            <a:br>
              <a:rPr lang="en-GB" sz="1800" b="0" i="0" u="none" strike="noStrike" baseline="0" dirty="0">
                <a:solidFill>
                  <a:srgbClr val="000000"/>
                </a:solidFill>
              </a:rPr>
            </a:br>
            <a:r>
              <a:rPr lang="el-GR" sz="2500" b="1" i="0" u="none" strike="noStrike" baseline="0" dirty="0">
                <a:solidFill>
                  <a:srgbClr val="000000"/>
                </a:solidFill>
              </a:rPr>
              <a:t>Συζήτηση Αποτελεσμάτων </a:t>
            </a:r>
            <a:br>
              <a:rPr lang="el-GR" sz="1800" b="0" i="0" u="none" strike="noStrike" baseline="0" dirty="0">
                <a:solidFill>
                  <a:srgbClr val="000000"/>
                </a:solidFill>
              </a:rPr>
            </a:br>
            <a:endParaRPr lang="en-GB" dirty="0"/>
          </a:p>
        </p:txBody>
      </p:sp>
      <p:sp>
        <p:nvSpPr>
          <p:cNvPr id="3" name="Content Placeholder 2">
            <a:extLst>
              <a:ext uri="{FF2B5EF4-FFF2-40B4-BE49-F238E27FC236}">
                <a16:creationId xmlns:a16="http://schemas.microsoft.com/office/drawing/2014/main" id="{A9581872-8E1C-CBDE-CF9E-8F90DE4CF901}"/>
              </a:ext>
            </a:extLst>
          </p:cNvPr>
          <p:cNvSpPr>
            <a:spLocks noGrp="1"/>
          </p:cNvSpPr>
          <p:nvPr>
            <p:ph sz="half" idx="1"/>
          </p:nvPr>
        </p:nvSpPr>
        <p:spPr>
          <a:xfrm>
            <a:off x="980388" y="1602558"/>
            <a:ext cx="5326144" cy="3054284"/>
          </a:xfrm>
        </p:spPr>
        <p:txBody>
          <a:bodyPr>
            <a:normAutofit lnSpcReduction="10000"/>
          </a:bodyPr>
          <a:lstStyle/>
          <a:p>
            <a:pPr marL="0" indent="0">
              <a:buNone/>
            </a:pPr>
            <a:r>
              <a:rPr lang="el-GR" sz="1600" dirty="0"/>
              <a:t>Με βάση τα αποτελέσματα που έχουμε αποκομίσει από τους Πίνακες 3 &amp; 4 παρατηρούμε ότι το σύνολο των πλαισίων έχει την τάση να εστιάζει στην ικανοποίηση των απαιτήσεων της διαφάνειας, της </a:t>
            </a:r>
            <a:r>
              <a:rPr lang="el-GR" sz="1600" kern="100" dirty="0"/>
              <a:t>α</a:t>
            </a:r>
            <a:r>
              <a:rPr lang="el-GR" sz="1600" kern="100" dirty="0">
                <a:effectLst/>
              </a:rPr>
              <a:t>νθρώπινης </a:t>
            </a:r>
            <a:r>
              <a:rPr lang="el-GR" sz="1600" kern="100" dirty="0"/>
              <a:t>π</a:t>
            </a:r>
            <a:r>
              <a:rPr lang="el-GR" sz="1600" kern="100" dirty="0">
                <a:effectLst/>
              </a:rPr>
              <a:t>αρέμβασης &amp; εποπτείας και της λογοδοσίας.</a:t>
            </a:r>
          </a:p>
          <a:p>
            <a:pPr marL="0" indent="0">
              <a:buNone/>
            </a:pPr>
            <a:r>
              <a:rPr lang="el-GR" sz="1600" kern="100" dirty="0">
                <a:ea typeface="Calibri" panose="020F0502020204030204" pitchFamily="34" charset="0"/>
                <a:cs typeface="Times New Roman" panose="02020603050405020304" pitchFamily="18" charset="0"/>
              </a:rPr>
              <a:t>Παρ ’όλα αυτά, με βάση τη συγκεκριμένη βιβλιογραφία, φαίνεται να υπάρχει έλλειψη κυρίως όσον αφορά την απαίτηση της κοινωνικής &amp; περιβαλλοντικής ευημερίας, και έπειτα, σε μικρότερο βαθμό, τις απαιτήσεις της ι</a:t>
            </a:r>
            <a:r>
              <a:rPr lang="el-GR" sz="1600" kern="100" dirty="0">
                <a:effectLst/>
              </a:rPr>
              <a:t>διωτικής ζωή &amp; διακυβέρνησης </a:t>
            </a:r>
            <a:r>
              <a:rPr lang="el-GR" sz="1600" kern="100" dirty="0"/>
              <a:t>δ</a:t>
            </a:r>
            <a:r>
              <a:rPr lang="el-GR" sz="1600" kern="100" dirty="0">
                <a:effectLst/>
              </a:rPr>
              <a:t>εδομένων και της πολυμορφίας &amp; δικαιοσύνης.</a:t>
            </a:r>
          </a:p>
          <a:p>
            <a:pPr marL="0" indent="0">
              <a:buNone/>
            </a:pPr>
            <a:endParaRPr lang="en-GB"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
        <p:nvSpPr>
          <p:cNvPr id="4" name="Content Placeholder 3">
            <a:extLst>
              <a:ext uri="{FF2B5EF4-FFF2-40B4-BE49-F238E27FC236}">
                <a16:creationId xmlns:a16="http://schemas.microsoft.com/office/drawing/2014/main" id="{B8AB4E09-1629-7494-3922-4128F6C2E869}"/>
              </a:ext>
            </a:extLst>
          </p:cNvPr>
          <p:cNvSpPr>
            <a:spLocks noGrp="1"/>
          </p:cNvSpPr>
          <p:nvPr>
            <p:ph sz="half" idx="2"/>
          </p:nvPr>
        </p:nvSpPr>
        <p:spPr>
          <a:xfrm>
            <a:off x="6306532" y="1595179"/>
            <a:ext cx="5552387" cy="5031864"/>
          </a:xfrm>
        </p:spPr>
        <p:txBody>
          <a:bodyPr>
            <a:normAutofit lnSpcReduction="10000"/>
          </a:bodyPr>
          <a:lstStyle/>
          <a:p>
            <a:pPr marL="0" indent="0">
              <a:buNone/>
            </a:pPr>
            <a:r>
              <a:rPr lang="el-GR" sz="1600" b="1" kern="100" dirty="0">
                <a:effectLst/>
                <a:ea typeface="Calibri" panose="020F0502020204030204" pitchFamily="34" charset="0"/>
                <a:cs typeface="Times New Roman" panose="02020603050405020304" pitchFamily="18" charset="0"/>
              </a:rPr>
              <a:t>Πλεονεκτήματα πλαισίων:</a:t>
            </a:r>
          </a:p>
          <a:p>
            <a:pPr>
              <a:buFont typeface="Wingdings" panose="05000000000000000000" pitchFamily="2" charset="2"/>
              <a:buChar char="§"/>
            </a:pPr>
            <a:r>
              <a:rPr lang="el-GR" sz="1600" kern="100" dirty="0">
                <a:ea typeface="Calibri" panose="020F0502020204030204" pitchFamily="34" charset="0"/>
                <a:cs typeface="Times New Roman" panose="02020603050405020304" pitchFamily="18" charset="0"/>
              </a:rPr>
              <a:t>Παροχή σαφών κριτηρίων και οδηγιών.</a:t>
            </a:r>
          </a:p>
          <a:p>
            <a:pPr>
              <a:buFont typeface="Wingdings" panose="05000000000000000000" pitchFamily="2" charset="2"/>
              <a:buChar char="§"/>
            </a:pPr>
            <a:r>
              <a:rPr lang="el-GR" sz="1600" kern="100" dirty="0">
                <a:effectLst/>
                <a:ea typeface="Calibri" panose="020F0502020204030204" pitchFamily="34" charset="0"/>
                <a:cs typeface="Times New Roman" panose="02020603050405020304" pitchFamily="18" charset="0"/>
              </a:rPr>
              <a:t>Πλαίσια θεμελιωμένα στις ανθρωποκεντρικές αρχές του </a:t>
            </a:r>
            <a:r>
              <a:rPr lang="en-GB" sz="1600" kern="100" dirty="0">
                <a:effectLst/>
                <a:ea typeface="Calibri" panose="020F0502020204030204" pitchFamily="34" charset="0"/>
                <a:cs typeface="Times New Roman" panose="02020603050405020304" pitchFamily="18" charset="0"/>
              </a:rPr>
              <a:t>ALTAI</a:t>
            </a:r>
            <a:r>
              <a:rPr lang="el-GR" sz="1600" kern="100" dirty="0">
                <a:effectLst/>
                <a:ea typeface="Calibri" panose="020F0502020204030204" pitchFamily="34" charset="0"/>
                <a:cs typeface="Times New Roman" panose="02020603050405020304" pitchFamily="18" charset="0"/>
              </a:rPr>
              <a:t>.</a:t>
            </a:r>
          </a:p>
          <a:p>
            <a:pPr>
              <a:buFont typeface="Wingdings" panose="05000000000000000000" pitchFamily="2" charset="2"/>
              <a:buChar char="§"/>
            </a:pPr>
            <a:r>
              <a:rPr lang="el-GR" sz="1600" kern="100" dirty="0">
                <a:ea typeface="Calibri" panose="020F0502020204030204" pitchFamily="34" charset="0"/>
                <a:cs typeface="Times New Roman" panose="02020603050405020304" pitchFamily="18" charset="0"/>
              </a:rPr>
              <a:t>Παροχή μεθοδολογιών, εργαλείων και μετρικών που αναγνωρίζονται από την επιστημονική κοινότητα.</a:t>
            </a:r>
          </a:p>
          <a:p>
            <a:pPr marL="0" indent="0">
              <a:buNone/>
            </a:pPr>
            <a:r>
              <a:rPr lang="el-GR" sz="1600" b="1" kern="100" dirty="0">
                <a:ea typeface="Calibri" panose="020F0502020204030204" pitchFamily="34" charset="0"/>
                <a:cs typeface="Times New Roman" panose="02020603050405020304" pitchFamily="18" charset="0"/>
              </a:rPr>
              <a:t>Περιορισμοί πλαισίων:</a:t>
            </a:r>
          </a:p>
          <a:p>
            <a:pPr>
              <a:buFont typeface="Wingdings" panose="05000000000000000000" pitchFamily="2" charset="2"/>
              <a:buChar char="§"/>
            </a:pPr>
            <a:r>
              <a:rPr lang="el-GR" sz="1600" kern="100" dirty="0">
                <a:ea typeface="Calibri" panose="020F0502020204030204" pitchFamily="34" charset="0"/>
                <a:cs typeface="Times New Roman" panose="02020603050405020304" pitchFamily="18" charset="0"/>
              </a:rPr>
              <a:t>Υψηλή πολυπλοκότητα εφαρμογής τους, αφού για μερικά πλαίσια απαιτείται κατοχή εξειδικευμένων γνώσεων και υπολογιστικών πόρων. Επιπλέον, η υψηλή πολυπλοκότητα καθιστά τα πλαίσια δυσνόητα για τους αναγνώστες. </a:t>
            </a:r>
          </a:p>
          <a:p>
            <a:pPr>
              <a:buFont typeface="Wingdings" panose="05000000000000000000" pitchFamily="2" charset="2"/>
              <a:buChar char="§"/>
            </a:pPr>
            <a:r>
              <a:rPr lang="el-GR" sz="1600" kern="100" dirty="0">
                <a:ea typeface="Calibri" panose="020F0502020204030204" pitchFamily="34" charset="0"/>
                <a:cs typeface="Times New Roman" panose="02020603050405020304" pitchFamily="18" charset="0"/>
              </a:rPr>
              <a:t>Παροχή αποκλειστικά θεωρητικών προσεγγίσεων από ορισμένα πλαίσια, χωρίς αναφορά πρακτικών εργαλείων αξιολόγησης.</a:t>
            </a:r>
          </a:p>
          <a:p>
            <a:pPr>
              <a:buFont typeface="Wingdings" panose="05000000000000000000" pitchFamily="2" charset="2"/>
              <a:buChar char="§"/>
            </a:pPr>
            <a:r>
              <a:rPr lang="el-GR" sz="1600" kern="100" dirty="0">
                <a:ea typeface="Calibri" panose="020F0502020204030204" pitchFamily="34" charset="0"/>
                <a:cs typeface="Times New Roman" panose="02020603050405020304" pitchFamily="18" charset="0"/>
              </a:rPr>
              <a:t>Έλλειψη κοινωνικοπολιτικών και κυρίως περιβαλλοντικών κριτηρίων αξιολόγησης.</a:t>
            </a:r>
          </a:p>
          <a:p>
            <a:pPr>
              <a:buFont typeface="Wingdings" panose="05000000000000000000" pitchFamily="2" charset="2"/>
              <a:buChar char="§"/>
            </a:pPr>
            <a:endParaRPr lang="en-GB" kern="100" dirty="0">
              <a:effectLst/>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77756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FFD2-2354-B843-AD0A-110EBFCD7297}"/>
              </a:ext>
            </a:extLst>
          </p:cNvPr>
          <p:cNvSpPr>
            <a:spLocks noGrp="1"/>
          </p:cNvSpPr>
          <p:nvPr>
            <p:ph type="title"/>
          </p:nvPr>
        </p:nvSpPr>
        <p:spPr>
          <a:xfrm>
            <a:off x="1727688" y="486458"/>
            <a:ext cx="2333036" cy="624587"/>
          </a:xfrm>
        </p:spPr>
        <p:txBody>
          <a:bodyPr>
            <a:normAutofit fontScale="90000"/>
          </a:bodyPr>
          <a:lstStyle/>
          <a:p>
            <a:br>
              <a:rPr lang="en-GB" sz="1800" b="0" i="0" u="none" strike="noStrike" baseline="0" dirty="0">
                <a:solidFill>
                  <a:srgbClr val="000000"/>
                </a:solidFill>
              </a:rPr>
            </a:br>
            <a:r>
              <a:rPr lang="el-GR" sz="2500" b="1" i="0" u="none" strike="noStrike" baseline="0" dirty="0">
                <a:solidFill>
                  <a:srgbClr val="000000"/>
                </a:solidFill>
              </a:rPr>
              <a:t>Συμπεράσματα </a:t>
            </a:r>
            <a:br>
              <a:rPr lang="el-GR" sz="1800" b="0" i="0" u="none" strike="noStrike" baseline="0" dirty="0">
                <a:solidFill>
                  <a:srgbClr val="000000"/>
                </a:solidFill>
              </a:rPr>
            </a:br>
            <a:endParaRPr lang="en-GB" dirty="0"/>
          </a:p>
        </p:txBody>
      </p:sp>
      <p:sp>
        <p:nvSpPr>
          <p:cNvPr id="3" name="Content Placeholder 2">
            <a:extLst>
              <a:ext uri="{FF2B5EF4-FFF2-40B4-BE49-F238E27FC236}">
                <a16:creationId xmlns:a16="http://schemas.microsoft.com/office/drawing/2014/main" id="{289638A8-84D8-3D89-67D5-8DFEDAE82B4F}"/>
              </a:ext>
            </a:extLst>
          </p:cNvPr>
          <p:cNvSpPr>
            <a:spLocks noGrp="1"/>
          </p:cNvSpPr>
          <p:nvPr>
            <p:ph idx="1"/>
          </p:nvPr>
        </p:nvSpPr>
        <p:spPr>
          <a:xfrm>
            <a:off x="1487999" y="1356851"/>
            <a:ext cx="8915400" cy="4866968"/>
          </a:xfrm>
        </p:spPr>
        <p:txBody>
          <a:bodyPr>
            <a:normAutofit/>
          </a:bodyPr>
          <a:lstStyle/>
          <a:p>
            <a:r>
              <a:rPr lang="el-GR" sz="1600" dirty="0"/>
              <a:t>Κάθε πλαίσιο εστιάζει στη σημασία της ανάπτυξης συστημάτων ΤΝ με κέντρο τον άνθρωπο. </a:t>
            </a:r>
          </a:p>
          <a:p>
            <a:r>
              <a:rPr lang="el-GR" sz="1600" dirty="0"/>
              <a:t>Τα περισσότερα πλαίσια φαίνεται πως παρέχουν θεωρητικές προσεγγίσεις αξιολόγησης και ανάπτυξης αξιόπιστων συστημάτων ΤΝ, το οποίο υποδεικνύει πως η έρευνα πάνω στον τομέα είναι ακόμη αρκετά περιορισμένη.</a:t>
            </a:r>
            <a:endParaRPr lang="en-US" sz="1600" dirty="0"/>
          </a:p>
          <a:p>
            <a:r>
              <a:rPr lang="el-GR" sz="1600" dirty="0"/>
              <a:t>Παρότι το </a:t>
            </a:r>
            <a:r>
              <a:rPr lang="en-US" sz="1600" dirty="0"/>
              <a:t>ALTAI </a:t>
            </a:r>
            <a:r>
              <a:rPr lang="el-GR" sz="1600" dirty="0"/>
              <a:t>διευκρινίζει πως η τήρηση και των επτά απαιτήσεων είναι απαραίτητη, πολλά πλαίσια τείνουν να αγνοούν την Κοινωνική &amp; Περιβαλλοντική Ευημερία και να εστιάζουν λιγότερο στις απαιτήσεις της </a:t>
            </a:r>
            <a:r>
              <a:rPr lang="el-GR" sz="1600" kern="100" dirty="0">
                <a:ea typeface="Calibri" panose="020F0502020204030204" pitchFamily="34" charset="0"/>
                <a:cs typeface="Times New Roman" panose="02020603050405020304" pitchFamily="18" charset="0"/>
              </a:rPr>
              <a:t>Ι</a:t>
            </a:r>
            <a:r>
              <a:rPr lang="el-GR" sz="1600" kern="100" dirty="0">
                <a:effectLst/>
              </a:rPr>
              <a:t>διωτικής ζωής &amp; </a:t>
            </a:r>
            <a:r>
              <a:rPr lang="el-GR" sz="1600" kern="100" dirty="0"/>
              <a:t>Δ</a:t>
            </a:r>
            <a:r>
              <a:rPr lang="el-GR" sz="1600" kern="100" dirty="0">
                <a:effectLst/>
              </a:rPr>
              <a:t>ιακυβέρνησης </a:t>
            </a:r>
            <a:r>
              <a:rPr lang="el-GR" sz="1600" kern="100" dirty="0"/>
              <a:t>δ</a:t>
            </a:r>
            <a:r>
              <a:rPr lang="el-GR" sz="1600" kern="100" dirty="0">
                <a:effectLst/>
              </a:rPr>
              <a:t>εδομένων και της Πολυμορφίας &amp; Δικαιοσύνης.</a:t>
            </a:r>
          </a:p>
          <a:p>
            <a:r>
              <a:rPr lang="el-GR" sz="1600" kern="100" dirty="0"/>
              <a:t>Παρόλα αυτά, δίνεται μεγάλη έμφαση στη Διαφάνεια, στην Ανθρώπινη Παρέμβαση &amp; Εποπτεία και στη Λογοδοσία.</a:t>
            </a:r>
          </a:p>
          <a:p>
            <a:r>
              <a:rPr lang="el-GR" sz="1600" kern="100" dirty="0"/>
              <a:t>Στο μέλλον, χρειάζεται λοιπόν, να πραγματοποιηθούν έρευνες για την ανάπτυξη πλαισίων που εστιάζουν κυρίως σε πρακτικές προσεγγίσεις αξιολόγησης και στην ικανοποίηση και των επτά απαιτήσεων του </a:t>
            </a:r>
            <a:r>
              <a:rPr lang="en-US" sz="1600" kern="100" dirty="0"/>
              <a:t>ALTAI, </a:t>
            </a:r>
            <a:r>
              <a:rPr lang="el-GR" sz="1600" kern="100" dirty="0"/>
              <a:t>εάν επιθυμούμε την ανάπτυξη πραγματικά αξιόπιστων συστημάτων ΤΝ που δεν αποτελούν κίνδυνο για τον άνθρωπο (σε ατομικό και συλλογικό επίπεδο) και το περιβάλλον .</a:t>
            </a:r>
            <a:endParaRPr lang="el-GR" sz="1600" kern="100" dirty="0">
              <a:effectLst/>
            </a:endParaRPr>
          </a:p>
        </p:txBody>
      </p:sp>
    </p:spTree>
    <p:extLst>
      <p:ext uri="{BB962C8B-B14F-4D97-AF65-F5344CB8AC3E}">
        <p14:creationId xmlns:p14="http://schemas.microsoft.com/office/powerpoint/2010/main" val="864967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FF82-FD11-81B2-61C6-47F3C0D43899}"/>
              </a:ext>
            </a:extLst>
          </p:cNvPr>
          <p:cNvSpPr>
            <a:spLocks noGrp="1"/>
          </p:cNvSpPr>
          <p:nvPr>
            <p:ph type="title"/>
          </p:nvPr>
        </p:nvSpPr>
        <p:spPr>
          <a:xfrm>
            <a:off x="1884810" y="781426"/>
            <a:ext cx="1910442" cy="486935"/>
          </a:xfrm>
        </p:spPr>
        <p:txBody>
          <a:bodyPr>
            <a:normAutofit/>
          </a:bodyPr>
          <a:lstStyle/>
          <a:p>
            <a:r>
              <a:rPr lang="el-GR" sz="1800" b="1" dirty="0">
                <a:solidFill>
                  <a:schemeClr val="tx1"/>
                </a:solidFill>
              </a:rPr>
              <a:t>Βιβλιογραφία</a:t>
            </a:r>
          </a:p>
        </p:txBody>
      </p:sp>
      <p:sp>
        <p:nvSpPr>
          <p:cNvPr id="6" name="TextBox 5">
            <a:extLst>
              <a:ext uri="{FF2B5EF4-FFF2-40B4-BE49-F238E27FC236}">
                <a16:creationId xmlns:a16="http://schemas.microsoft.com/office/drawing/2014/main" id="{64D3C0ED-4556-181F-4C10-2ACB3BEA2159}"/>
              </a:ext>
            </a:extLst>
          </p:cNvPr>
          <p:cNvSpPr txBox="1"/>
          <p:nvPr/>
        </p:nvSpPr>
        <p:spPr>
          <a:xfrm>
            <a:off x="1282949" y="1268361"/>
            <a:ext cx="10245213" cy="6063198"/>
          </a:xfrm>
          <a:prstGeom prst="rect">
            <a:avLst/>
          </a:prstGeom>
          <a:noFill/>
        </p:spPr>
        <p:txBody>
          <a:bodyPr wrap="square" rtlCol="0">
            <a:spAutoFit/>
          </a:bodyPr>
          <a:lstStyle/>
          <a:p>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European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Comission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(2019).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HIGH-LEVEL EXPERT GROUP ON ARTIFICIAL INTELLIGENCE SET UP BY THE EUROPEAN COMMISSION ETHICS GUIDELINES FOR TRUSTWORTHY AI</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European Commission. (2020,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July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17).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Assessment</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List</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Trustworthy</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Artificial</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Intelligence</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(ALTAI) for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self-assessment</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Shaping</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Europe’s</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future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Digital-Strategy.ec.europa.eu. </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https://digital-strategy.ec.europa.eu/en/library/assessment-list-trustworthy-artificial-intelligence-altai-self-assessment</a:t>
            </a:r>
            <a:endParaRPr kumimoji="0" lang="en-US"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Floridi</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Cowls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Beltrametti</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Chatila</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Chazerand</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Dignum</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Luetge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Madelin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Pagallo</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Rossi</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Schafer</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Valcke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 &amp;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Vayena</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 (2018). AI4People—</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Ethical</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Framework</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Good</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Society: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Opportunities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Risks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Principles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Recommendations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Minds</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Machines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28</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689–707. https://doi.org/10.1007/s11023-018-9482-5</a:t>
            </a:r>
            <a:endParaRPr kumimoji="0" lang="el-GR" altLang="el-GR" sz="1100" b="0" i="0" u="none" strike="noStrike" cap="none" normalizeH="0" baseline="0" dirty="0">
              <a:ln>
                <a:noFill/>
              </a:ln>
              <a:solidFill>
                <a:schemeClr val="tx1"/>
              </a:solidFill>
              <a:effectLst/>
              <a:latin typeface="Arial" panose="020B0604020202020204" pitchFamily="34" charset="0"/>
            </a:endParaRPr>
          </a:p>
          <a:p>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Korobenko</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Nikiforova</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&amp;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Sharma</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(2024).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Towards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Privacy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Security-Aware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Framework</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Ethical</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Guiding</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Development and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Assessment</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AI Systems.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Proceedings</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the 25th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Annual</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International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Conference</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Government</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Research</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740–753. https://doi.org/10.1145/3657054.3657141</a:t>
            </a:r>
            <a:endParaRPr kumimoji="0" lang="el-GR" altLang="el-GR" sz="1100" b="0" i="0" u="none" strike="noStrike" cap="none" normalizeH="0" baseline="0" dirty="0">
              <a:ln>
                <a:noFill/>
              </a:ln>
              <a:solidFill>
                <a:schemeClr val="tx1"/>
              </a:solidFill>
              <a:effectLst/>
              <a:latin typeface="Arial" panose="020B0604020202020204" pitchFamily="34" charset="0"/>
            </a:endParaRPr>
          </a:p>
          <a:p>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Mccormack</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 &amp;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Bendechache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(2024).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Ethical</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Governance</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Methods</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Evaluating</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Trustworthy</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l-GR" altLang="el-GR" sz="1100" b="0" i="0" u="none" strike="noStrike" cap="none" normalizeH="0" baseline="0" dirty="0">
              <a:ln>
                <a:noFill/>
              </a:ln>
              <a:solidFill>
                <a:schemeClr val="tx1"/>
              </a:solidFill>
              <a:effectLst/>
              <a:latin typeface="Arial" panose="020B0604020202020204" pitchFamily="34" charset="0"/>
            </a:endParaRPr>
          </a:p>
          <a:p>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Milossi</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Alexandropoulou-Egyptiadou</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 &amp;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Psannis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 E. (2021). AI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Ethics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Algorithmic</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Determinism</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Self-Determination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GPDR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Approach</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Access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58455–58466. </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https://doi.org/10.1109/access.2021.3072782</a:t>
            </a:r>
            <a:endParaRPr kumimoji="0" lang="en-US"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Mylrea</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&amp;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Robinson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 (2023).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Artificial</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Intelligence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Trust</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Framework</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Maturity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Applying</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Entropy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Lens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Improve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Security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Privacy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Ethical</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Entropy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 1429. https://doi.org/10.3390/e25101429</a:t>
            </a:r>
            <a:endParaRPr kumimoji="0" lang="el-GR" altLang="el-GR" sz="1100" b="0" i="0" u="none" strike="noStrike" cap="none" normalizeH="0" baseline="0" dirty="0">
              <a:ln>
                <a:noFill/>
              </a:ln>
              <a:solidFill>
                <a:schemeClr val="tx1"/>
              </a:solidFill>
              <a:effectLst/>
              <a:latin typeface="Arial" panose="020B0604020202020204" pitchFamily="34" charset="0"/>
            </a:endParaRPr>
          </a:p>
          <a:p>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Nasir</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Khan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A., &amp;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Bai</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(2024).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Ethical</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Framework</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Harnessing</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Power</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AI in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Healthcare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Beyond</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Access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31014–31035. https://doi.org/10.1109/access.2024.3369912</a:t>
            </a:r>
            <a:endParaRPr kumimoji="0" lang="el-GR" altLang="el-GR" sz="1100" b="0" i="0" u="none" strike="noStrike" cap="none" normalizeH="0" baseline="0" dirty="0">
              <a:ln>
                <a:noFill/>
              </a:ln>
              <a:solidFill>
                <a:schemeClr val="tx1"/>
              </a:solidFill>
              <a:effectLst/>
              <a:latin typeface="Arial" panose="020B0604020202020204" pitchFamily="34" charset="0"/>
            </a:endParaRPr>
          </a:p>
          <a:p>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O’Sullivan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Nevejans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Allen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Blyth</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Leonard</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Pagallo</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Holzinger</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Holzinger</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Sajid</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I., &amp;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Ashrafian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 (2019). Legal,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regulatory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ethical</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frameworks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development</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artificial</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intelligence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and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autonomous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robotic</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surgery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International Journal of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Medical</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Robotics</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Computer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Assisted</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Surgery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15</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https://doi.org/10.1002/rcs.1968</a:t>
            </a:r>
            <a:endParaRPr kumimoji="0" lang="el-GR" altLang="el-GR" sz="1600" b="0" i="0" u="none" strike="noStrike" cap="none" normalizeH="0" baseline="0" dirty="0">
              <a:ln>
                <a:noFill/>
              </a:ln>
              <a:solidFill>
                <a:schemeClr val="tx1"/>
              </a:solidFill>
              <a:effectLst/>
              <a:latin typeface="Arial" panose="020B0604020202020204" pitchFamily="34" charset="0"/>
            </a:endParaRPr>
          </a:p>
          <a:p>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Oluwabukunmi</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Latifat</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Olorunfemi</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Olukunle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Oladipupo</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Amoo</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Akoh</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Atadoga</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Oluwatoyin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Ajoke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Fayayola</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Temitayo</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Oluwaseun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Abrahams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Philip</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Olaseni</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Shoetan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(2024). TOWARDS A CONCEPTUAL FRAMEWORK FOR ETHICAL AI DEVELOPMENT IN IT SYSTEMS.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Science</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IT Research Journal</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616–627. https://doi.org/10.51594/csitrj.v5i3.910</a:t>
            </a:r>
            <a:endParaRPr kumimoji="0" lang="el-GR" altLang="el-GR" sz="1600" b="0" i="0" u="none" strike="noStrike" cap="none" normalizeH="0" baseline="0" dirty="0">
              <a:ln>
                <a:noFill/>
              </a:ln>
              <a:solidFill>
                <a:schemeClr val="tx1"/>
              </a:solidFill>
              <a:effectLst/>
              <a:latin typeface="Arial" panose="020B0604020202020204" pitchFamily="34" charset="0"/>
            </a:endParaRPr>
          </a:p>
          <a:p>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Pastor-Escuredo</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Treleaven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 &amp;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Vinuesa</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(2022).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Ethical</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Framework</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Artificial</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Intelligence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Sustainable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Cities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961–974. </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https://doi.org/10.3390/ai3040057</a:t>
            </a:r>
            <a:endParaRPr kumimoji="0" lang="en-US"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Peters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Vold</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Robinson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 &amp;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Calvo</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A. (2020).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Responsible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Two</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Frameworks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Ethical</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Design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Practice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Transactions</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Technology</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Society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34–47. https://doi.org/10.1109/tts.2020.2974991</a:t>
            </a:r>
            <a:endParaRPr kumimoji="0" lang="el-GR" altLang="el-GR" sz="1100" b="0" i="0" u="none" strike="noStrike" cap="none" normalizeH="0" baseline="0" dirty="0">
              <a:ln>
                <a:noFill/>
              </a:ln>
              <a:solidFill>
                <a:schemeClr val="tx1"/>
              </a:solidFill>
              <a:effectLst/>
              <a:latin typeface="Arial" panose="020B0604020202020204" pitchFamily="34" charset="0"/>
            </a:endParaRPr>
          </a:p>
          <a:p>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Prem</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 (2023).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From</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ethical</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frameworks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tools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review</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approaches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and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Ethics</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699–716. </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https://doi.org/10.1007/s43681-023-00258-9</a:t>
            </a:r>
            <a:endParaRPr kumimoji="0" lang="en-US"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Xia</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Lu</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Zhu</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 &amp;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Xing</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 (2024).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System</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Evaluation</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Framework</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Advancing</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Safety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Terminology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Taxonomy</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Lifecycle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Mapping</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Proceedings</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the 1st ACM International </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Conference</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AI-</a:t>
            </a:r>
            <a:r>
              <a:rPr kumimoji="0" lang="el-GR" altLang="el-GR" sz="11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Powered</a:t>
            </a:r>
            <a:r>
              <a:rPr kumimoji="0" lang="el-GR" altLang="el-GR" sz="11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Software</a:t>
            </a:r>
            <a:r>
              <a:rPr kumimoji="0" lang="el-GR"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74–78. https://doi.org/10.1145/3664646.3664766</a:t>
            </a:r>
            <a:endParaRPr kumimoji="0" lang="el-GR" altLang="el-GR" sz="1600" b="0" i="0" u="none" strike="noStrike" cap="none" normalizeH="0" baseline="0" dirty="0">
              <a:ln>
                <a:noFill/>
              </a:ln>
              <a:solidFill>
                <a:schemeClr val="tx1"/>
              </a:solidFill>
              <a:effectLst/>
              <a:latin typeface="Arial" panose="020B0604020202020204" pitchFamily="34" charset="0"/>
            </a:endParaRPr>
          </a:p>
          <a:p>
            <a:endParaRPr kumimoji="0" lang="el-GR" altLang="el-GR" sz="1100" b="0" i="0" u="none" strike="noStrike" cap="none" normalizeH="0" baseline="0" dirty="0">
              <a:ln>
                <a:noFill/>
              </a:ln>
              <a:solidFill>
                <a:schemeClr val="tx1"/>
              </a:solidFill>
              <a:effectLst/>
              <a:latin typeface="Arial" panose="020B0604020202020204" pitchFamily="34" charset="0"/>
            </a:endParaRPr>
          </a:p>
          <a:p>
            <a:endParaRPr kumimoji="0" lang="el-GR" altLang="el-GR" sz="1100" b="0" i="0" u="none" strike="noStrike" cap="none" normalizeH="0" baseline="0" dirty="0">
              <a:ln>
                <a:noFill/>
              </a:ln>
              <a:solidFill>
                <a:schemeClr val="tx1"/>
              </a:solidFill>
              <a:effectLst/>
              <a:latin typeface="Arial" panose="020B0604020202020204" pitchFamily="34" charset="0"/>
            </a:endParaRPr>
          </a:p>
          <a:p>
            <a:endParaRPr kumimoji="0" lang="en-US" altLang="el-G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kumimoji="0" lang="el-GR" altLang="el-GR" sz="1600" b="0" i="0" u="none" strike="noStrike" cap="none" normalizeH="0" baseline="0" dirty="0">
              <a:ln>
                <a:noFill/>
              </a:ln>
              <a:solidFill>
                <a:schemeClr val="tx1"/>
              </a:solidFill>
              <a:effectLst/>
              <a:latin typeface="Arial" panose="020B0604020202020204" pitchFamily="34" charset="0"/>
            </a:endParaRPr>
          </a:p>
          <a:p>
            <a:endParaRPr kumimoji="0" lang="el-GR" altLang="el-GR" sz="1100" b="0" i="0" u="none" strike="noStrike" cap="none" normalizeH="0" baseline="0" dirty="0">
              <a:ln>
                <a:noFill/>
              </a:ln>
              <a:solidFill>
                <a:schemeClr val="tx1"/>
              </a:solidFill>
              <a:effectLst/>
              <a:latin typeface="Arial" panose="020B0604020202020204" pitchFamily="34" charset="0"/>
            </a:endParaRPr>
          </a:p>
          <a:p>
            <a:endParaRPr lang="el-GR" sz="900" dirty="0"/>
          </a:p>
        </p:txBody>
      </p:sp>
      <p:sp>
        <p:nvSpPr>
          <p:cNvPr id="10" name="Rectangle 6">
            <a:extLst>
              <a:ext uri="{FF2B5EF4-FFF2-40B4-BE49-F238E27FC236}">
                <a16:creationId xmlns:a16="http://schemas.microsoft.com/office/drawing/2014/main" id="{B0F3A30A-78C5-BF3D-5EBF-469C0A4644EA}"/>
              </a:ext>
            </a:extLst>
          </p:cNvPr>
          <p:cNvSpPr>
            <a:spLocks noChangeArrowheads="1"/>
          </p:cNvSpPr>
          <p:nvPr/>
        </p:nvSpPr>
        <p:spPr bwMode="auto">
          <a:xfrm>
            <a:off x="0" y="90100"/>
            <a:ext cx="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17C09E36-AF81-FF93-3B27-55E47EED44FD}"/>
              </a:ext>
            </a:extLst>
          </p:cNvPr>
          <p:cNvSpPr>
            <a:spLocks noChangeArrowheads="1"/>
          </p:cNvSpPr>
          <p:nvPr/>
        </p:nvSpPr>
        <p:spPr bwMode="auto">
          <a:xfrm>
            <a:off x="0" y="90100"/>
            <a:ext cx="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2CCA8A72-E5C6-63FC-F8F2-1D3AEFAD8C0B}"/>
              </a:ext>
            </a:extLst>
          </p:cNvPr>
          <p:cNvSpPr>
            <a:spLocks noChangeArrowheads="1"/>
          </p:cNvSpPr>
          <p:nvPr/>
        </p:nvSpPr>
        <p:spPr bwMode="auto">
          <a:xfrm>
            <a:off x="0" y="90100"/>
            <a:ext cx="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6BFDEB35-8F11-C110-EED7-7FBA4DDEEA11}"/>
              </a:ext>
            </a:extLst>
          </p:cNvPr>
          <p:cNvSpPr>
            <a:spLocks noChangeArrowheads="1"/>
          </p:cNvSpPr>
          <p:nvPr/>
        </p:nvSpPr>
        <p:spPr bwMode="auto">
          <a:xfrm>
            <a:off x="0" y="90100"/>
            <a:ext cx="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770DE16A-C63A-51F5-6B5F-ED2A87A1FAAF}"/>
              </a:ext>
            </a:extLst>
          </p:cNvPr>
          <p:cNvSpPr>
            <a:spLocks noChangeArrowheads="1"/>
          </p:cNvSpPr>
          <p:nvPr/>
        </p:nvSpPr>
        <p:spPr bwMode="auto">
          <a:xfrm>
            <a:off x="0" y="90100"/>
            <a:ext cx="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
        <p:nvSpPr>
          <p:cNvPr id="15" name="Rectangle 11">
            <a:extLst>
              <a:ext uri="{FF2B5EF4-FFF2-40B4-BE49-F238E27FC236}">
                <a16:creationId xmlns:a16="http://schemas.microsoft.com/office/drawing/2014/main" id="{03425BED-44D0-852C-A9F2-9EACFB8E4756}"/>
              </a:ext>
            </a:extLst>
          </p:cNvPr>
          <p:cNvSpPr>
            <a:spLocks noChangeArrowheads="1"/>
          </p:cNvSpPr>
          <p:nvPr/>
        </p:nvSpPr>
        <p:spPr bwMode="auto">
          <a:xfrm>
            <a:off x="0" y="90100"/>
            <a:ext cx="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
        <p:nvSpPr>
          <p:cNvPr id="16" name="Rectangle 12">
            <a:extLst>
              <a:ext uri="{FF2B5EF4-FFF2-40B4-BE49-F238E27FC236}">
                <a16:creationId xmlns:a16="http://schemas.microsoft.com/office/drawing/2014/main" id="{1B59D7C9-D632-7616-492E-AFEA3AFF2E44}"/>
              </a:ext>
            </a:extLst>
          </p:cNvPr>
          <p:cNvSpPr>
            <a:spLocks noChangeArrowheads="1"/>
          </p:cNvSpPr>
          <p:nvPr/>
        </p:nvSpPr>
        <p:spPr bwMode="auto">
          <a:xfrm>
            <a:off x="0" y="90100"/>
            <a:ext cx="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
        <p:nvSpPr>
          <p:cNvPr id="17" name="Rectangle 13">
            <a:extLst>
              <a:ext uri="{FF2B5EF4-FFF2-40B4-BE49-F238E27FC236}">
                <a16:creationId xmlns:a16="http://schemas.microsoft.com/office/drawing/2014/main" id="{8DA69914-017E-364C-E99D-625438FF55BA}"/>
              </a:ext>
            </a:extLst>
          </p:cNvPr>
          <p:cNvSpPr>
            <a:spLocks noChangeArrowheads="1"/>
          </p:cNvSpPr>
          <p:nvPr/>
        </p:nvSpPr>
        <p:spPr bwMode="auto">
          <a:xfrm>
            <a:off x="0" y="90100"/>
            <a:ext cx="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36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ED09F-315A-488E-430E-63D33A9DC80E}"/>
              </a:ext>
            </a:extLst>
          </p:cNvPr>
          <p:cNvSpPr>
            <a:spLocks noGrp="1"/>
          </p:cNvSpPr>
          <p:nvPr>
            <p:ph type="title"/>
          </p:nvPr>
        </p:nvSpPr>
        <p:spPr>
          <a:xfrm>
            <a:off x="1433889" y="1059872"/>
            <a:ext cx="2544724" cy="4851349"/>
          </a:xfrm>
        </p:spPr>
        <p:txBody>
          <a:bodyPr>
            <a:normAutofit/>
          </a:bodyPr>
          <a:lstStyle/>
          <a:p>
            <a:br>
              <a:rPr lang="en-GB" b="0" i="0" u="none" strike="noStrike" baseline="0" dirty="0"/>
            </a:br>
            <a:r>
              <a:rPr lang="el-GR" b="0" i="0" u="none" strike="noStrike" baseline="0" dirty="0"/>
              <a:t>Εισαγωγή </a:t>
            </a:r>
            <a:br>
              <a:rPr lang="el-GR" b="0" i="0" u="none" strike="noStrike" baseline="0" dirty="0"/>
            </a:br>
            <a:endParaRPr lang="en-GB" dirty="0"/>
          </a:p>
        </p:txBody>
      </p:sp>
      <p:sp>
        <p:nvSpPr>
          <p:cNvPr id="8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GB"/>
          </a:p>
        </p:txBody>
      </p:sp>
      <p:sp>
        <p:nvSpPr>
          <p:cNvPr id="3" name="Content Placeholder 2">
            <a:extLst>
              <a:ext uri="{FF2B5EF4-FFF2-40B4-BE49-F238E27FC236}">
                <a16:creationId xmlns:a16="http://schemas.microsoft.com/office/drawing/2014/main" id="{A738D4B6-1FE9-0F68-A9F4-98CBF344A8FF}"/>
              </a:ext>
            </a:extLst>
          </p:cNvPr>
          <p:cNvSpPr>
            <a:spLocks noGrp="1"/>
          </p:cNvSpPr>
          <p:nvPr>
            <p:ph idx="1"/>
          </p:nvPr>
        </p:nvSpPr>
        <p:spPr>
          <a:xfrm>
            <a:off x="4654296" y="265471"/>
            <a:ext cx="7408002" cy="5645751"/>
          </a:xfrm>
        </p:spPr>
        <p:txBody>
          <a:bodyPr>
            <a:normAutofit fontScale="92500" lnSpcReduction="10000"/>
          </a:bodyPr>
          <a:lstStyle/>
          <a:p>
            <a:pPr>
              <a:buFont typeface="Wingdings" panose="05000000000000000000" pitchFamily="2" charset="2"/>
              <a:buChar char="§"/>
            </a:pPr>
            <a:r>
              <a:rPr lang="el-GR" sz="1900" dirty="0">
                <a:latin typeface="Times New Roman" panose="02020603050405020304" pitchFamily="18" charset="0"/>
                <a:cs typeface="Times New Roman" panose="02020603050405020304" pitchFamily="18" charset="0"/>
              </a:rPr>
              <a:t>Η ταχεία ενσωμάτωση της ΤΝ στη ζωή μας καθιστά επιτακτική τη δημιουργία πλαισίων αξιολόγησης της αξιοπιστίας της.</a:t>
            </a:r>
          </a:p>
          <a:p>
            <a:pPr>
              <a:buFont typeface="Wingdings" panose="05000000000000000000" pitchFamily="2" charset="2"/>
              <a:buChar char="§"/>
            </a:pPr>
            <a:r>
              <a:rPr lang="el-GR" sz="1900" dirty="0">
                <a:latin typeface="Times New Roman" panose="02020603050405020304" pitchFamily="18" charset="0"/>
                <a:cs typeface="Times New Roman" panose="02020603050405020304" pitchFamily="18" charset="0"/>
              </a:rPr>
              <a:t>Η αξιόπιστη Τεχνητή Νοημοσύνη (ΤΝ) βασίζεται σε τρία βασικά στοιχεία:</a:t>
            </a:r>
          </a:p>
          <a:p>
            <a:pPr lvl="1">
              <a:buFont typeface="Wingdings" panose="05000000000000000000" pitchFamily="2" charset="2"/>
              <a:buChar char="§"/>
            </a:pPr>
            <a:r>
              <a:rPr lang="el-GR" dirty="0">
                <a:latin typeface="Times New Roman" panose="02020603050405020304" pitchFamily="18" charset="0"/>
                <a:cs typeface="Times New Roman" panose="02020603050405020304" pitchFamily="18" charset="0"/>
              </a:rPr>
              <a:t> τη συμμόρφωση με τους νόμους, </a:t>
            </a:r>
          </a:p>
          <a:p>
            <a:pPr lvl="1">
              <a:buFont typeface="Wingdings" panose="05000000000000000000" pitchFamily="2" charset="2"/>
              <a:buChar char="§"/>
            </a:pPr>
            <a:r>
              <a:rPr lang="el-GR" dirty="0">
                <a:latin typeface="Times New Roman" panose="02020603050405020304" pitchFamily="18" charset="0"/>
                <a:cs typeface="Times New Roman" panose="02020603050405020304" pitchFamily="18" charset="0"/>
              </a:rPr>
              <a:t>τον σεβασμό στις ηθικές αξίες και</a:t>
            </a:r>
          </a:p>
          <a:p>
            <a:pPr lvl="1">
              <a:buFont typeface="Wingdings" panose="05000000000000000000" pitchFamily="2" charset="2"/>
              <a:buChar char="§"/>
            </a:pPr>
            <a:r>
              <a:rPr lang="el-GR" dirty="0">
                <a:latin typeface="Times New Roman" panose="02020603050405020304" pitchFamily="18" charset="0"/>
                <a:cs typeface="Times New Roman" panose="02020603050405020304" pitchFamily="18" charset="0"/>
              </a:rPr>
              <a:t> την τεχνική και κοινωνική ευρωστία, ώστε να αποφεύγεται η ακούσια βλάβη. </a:t>
            </a:r>
          </a:p>
          <a:p>
            <a:pPr>
              <a:buFont typeface="Wingdings" panose="05000000000000000000" pitchFamily="2" charset="2"/>
              <a:buChar char="§"/>
            </a:pPr>
            <a:r>
              <a:rPr lang="el-GR" sz="1900" dirty="0">
                <a:latin typeface="Times New Roman" panose="02020603050405020304" pitchFamily="18" charset="0"/>
                <a:cs typeface="Times New Roman" panose="02020603050405020304" pitchFamily="18" charset="0"/>
              </a:rPr>
              <a:t>Σύμφωνα με τη Λίστα Αξιολόγησης για Αξιόπιστη ΤΝ της ΕΕ (ALTAI), είναι απαραίτητη η τήρηση τεσσάρων δεοντολογικών αρχών για την εξασφάλιση της αξιοπιστίας αυτών των συστημάτων:</a:t>
            </a:r>
          </a:p>
          <a:p>
            <a:pPr lvl="1">
              <a:buFont typeface="Wingdings" panose="05000000000000000000" pitchFamily="2" charset="2"/>
              <a:buChar char="§"/>
            </a:pPr>
            <a:r>
              <a:rPr lang="el-GR" dirty="0">
                <a:latin typeface="Times New Roman" panose="02020603050405020304" pitchFamily="18" charset="0"/>
                <a:cs typeface="Times New Roman" panose="02020603050405020304" pitchFamily="18" charset="0"/>
              </a:rPr>
              <a:t>ο σεβασμός της ανθρώπινης αυτονομίας,</a:t>
            </a:r>
          </a:p>
          <a:p>
            <a:pPr lvl="1">
              <a:buFont typeface="Wingdings" panose="05000000000000000000" pitchFamily="2" charset="2"/>
              <a:buChar char="§"/>
            </a:pPr>
            <a:r>
              <a:rPr lang="el-GR" dirty="0">
                <a:latin typeface="Times New Roman" panose="02020603050405020304" pitchFamily="18" charset="0"/>
                <a:cs typeface="Times New Roman" panose="02020603050405020304" pitchFamily="18" charset="0"/>
              </a:rPr>
              <a:t> η πρόληψη βλάβης,</a:t>
            </a:r>
          </a:p>
          <a:p>
            <a:pPr lvl="1">
              <a:buFont typeface="Wingdings" panose="05000000000000000000" pitchFamily="2" charset="2"/>
              <a:buChar char="§"/>
            </a:pPr>
            <a:r>
              <a:rPr lang="el-GR" dirty="0">
                <a:latin typeface="Times New Roman" panose="02020603050405020304" pitchFamily="18" charset="0"/>
                <a:cs typeface="Times New Roman" panose="02020603050405020304" pitchFamily="18" charset="0"/>
              </a:rPr>
              <a:t> η δικαιοσύνη και</a:t>
            </a:r>
          </a:p>
          <a:p>
            <a:pPr lvl="1">
              <a:buFont typeface="Wingdings" panose="05000000000000000000" pitchFamily="2" charset="2"/>
              <a:buChar char="§"/>
            </a:pPr>
            <a:r>
              <a:rPr lang="el-GR" dirty="0">
                <a:latin typeface="Times New Roman" panose="02020603050405020304" pitchFamily="18" charset="0"/>
                <a:cs typeface="Times New Roman" panose="02020603050405020304" pitchFamily="18" charset="0"/>
              </a:rPr>
              <a:t> η επεξηγησιμότητα. </a:t>
            </a:r>
          </a:p>
          <a:p>
            <a:pPr marL="400050">
              <a:buFont typeface="Wingdings" panose="05000000000000000000" pitchFamily="2" charset="2"/>
              <a:buChar char="§"/>
            </a:pPr>
            <a:r>
              <a:rPr lang="el-GR" sz="1900" dirty="0">
                <a:latin typeface="Times New Roman" panose="02020603050405020304" pitchFamily="18" charset="0"/>
                <a:cs typeface="Times New Roman" panose="02020603050405020304" pitchFamily="18" charset="0"/>
              </a:rPr>
              <a:t>Αυτές προωθούν μια ανθρωποκεντρική προσέγγιση που σέβεται την ελευθερία, την ιδιωτικότητα, την αξιοπρέπεια και την προστασία του ανθρώπου αλλά και του περιβάλλοντος. Παρότι τα πλαίσια αξιολόγησης ποικίλλουν, η αξιολόγηση της αξιοπιστίας παραμένει μία μεγάλη πρόκληση.</a:t>
            </a:r>
          </a:p>
        </p:txBody>
      </p:sp>
    </p:spTree>
    <p:extLst>
      <p:ext uri="{BB962C8B-B14F-4D97-AF65-F5344CB8AC3E}">
        <p14:creationId xmlns:p14="http://schemas.microsoft.com/office/powerpoint/2010/main" val="48700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5A6FD-1A29-4A97-310A-85435B4D467C}"/>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103C8292-4CD9-716A-B20D-35E4DECB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639FE-675A-3D94-6A67-3EF42CEF0463}"/>
              </a:ext>
            </a:extLst>
          </p:cNvPr>
          <p:cNvSpPr>
            <a:spLocks noGrp="1"/>
          </p:cNvSpPr>
          <p:nvPr>
            <p:ph type="title"/>
          </p:nvPr>
        </p:nvSpPr>
        <p:spPr>
          <a:xfrm>
            <a:off x="1433889" y="1059872"/>
            <a:ext cx="2544724" cy="4851349"/>
          </a:xfrm>
        </p:spPr>
        <p:txBody>
          <a:bodyPr>
            <a:normAutofit/>
          </a:bodyPr>
          <a:lstStyle/>
          <a:p>
            <a:br>
              <a:rPr lang="en-GB" b="0" i="0" u="none" strike="noStrike" baseline="0" dirty="0"/>
            </a:br>
            <a:r>
              <a:rPr lang="el-GR" b="0" i="0" u="none" strike="noStrike" baseline="0" dirty="0"/>
              <a:t>Εισαγωγή </a:t>
            </a:r>
            <a:br>
              <a:rPr lang="el-GR" b="0" i="0" u="none" strike="noStrike" baseline="0" dirty="0"/>
            </a:br>
            <a:endParaRPr lang="en-GB" dirty="0"/>
          </a:p>
        </p:txBody>
      </p:sp>
      <p:sp>
        <p:nvSpPr>
          <p:cNvPr id="80" name="Freeform 11">
            <a:extLst>
              <a:ext uri="{FF2B5EF4-FFF2-40B4-BE49-F238E27FC236}">
                <a16:creationId xmlns:a16="http://schemas.microsoft.com/office/drawing/2014/main" id="{71CEF9D8-A6FC-08F6-3A6A-06C38885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GB"/>
          </a:p>
        </p:txBody>
      </p:sp>
      <p:sp>
        <p:nvSpPr>
          <p:cNvPr id="3" name="Content Placeholder 2">
            <a:extLst>
              <a:ext uri="{FF2B5EF4-FFF2-40B4-BE49-F238E27FC236}">
                <a16:creationId xmlns:a16="http://schemas.microsoft.com/office/drawing/2014/main" id="{BE29748E-03EF-6D1F-1C41-844B6BC34F11}"/>
              </a:ext>
            </a:extLst>
          </p:cNvPr>
          <p:cNvSpPr>
            <a:spLocks noGrp="1"/>
          </p:cNvSpPr>
          <p:nvPr>
            <p:ph idx="1"/>
          </p:nvPr>
        </p:nvSpPr>
        <p:spPr>
          <a:xfrm>
            <a:off x="4654296" y="1471742"/>
            <a:ext cx="7214975" cy="4247953"/>
          </a:xfrm>
        </p:spPr>
        <p:txBody>
          <a:bodyPr>
            <a:normAutofit/>
          </a:bodyPr>
          <a:lstStyle/>
          <a:p>
            <a:pPr marL="0" indent="0">
              <a:buNone/>
            </a:pPr>
            <a:r>
              <a:rPr lang="el-GR" sz="1600" kern="100" dirty="0">
                <a:effectLst/>
                <a:latin typeface="Times New Roman" panose="02020603050405020304" pitchFamily="18" charset="0"/>
                <a:ea typeface="Aptos" panose="020B0004020202020204" pitchFamily="34" charset="0"/>
                <a:cs typeface="Times New Roman" panose="02020603050405020304" pitchFamily="18" charset="0"/>
              </a:rPr>
              <a:t>Στην εργασία αυτή, θα παρουσιάσουμε ένα σύνολο πλαισίων αξιολόγησης, ευθυγραμμισμένων με την ανθρωποκεντρική προσέγγιση που περιγράφει το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ALTAI</a:t>
            </a:r>
            <a:r>
              <a:rPr lang="el-GR" sz="1600" kern="100" dirty="0">
                <a:effectLst/>
                <a:latin typeface="Times New Roman" panose="02020603050405020304" pitchFamily="18" charset="0"/>
                <a:ea typeface="Aptos" panose="020B0004020202020204" pitchFamily="34" charset="0"/>
                <a:cs typeface="Times New Roman" panose="02020603050405020304" pitchFamily="18" charset="0"/>
              </a:rPr>
              <a:t>, θα αναφέρουμε διάφορα εργαλεία αξιολόγησης αξιόπιστης ΤΝ, θα θέσουμε ορισμένα κριτήρια για τα πλαίσια με βάση τα οποία θα μετρηθεί η απόδοσή τους και θα πραγματοποιήσουμε μία συγκριτική ανάλυση μεταξύ αυτών. </a:t>
            </a:r>
          </a:p>
          <a:p>
            <a:pPr marL="0" indent="0">
              <a:buNone/>
            </a:pPr>
            <a:r>
              <a:rPr lang="el-GR" sz="1600" kern="100" dirty="0">
                <a:effectLst/>
                <a:latin typeface="Times New Roman" panose="02020603050405020304" pitchFamily="18" charset="0"/>
                <a:ea typeface="Aptos" panose="020B0004020202020204" pitchFamily="34" charset="0"/>
                <a:cs typeface="Times New Roman" panose="02020603050405020304" pitchFamily="18" charset="0"/>
              </a:rPr>
              <a:t>Τέλος, θα συζητήσουμε τα αποτελέσματα της έρευνας απαριθμώντας τα πλεονεκτήματα και τις αδυναμίες των πλαισίων και θα καταλήξουμε σε ορισμένα συμπεράσματα.</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l-GR" dirty="0"/>
          </a:p>
        </p:txBody>
      </p:sp>
      <p:pic>
        <p:nvPicPr>
          <p:cNvPr id="5" name="Picture 4" descr="A person holding an object&#10;&#10;Description automatically generated">
            <a:extLst>
              <a:ext uri="{FF2B5EF4-FFF2-40B4-BE49-F238E27FC236}">
                <a16:creationId xmlns:a16="http://schemas.microsoft.com/office/drawing/2014/main" id="{65578A23-D07F-67DD-2B67-1AD3F2E80D6C}"/>
              </a:ext>
            </a:extLst>
          </p:cNvPr>
          <p:cNvPicPr>
            <a:picLocks noChangeAspect="1"/>
          </p:cNvPicPr>
          <p:nvPr/>
        </p:nvPicPr>
        <p:blipFill>
          <a:blip r:embed="rId2">
            <a:extLst>
              <a:ext uri="{28A0092B-C50C-407E-A947-70E740481C1C}">
                <a14:useLocalDpi xmlns:a14="http://schemas.microsoft.com/office/drawing/2010/main" val="0"/>
              </a:ext>
            </a:extLst>
          </a:blip>
          <a:srcRect l="36551"/>
          <a:stretch/>
        </p:blipFill>
        <p:spPr>
          <a:xfrm>
            <a:off x="7537706" y="3595719"/>
            <a:ext cx="4524592" cy="2932647"/>
          </a:xfrm>
          <a:prstGeom prst="rect">
            <a:avLst/>
          </a:prstGeom>
          <a:effectLst>
            <a:innerShdw blurRad="1270000" dist="50800" dir="10800000">
              <a:srgbClr val="D8E9EE"/>
            </a:innerShdw>
            <a:softEdge rad="317500"/>
          </a:effectLst>
        </p:spPr>
      </p:pic>
    </p:spTree>
    <p:extLst>
      <p:ext uri="{BB962C8B-B14F-4D97-AF65-F5344CB8AC3E}">
        <p14:creationId xmlns:p14="http://schemas.microsoft.com/office/powerpoint/2010/main" val="392407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CD06-53BB-E2BF-2210-0ECD0F409561}"/>
              </a:ext>
            </a:extLst>
          </p:cNvPr>
          <p:cNvSpPr>
            <a:spLocks noGrp="1"/>
          </p:cNvSpPr>
          <p:nvPr>
            <p:ph type="title"/>
          </p:nvPr>
        </p:nvSpPr>
        <p:spPr>
          <a:xfrm>
            <a:off x="2021425" y="306333"/>
            <a:ext cx="8911687" cy="1280890"/>
          </a:xfrm>
        </p:spPr>
        <p:txBody>
          <a:bodyPr>
            <a:normAutofit fontScale="90000"/>
          </a:bodyPr>
          <a:lstStyle/>
          <a:p>
            <a:br>
              <a:rPr lang="en-GB" sz="1800" b="0" i="0" u="none" strike="noStrike" baseline="0" dirty="0">
                <a:solidFill>
                  <a:srgbClr val="000000"/>
                </a:solidFill>
              </a:rPr>
            </a:br>
            <a:r>
              <a:rPr lang="el-GR" sz="2500" b="1" i="0" u="none" strike="noStrike" baseline="0" dirty="0">
                <a:solidFill>
                  <a:srgbClr val="000000"/>
                </a:solidFill>
              </a:rPr>
              <a:t>Ανασκόπηση Βιβλιογραφίας </a:t>
            </a:r>
            <a:br>
              <a:rPr lang="el-GR" sz="1800" b="0" i="0" u="none" strike="noStrike" baseline="0" dirty="0">
                <a:solidFill>
                  <a:srgbClr val="000000"/>
                </a:solidFill>
              </a:rPr>
            </a:br>
            <a:endParaRPr lang="en-GB" dirty="0"/>
          </a:p>
        </p:txBody>
      </p:sp>
      <p:sp>
        <p:nvSpPr>
          <p:cNvPr id="3" name="Content Placeholder 2">
            <a:extLst>
              <a:ext uri="{FF2B5EF4-FFF2-40B4-BE49-F238E27FC236}">
                <a16:creationId xmlns:a16="http://schemas.microsoft.com/office/drawing/2014/main" id="{D4334224-5D50-2C53-9F05-8BDD7F073C59}"/>
              </a:ext>
            </a:extLst>
          </p:cNvPr>
          <p:cNvSpPr>
            <a:spLocks noGrp="1"/>
          </p:cNvSpPr>
          <p:nvPr>
            <p:ph idx="1"/>
          </p:nvPr>
        </p:nvSpPr>
        <p:spPr>
          <a:xfrm>
            <a:off x="2021425" y="1587223"/>
            <a:ext cx="9483187" cy="4323999"/>
          </a:xfrm>
        </p:spPr>
        <p:txBody>
          <a:bodyPr/>
          <a:lstStyle/>
          <a:p>
            <a:pPr>
              <a:buFont typeface="Wingdings" panose="05000000000000000000" pitchFamily="2" charset="2"/>
              <a:buChar char="§"/>
            </a:pPr>
            <a:r>
              <a:rPr lang="el-GR" kern="100" dirty="0">
                <a:latin typeface="Times New Roman" panose="02020603050405020304" pitchFamily="18" charset="0"/>
                <a:ea typeface="Aptos" panose="020B0004020202020204" pitchFamily="34" charset="0"/>
                <a:cs typeface="Arial" panose="020B0604020202020204" pitchFamily="34" charset="0"/>
              </a:rPr>
              <a:t>Αναφορά  σε :</a:t>
            </a:r>
          </a:p>
          <a:p>
            <a:pPr lvl="1">
              <a:buFont typeface="Wingdings" panose="05000000000000000000" pitchFamily="2" charset="2"/>
              <a:buChar char="§"/>
            </a:pPr>
            <a:r>
              <a:rPr lang="el-GR" sz="1800" b="1" dirty="0">
                <a:latin typeface="Times New Roman" panose="02020603050405020304" pitchFamily="18" charset="0"/>
                <a:ea typeface="Aptos" panose="020B0004020202020204" pitchFamily="34" charset="0"/>
              </a:rPr>
              <a:t>Καθιερωμένα εργαλεία, πλαίσια και πρότυπα αξιολόγησης για αξιόπιστα </a:t>
            </a:r>
            <a:r>
              <a:rPr lang="en-US" sz="1800" b="1" dirty="0">
                <a:latin typeface="Times New Roman" panose="02020603050405020304" pitchFamily="18" charset="0"/>
                <a:ea typeface="Aptos" panose="020B0004020202020204" pitchFamily="34" charset="0"/>
              </a:rPr>
              <a:t>AI </a:t>
            </a:r>
            <a:r>
              <a:rPr lang="el-GR" sz="1800" b="1" dirty="0">
                <a:latin typeface="Times New Roman" panose="02020603050405020304" pitchFamily="18" charset="0"/>
                <a:ea typeface="Aptos" panose="020B0004020202020204" pitchFamily="34" charset="0"/>
              </a:rPr>
              <a:t>συστήματα</a:t>
            </a:r>
          </a:p>
          <a:p>
            <a:pPr lvl="1">
              <a:buFont typeface="Wingdings" panose="05000000000000000000" pitchFamily="2" charset="2"/>
              <a:buChar char="§"/>
            </a:pPr>
            <a:r>
              <a:rPr lang="el-GR" sz="1800" b="1" kern="100" dirty="0">
                <a:latin typeface="Times New Roman" panose="02020603050405020304" pitchFamily="18" charset="0"/>
                <a:ea typeface="Aptos" panose="020B0004020202020204" pitchFamily="34" charset="0"/>
                <a:cs typeface="Arial" panose="020B0604020202020204" pitchFamily="34" charset="0"/>
              </a:rPr>
              <a:t>Προτάσεις πλαισίων και προτύπων για αξιόπιστα </a:t>
            </a:r>
            <a:r>
              <a:rPr lang="en-US" sz="1800" b="1" kern="100" dirty="0">
                <a:latin typeface="Times New Roman" panose="02020603050405020304" pitchFamily="18" charset="0"/>
                <a:ea typeface="Aptos" panose="020B0004020202020204" pitchFamily="34" charset="0"/>
                <a:cs typeface="Arial" panose="020B0604020202020204" pitchFamily="34" charset="0"/>
              </a:rPr>
              <a:t>AI</a:t>
            </a:r>
            <a:r>
              <a:rPr lang="el-GR" sz="1800" b="1" kern="100" dirty="0">
                <a:latin typeface="Times New Roman" panose="02020603050405020304" pitchFamily="18" charset="0"/>
                <a:ea typeface="Aptos" panose="020B0004020202020204" pitchFamily="34" charset="0"/>
                <a:cs typeface="Arial" panose="020B0604020202020204" pitchFamily="34" charset="0"/>
              </a:rPr>
              <a:t> συστήματα</a:t>
            </a:r>
            <a:endParaRPr lang="en-US" sz="1800" b="1" kern="100" dirty="0">
              <a:latin typeface="Times New Roman" panose="02020603050405020304" pitchFamily="18" charset="0"/>
              <a:ea typeface="Aptos" panose="020B0004020202020204" pitchFamily="34" charset="0"/>
              <a:cs typeface="Arial" panose="020B0604020202020204" pitchFamily="34" charset="0"/>
            </a:endParaRPr>
          </a:p>
          <a:p>
            <a:pPr marL="457200" lvl="1" indent="0">
              <a:buNone/>
            </a:pPr>
            <a:endParaRPr lang="en-GB" sz="1800" kern="100" dirty="0">
              <a:latin typeface="Aptos" panose="020B0004020202020204" pitchFamily="34" charset="0"/>
              <a:ea typeface="Aptos" panose="020B0004020202020204" pitchFamily="34" charset="0"/>
              <a:cs typeface="Arial" panose="020B0604020202020204" pitchFamily="34" charset="0"/>
            </a:endParaRPr>
          </a:p>
          <a:p>
            <a:pPr>
              <a:buFont typeface="Wingdings" panose="05000000000000000000" pitchFamily="2" charset="2"/>
              <a:buChar char="§"/>
            </a:pPr>
            <a:r>
              <a:rPr lang="el-GR" kern="100" dirty="0">
                <a:latin typeface="Times New Roman" panose="02020603050405020304" pitchFamily="18" charset="0"/>
                <a:ea typeface="Aptos" panose="020B0004020202020204" pitchFamily="34" charset="0"/>
                <a:cs typeface="Arial" panose="020B0604020202020204" pitchFamily="34" charset="0"/>
              </a:rPr>
              <a:t>Β</a:t>
            </a:r>
            <a:r>
              <a:rPr lang="el-GR" sz="1800" kern="100" dirty="0">
                <a:effectLst/>
                <a:latin typeface="Times New Roman" panose="02020603050405020304" pitchFamily="18" charset="0"/>
                <a:ea typeface="Aptos" panose="020B0004020202020204" pitchFamily="34" charset="0"/>
                <a:cs typeface="Arial" panose="020B0604020202020204" pitchFamily="34" charset="0"/>
              </a:rPr>
              <a:t>ασικές έννοιες των καθιερωμένων πλαισίων και προτύπων, καθώς και προτάσεις που προκύπτουν από τη βιβλιογραφία. Οι προτάσεις σχετίζονται τόσο με πλαίσια αξιολόγησης για αξιόπιστη τεχνητή νοημοσύνη όσο και με πρότυπα ταξινόμησης ήδη υπαρχόντων πλαισίων βάσει των κύριων χαρακτηριστικών τους.</a:t>
            </a:r>
          </a:p>
          <a:p>
            <a:pPr marL="0" indent="0">
              <a:buNone/>
            </a:pPr>
            <a:endParaRPr lang="en-US" sz="1800" kern="100" dirty="0">
              <a:effectLst/>
              <a:latin typeface="Times New Roman" panose="02020603050405020304" pitchFamily="18" charset="0"/>
              <a:ea typeface="Aptos" panose="020B0004020202020204" pitchFamily="34" charset="0"/>
              <a:cs typeface="Arial" panose="020B0604020202020204" pitchFamily="34" charset="0"/>
            </a:endParaRPr>
          </a:p>
          <a:p>
            <a:pPr marL="457200" lvl="1" indent="0">
              <a:buNone/>
            </a:pPr>
            <a:endParaRPr lang="en-GB" dirty="0"/>
          </a:p>
        </p:txBody>
      </p:sp>
      <p:pic>
        <p:nvPicPr>
          <p:cNvPr id="5" name="Picture 4" descr="A drawing of an open book&#10;&#10;Description automatically generated">
            <a:extLst>
              <a:ext uri="{FF2B5EF4-FFF2-40B4-BE49-F238E27FC236}">
                <a16:creationId xmlns:a16="http://schemas.microsoft.com/office/drawing/2014/main" id="{A45F139B-E36D-FC29-9435-CC621A1A19B1}"/>
              </a:ext>
            </a:extLst>
          </p:cNvPr>
          <p:cNvPicPr>
            <a:picLocks noChangeAspect="1"/>
          </p:cNvPicPr>
          <p:nvPr/>
        </p:nvPicPr>
        <p:blipFill>
          <a:blip r:embed="rId2">
            <a:extLst>
              <a:ext uri="{28A0092B-C50C-407E-A947-70E740481C1C}">
                <a14:useLocalDpi xmlns:a14="http://schemas.microsoft.com/office/drawing/2010/main" val="0"/>
              </a:ext>
            </a:extLst>
          </a:blip>
          <a:srcRect l="5731" t="17117" b="14735"/>
          <a:stretch/>
        </p:blipFill>
        <p:spPr>
          <a:xfrm>
            <a:off x="9321800" y="4673600"/>
            <a:ext cx="1611312" cy="1237622"/>
          </a:xfrm>
          <a:prstGeom prst="rect">
            <a:avLst/>
          </a:prstGeom>
          <a:effectLst>
            <a:softEdge rad="203200"/>
          </a:effectLst>
        </p:spPr>
      </p:pic>
    </p:spTree>
    <p:extLst>
      <p:ext uri="{BB962C8B-B14F-4D97-AF65-F5344CB8AC3E}">
        <p14:creationId xmlns:p14="http://schemas.microsoft.com/office/powerpoint/2010/main" val="55286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05F3-38D2-6409-4FB3-A22883B9B845}"/>
              </a:ext>
            </a:extLst>
          </p:cNvPr>
          <p:cNvSpPr>
            <a:spLocks noGrp="1"/>
          </p:cNvSpPr>
          <p:nvPr>
            <p:ph type="title"/>
          </p:nvPr>
        </p:nvSpPr>
        <p:spPr/>
        <p:txBody>
          <a:bodyPr>
            <a:normAutofit fontScale="90000"/>
          </a:bodyPr>
          <a:lstStyle/>
          <a:p>
            <a:r>
              <a:rPr lang="el-GR" sz="2800" b="1" dirty="0">
                <a:solidFill>
                  <a:schemeClr val="tx1"/>
                </a:solidFill>
                <a:effectLst/>
                <a:ea typeface="Aptos" panose="020B0004020202020204" pitchFamily="34" charset="0"/>
              </a:rPr>
              <a:t>Καθιερωμένα εργαλεία, πλαίσια και πρότυπα αξιολόγησης για αξιόπιστα </a:t>
            </a:r>
            <a:r>
              <a:rPr lang="en-US" sz="2800" b="1" dirty="0">
                <a:solidFill>
                  <a:schemeClr val="tx1"/>
                </a:solidFill>
                <a:effectLst/>
                <a:ea typeface="Aptos" panose="020B0004020202020204" pitchFamily="34" charset="0"/>
              </a:rPr>
              <a:t>AI </a:t>
            </a:r>
            <a:r>
              <a:rPr lang="el-GR" sz="2800" b="1" dirty="0">
                <a:solidFill>
                  <a:schemeClr val="tx1"/>
                </a:solidFill>
                <a:effectLst/>
                <a:ea typeface="Aptos" panose="020B0004020202020204" pitchFamily="34" charset="0"/>
              </a:rPr>
              <a:t>συστήματα</a:t>
            </a:r>
            <a:br>
              <a:rPr lang="el-GR" sz="3600" b="1" dirty="0">
                <a:effectLst/>
                <a:latin typeface="Times New Roman" panose="02020603050405020304" pitchFamily="18" charset="0"/>
                <a:ea typeface="Aptos" panose="020B0004020202020204" pitchFamily="34" charset="0"/>
              </a:rPr>
            </a:br>
            <a:endParaRPr lang="en-GB" dirty="0"/>
          </a:p>
        </p:txBody>
      </p:sp>
      <p:sp>
        <p:nvSpPr>
          <p:cNvPr id="3" name="Content Placeholder 2">
            <a:extLst>
              <a:ext uri="{FF2B5EF4-FFF2-40B4-BE49-F238E27FC236}">
                <a16:creationId xmlns:a16="http://schemas.microsoft.com/office/drawing/2014/main" id="{3AD989C5-5BF0-F35D-D358-5D18D3DA5E40}"/>
              </a:ext>
            </a:extLst>
          </p:cNvPr>
          <p:cNvSpPr>
            <a:spLocks noGrp="1"/>
          </p:cNvSpPr>
          <p:nvPr>
            <p:ph sz="half" idx="1"/>
          </p:nvPr>
        </p:nvSpPr>
        <p:spPr>
          <a:xfrm>
            <a:off x="1112915" y="2126222"/>
            <a:ext cx="4524313" cy="3777622"/>
          </a:xfrm>
        </p:spPr>
        <p:txBody>
          <a:bodyPr>
            <a:normAutofit fontScale="92500" lnSpcReduction="20000"/>
          </a:bodyPr>
          <a:lstStyle/>
          <a:p>
            <a:pPr marL="0" indent="0">
              <a:buNone/>
            </a:pPr>
            <a:r>
              <a:rPr lang="el-GR" sz="1600" b="1" dirty="0">
                <a:solidFill>
                  <a:schemeClr val="tx1"/>
                </a:solidFill>
                <a:cs typeface="Times New Roman" panose="02020603050405020304" pitchFamily="18" charset="0"/>
              </a:rPr>
              <a:t>Μετάφραση τεσσάρων </a:t>
            </a:r>
            <a:r>
              <a:rPr lang="el-GR" sz="1600" b="1" dirty="0">
                <a:solidFill>
                  <a:schemeClr val="tx1"/>
                </a:solidFill>
                <a:effectLst/>
                <a:ea typeface="Aptos" panose="020B0004020202020204" pitchFamily="34" charset="0"/>
                <a:cs typeface="Times New Roman" panose="02020603050405020304" pitchFamily="18" charset="0"/>
              </a:rPr>
              <a:t>δεοντολογικών αρχών (</a:t>
            </a:r>
            <a:r>
              <a:rPr lang="en-US" sz="1600" b="1" dirty="0">
                <a:solidFill>
                  <a:schemeClr val="tx1"/>
                </a:solidFill>
                <a:effectLst/>
                <a:ea typeface="Aptos" panose="020B0004020202020204" pitchFamily="34" charset="0"/>
                <a:cs typeface="Times New Roman" panose="02020603050405020304" pitchFamily="18" charset="0"/>
              </a:rPr>
              <a:t>ALTAI</a:t>
            </a:r>
            <a:r>
              <a:rPr lang="el-GR" sz="1600" b="1" dirty="0">
                <a:solidFill>
                  <a:schemeClr val="tx1"/>
                </a:solidFill>
                <a:effectLst/>
                <a:ea typeface="Aptos" panose="020B0004020202020204" pitchFamily="34" charset="0"/>
                <a:cs typeface="Times New Roman" panose="02020603050405020304" pitchFamily="18" charset="0"/>
              </a:rPr>
              <a:t>)</a:t>
            </a:r>
            <a:r>
              <a:rPr lang="en-US" sz="1600" b="1" dirty="0">
                <a:solidFill>
                  <a:schemeClr val="tx1"/>
                </a:solidFill>
                <a:effectLst/>
                <a:ea typeface="Aptos" panose="020B0004020202020204" pitchFamily="34" charset="0"/>
                <a:cs typeface="Times New Roman" panose="02020603050405020304" pitchFamily="18" charset="0"/>
              </a:rPr>
              <a:t> </a:t>
            </a:r>
            <a:r>
              <a:rPr lang="el-GR" sz="1600" b="1" dirty="0">
                <a:solidFill>
                  <a:schemeClr val="tx1"/>
                </a:solidFill>
                <a:effectLst/>
                <a:ea typeface="Aptos" panose="020B0004020202020204" pitchFamily="34" charset="0"/>
                <a:cs typeface="Times New Roman" panose="02020603050405020304" pitchFamily="18" charset="0"/>
              </a:rPr>
              <a:t>σε επτά απαιτήσεις: </a:t>
            </a:r>
          </a:p>
          <a:p>
            <a:pPr fontAlgn="t">
              <a:lnSpc>
                <a:spcPct val="107000"/>
              </a:lnSpc>
              <a:spcAft>
                <a:spcPts val="800"/>
              </a:spcAft>
              <a:buFont typeface="Wingdings" panose="05000000000000000000" pitchFamily="2" charset="2"/>
              <a:buChar char="§"/>
            </a:pPr>
            <a:r>
              <a:rPr lang="el-GR" sz="1600" b="1" i="0" u="none" strike="noStrike" kern="100" dirty="0">
                <a:solidFill>
                  <a:schemeClr val="tx1"/>
                </a:solidFill>
                <a:effectLst/>
                <a:cs typeface="Times New Roman" panose="02020603050405020304" pitchFamily="18" charset="0"/>
              </a:rPr>
              <a:t>Ανθρώπινη Παρέμβαση &amp; Εποπτεία</a:t>
            </a:r>
            <a:endParaRPr lang="en-GB" sz="1600" b="0" i="0" u="none" strike="noStrike" dirty="0">
              <a:solidFill>
                <a:schemeClr val="tx1"/>
              </a:solidFill>
              <a:effectLst/>
              <a:cs typeface="Times New Roman" panose="02020603050405020304" pitchFamily="18" charset="0"/>
            </a:endParaRPr>
          </a:p>
          <a:p>
            <a:pPr fontAlgn="t">
              <a:lnSpc>
                <a:spcPct val="107000"/>
              </a:lnSpc>
              <a:spcAft>
                <a:spcPts val="800"/>
              </a:spcAft>
              <a:buFont typeface="Wingdings" panose="05000000000000000000" pitchFamily="2" charset="2"/>
              <a:buChar char="§"/>
            </a:pPr>
            <a:r>
              <a:rPr lang="el-GR" sz="1600" b="1" i="0" u="none" strike="noStrike" kern="100" dirty="0">
                <a:solidFill>
                  <a:schemeClr val="tx1"/>
                </a:solidFill>
                <a:effectLst/>
                <a:cs typeface="Times New Roman" panose="02020603050405020304" pitchFamily="18" charset="0"/>
              </a:rPr>
              <a:t>Τεχνική Στιβαρότητα &amp; Ασφάλεια</a:t>
            </a:r>
            <a:endParaRPr lang="en-GB" sz="1600" b="0" i="0" u="none" strike="noStrike" dirty="0">
              <a:solidFill>
                <a:schemeClr val="tx1"/>
              </a:solidFill>
              <a:effectLst/>
              <a:cs typeface="Times New Roman" panose="02020603050405020304" pitchFamily="18" charset="0"/>
            </a:endParaRPr>
          </a:p>
          <a:p>
            <a:pPr fontAlgn="t">
              <a:lnSpc>
                <a:spcPct val="107000"/>
              </a:lnSpc>
              <a:spcAft>
                <a:spcPts val="800"/>
              </a:spcAft>
              <a:buFont typeface="Wingdings" panose="05000000000000000000" pitchFamily="2" charset="2"/>
              <a:buChar char="§"/>
            </a:pPr>
            <a:r>
              <a:rPr lang="el-GR" sz="1600" b="1" i="0" u="none" strike="noStrike" kern="100" dirty="0">
                <a:solidFill>
                  <a:schemeClr val="tx1"/>
                </a:solidFill>
                <a:effectLst/>
                <a:cs typeface="Times New Roman" panose="02020603050405020304" pitchFamily="18" charset="0"/>
              </a:rPr>
              <a:t>Ιδιωτική Ζωή &amp; Διακυβέρνηση Δεδομένων</a:t>
            </a:r>
            <a:endParaRPr lang="en-GB" sz="1600" b="0" i="0" u="none" strike="noStrike" dirty="0">
              <a:solidFill>
                <a:schemeClr val="tx1"/>
              </a:solidFill>
              <a:effectLst/>
              <a:cs typeface="Times New Roman" panose="02020603050405020304" pitchFamily="18" charset="0"/>
            </a:endParaRPr>
          </a:p>
          <a:p>
            <a:pPr fontAlgn="t">
              <a:lnSpc>
                <a:spcPct val="107000"/>
              </a:lnSpc>
              <a:spcAft>
                <a:spcPts val="800"/>
              </a:spcAft>
              <a:buFont typeface="Wingdings" panose="05000000000000000000" pitchFamily="2" charset="2"/>
              <a:buChar char="§"/>
            </a:pPr>
            <a:r>
              <a:rPr lang="el-GR" sz="1600" b="1" i="0" u="none" strike="noStrike" kern="100" dirty="0">
                <a:solidFill>
                  <a:schemeClr val="tx1"/>
                </a:solidFill>
                <a:effectLst/>
                <a:cs typeface="Times New Roman" panose="02020603050405020304" pitchFamily="18" charset="0"/>
              </a:rPr>
              <a:t>Διαφάνεια</a:t>
            </a:r>
            <a:endParaRPr lang="en-GB" sz="1600" b="0" i="0" u="none" strike="noStrike" dirty="0">
              <a:solidFill>
                <a:schemeClr val="tx1"/>
              </a:solidFill>
              <a:effectLst/>
              <a:cs typeface="Times New Roman" panose="02020603050405020304" pitchFamily="18" charset="0"/>
            </a:endParaRPr>
          </a:p>
          <a:p>
            <a:pPr fontAlgn="t">
              <a:lnSpc>
                <a:spcPct val="107000"/>
              </a:lnSpc>
              <a:spcAft>
                <a:spcPts val="800"/>
              </a:spcAft>
              <a:buFont typeface="Wingdings" panose="05000000000000000000" pitchFamily="2" charset="2"/>
              <a:buChar char="§"/>
            </a:pPr>
            <a:r>
              <a:rPr lang="el-GR" sz="1600" b="1" i="0" u="none" strike="noStrike" kern="100" dirty="0">
                <a:solidFill>
                  <a:schemeClr val="tx1"/>
                </a:solidFill>
                <a:effectLst/>
                <a:cs typeface="Times New Roman" panose="02020603050405020304" pitchFamily="18" charset="0"/>
              </a:rPr>
              <a:t>Πολυμορφία &amp; Δικαιοσύνη</a:t>
            </a:r>
            <a:endParaRPr lang="en-GB" sz="1600" b="0" i="0" u="none" strike="noStrike" dirty="0">
              <a:solidFill>
                <a:schemeClr val="tx1"/>
              </a:solidFill>
              <a:effectLst/>
              <a:cs typeface="Times New Roman" panose="02020603050405020304" pitchFamily="18" charset="0"/>
            </a:endParaRPr>
          </a:p>
          <a:p>
            <a:pPr fontAlgn="t">
              <a:lnSpc>
                <a:spcPct val="107000"/>
              </a:lnSpc>
              <a:spcAft>
                <a:spcPts val="800"/>
              </a:spcAft>
              <a:buFont typeface="Wingdings" panose="05000000000000000000" pitchFamily="2" charset="2"/>
              <a:buChar char="§"/>
            </a:pPr>
            <a:r>
              <a:rPr lang="el-GR" sz="1600" b="1" i="0" u="none" strike="noStrike" kern="100" dirty="0">
                <a:solidFill>
                  <a:schemeClr val="tx1"/>
                </a:solidFill>
                <a:effectLst/>
                <a:cs typeface="Times New Roman" panose="02020603050405020304" pitchFamily="18" charset="0"/>
              </a:rPr>
              <a:t>Κοινωνική &amp; Περιβαλλοντική Ευημερία</a:t>
            </a:r>
            <a:endParaRPr lang="en-GB" sz="1600" b="0" i="0" u="none" strike="noStrike" dirty="0">
              <a:solidFill>
                <a:schemeClr val="tx1"/>
              </a:solidFill>
              <a:effectLst/>
              <a:cs typeface="Times New Roman" panose="02020603050405020304" pitchFamily="18" charset="0"/>
            </a:endParaRPr>
          </a:p>
          <a:p>
            <a:pPr fontAlgn="t">
              <a:lnSpc>
                <a:spcPct val="107000"/>
              </a:lnSpc>
              <a:spcAft>
                <a:spcPts val="800"/>
              </a:spcAft>
              <a:buFont typeface="Wingdings" panose="05000000000000000000" pitchFamily="2" charset="2"/>
              <a:buChar char="§"/>
            </a:pPr>
            <a:r>
              <a:rPr lang="el-GR" sz="1600" b="1" i="0" u="none" strike="noStrike" kern="100" dirty="0">
                <a:solidFill>
                  <a:schemeClr val="tx1"/>
                </a:solidFill>
                <a:effectLst/>
                <a:cs typeface="Times New Roman" panose="02020603050405020304" pitchFamily="18" charset="0"/>
              </a:rPr>
              <a:t>Λογοδοσία</a:t>
            </a:r>
            <a:endParaRPr lang="en-GB" sz="1600" b="0" i="0" u="none" strike="noStrike" dirty="0">
              <a:solidFill>
                <a:schemeClr val="tx1"/>
              </a:solidFill>
              <a:effectLst/>
              <a:cs typeface="Times New Roman" panose="02020603050405020304" pitchFamily="18" charset="0"/>
            </a:endParaRPr>
          </a:p>
          <a:p>
            <a:pPr marL="0" indent="0">
              <a:buNone/>
            </a:pPr>
            <a:endParaRPr lang="en-GB" dirty="0"/>
          </a:p>
        </p:txBody>
      </p:sp>
      <p:sp>
        <p:nvSpPr>
          <p:cNvPr id="4" name="Content Placeholder 3">
            <a:extLst>
              <a:ext uri="{FF2B5EF4-FFF2-40B4-BE49-F238E27FC236}">
                <a16:creationId xmlns:a16="http://schemas.microsoft.com/office/drawing/2014/main" id="{83A74234-B592-6BF6-0AA1-4BC006CA5F5C}"/>
              </a:ext>
            </a:extLst>
          </p:cNvPr>
          <p:cNvSpPr>
            <a:spLocks noGrp="1"/>
          </p:cNvSpPr>
          <p:nvPr>
            <p:ph sz="half" idx="2"/>
          </p:nvPr>
        </p:nvSpPr>
        <p:spPr>
          <a:xfrm>
            <a:off x="5929460" y="2126222"/>
            <a:ext cx="5575151" cy="3777622"/>
          </a:xfrm>
        </p:spPr>
        <p:txBody>
          <a:bodyPr>
            <a:normAutofit fontScale="92500" lnSpcReduction="20000"/>
          </a:bodyPr>
          <a:lstStyle/>
          <a:p>
            <a:pPr marL="0" indent="0">
              <a:buNone/>
            </a:pPr>
            <a:r>
              <a:rPr lang="en-US" sz="1800" b="1" dirty="0">
                <a:solidFill>
                  <a:schemeClr val="tx1"/>
                </a:solidFill>
                <a:effectLst/>
                <a:ea typeface="Aptos" panose="020B0004020202020204" pitchFamily="34" charset="0"/>
              </a:rPr>
              <a:t>ISO</a:t>
            </a:r>
            <a:r>
              <a:rPr lang="el-GR" sz="1800" b="1" dirty="0">
                <a:solidFill>
                  <a:schemeClr val="tx1"/>
                </a:solidFill>
                <a:effectLst/>
                <a:ea typeface="Aptos" panose="020B0004020202020204" pitchFamily="34" charset="0"/>
              </a:rPr>
              <a:t>/</a:t>
            </a:r>
            <a:r>
              <a:rPr lang="en-US" sz="1800" b="1" dirty="0">
                <a:solidFill>
                  <a:schemeClr val="tx1"/>
                </a:solidFill>
                <a:effectLst/>
                <a:ea typeface="Aptos" panose="020B0004020202020204" pitchFamily="34" charset="0"/>
              </a:rPr>
              <a:t>IEC</a:t>
            </a:r>
            <a:r>
              <a:rPr lang="el-GR" sz="1800" b="1" dirty="0">
                <a:solidFill>
                  <a:schemeClr val="tx1"/>
                </a:solidFill>
                <a:effectLst/>
                <a:ea typeface="Aptos" panose="020B0004020202020204" pitchFamily="34" charset="0"/>
              </a:rPr>
              <a:t> 42001:2023</a:t>
            </a:r>
            <a:r>
              <a:rPr lang="en-US" sz="1800" b="1" dirty="0">
                <a:solidFill>
                  <a:schemeClr val="tx1"/>
                </a:solidFill>
                <a:effectLst/>
                <a:ea typeface="Aptos" panose="020B0004020202020204" pitchFamily="34" charset="0"/>
              </a:rPr>
              <a:t> :</a:t>
            </a:r>
          </a:p>
          <a:p>
            <a:pPr>
              <a:buFont typeface="Wingdings" panose="05000000000000000000" pitchFamily="2" charset="2"/>
              <a:buChar char="§"/>
            </a:pPr>
            <a:r>
              <a:rPr lang="en-GB" b="1" dirty="0">
                <a:solidFill>
                  <a:schemeClr val="tx1"/>
                </a:solidFill>
              </a:rPr>
              <a:t>Management System standard</a:t>
            </a:r>
          </a:p>
          <a:p>
            <a:pPr>
              <a:buFont typeface="Wingdings" panose="05000000000000000000" pitchFamily="2" charset="2"/>
              <a:buChar char="§"/>
            </a:pPr>
            <a:r>
              <a:rPr lang="el-GR" b="1" dirty="0">
                <a:solidFill>
                  <a:schemeClr val="tx1"/>
                </a:solidFill>
              </a:rPr>
              <a:t>Παροχή απαιτήσεων για εγκαθίδρυση πολιτικών που αφορούν την διακυβέρνηση του ΑΙ.</a:t>
            </a:r>
          </a:p>
          <a:p>
            <a:pPr>
              <a:buFont typeface="Wingdings" panose="05000000000000000000" pitchFamily="2" charset="2"/>
              <a:buChar char="§"/>
            </a:pPr>
            <a:r>
              <a:rPr lang="el-GR" b="1" dirty="0">
                <a:solidFill>
                  <a:schemeClr val="tx1"/>
                </a:solidFill>
              </a:rPr>
              <a:t>Παροχή οδηγιών για </a:t>
            </a:r>
            <a:r>
              <a:rPr lang="el-GR" sz="1800" b="1" dirty="0">
                <a:solidFill>
                  <a:schemeClr val="tx1"/>
                </a:solidFill>
                <a:effectLst/>
                <a:ea typeface="Aptos" panose="020B0004020202020204" pitchFamily="34" charset="0"/>
              </a:rPr>
              <a:t>την υλοποίηση, τη διατήρηση και τη βελτίωση των </a:t>
            </a:r>
            <a:r>
              <a:rPr lang="en-US" sz="1800" b="1" dirty="0">
                <a:solidFill>
                  <a:schemeClr val="tx1"/>
                </a:solidFill>
                <a:effectLst/>
                <a:ea typeface="Aptos" panose="020B0004020202020204" pitchFamily="34" charset="0"/>
              </a:rPr>
              <a:t>AI </a:t>
            </a:r>
            <a:r>
              <a:rPr lang="el-GR" sz="1800" b="1" dirty="0">
                <a:solidFill>
                  <a:schemeClr val="tx1"/>
                </a:solidFill>
                <a:effectLst/>
                <a:ea typeface="Aptos" panose="020B0004020202020204" pitchFamily="34" charset="0"/>
              </a:rPr>
              <a:t>συστημάτων βάσει διαχειριστικών διαδικασιών.</a:t>
            </a:r>
          </a:p>
          <a:p>
            <a:pPr>
              <a:buFont typeface="Wingdings" panose="05000000000000000000" pitchFamily="2" charset="2"/>
              <a:buChar char="§"/>
            </a:pPr>
            <a:r>
              <a:rPr lang="el-GR" b="1" dirty="0">
                <a:solidFill>
                  <a:schemeClr val="tx1"/>
                </a:solidFill>
              </a:rPr>
              <a:t>Κύριες αρχές:</a:t>
            </a:r>
          </a:p>
          <a:p>
            <a:pPr lvl="1">
              <a:buFont typeface="Wingdings" panose="05000000000000000000" pitchFamily="2" charset="2"/>
              <a:buChar char="§"/>
            </a:pPr>
            <a:r>
              <a:rPr lang="el-GR" dirty="0">
                <a:solidFill>
                  <a:schemeClr val="tx1"/>
                </a:solidFill>
              </a:rPr>
              <a:t>Αξιοπιστία</a:t>
            </a:r>
          </a:p>
          <a:p>
            <a:pPr lvl="1">
              <a:buFont typeface="Wingdings" panose="05000000000000000000" pitchFamily="2" charset="2"/>
              <a:buChar char="§"/>
            </a:pPr>
            <a:r>
              <a:rPr lang="el-GR" dirty="0">
                <a:solidFill>
                  <a:schemeClr val="tx1"/>
                </a:solidFill>
              </a:rPr>
              <a:t>Διαχείριση κινδύνων</a:t>
            </a:r>
          </a:p>
          <a:p>
            <a:pPr lvl="1">
              <a:buFont typeface="Wingdings" panose="05000000000000000000" pitchFamily="2" charset="2"/>
              <a:buChar char="§"/>
            </a:pPr>
            <a:r>
              <a:rPr lang="el-GR" dirty="0">
                <a:solidFill>
                  <a:schemeClr val="tx1"/>
                </a:solidFill>
              </a:rPr>
              <a:t>Διακυβέρνηση δεδομένω0ν</a:t>
            </a:r>
          </a:p>
          <a:p>
            <a:pPr lvl="1">
              <a:buFont typeface="Wingdings" panose="05000000000000000000" pitchFamily="2" charset="2"/>
              <a:buChar char="§"/>
            </a:pPr>
            <a:r>
              <a:rPr lang="el-GR" dirty="0">
                <a:solidFill>
                  <a:schemeClr val="tx1"/>
                </a:solidFill>
              </a:rPr>
              <a:t>Προσπάθεια συνεχούς βελτίωσης </a:t>
            </a:r>
            <a:r>
              <a:rPr lang="en-GB" dirty="0">
                <a:solidFill>
                  <a:schemeClr val="tx1"/>
                </a:solidFill>
              </a:rPr>
              <a:t>AI </a:t>
            </a:r>
            <a:r>
              <a:rPr lang="el-GR" dirty="0">
                <a:solidFill>
                  <a:schemeClr val="tx1"/>
                </a:solidFill>
              </a:rPr>
              <a:t>συστημάτων</a:t>
            </a:r>
          </a:p>
          <a:p>
            <a:endParaRPr lang="en-GB" dirty="0"/>
          </a:p>
        </p:txBody>
      </p:sp>
    </p:spTree>
    <p:extLst>
      <p:ext uri="{BB962C8B-B14F-4D97-AF65-F5344CB8AC3E}">
        <p14:creationId xmlns:p14="http://schemas.microsoft.com/office/powerpoint/2010/main" val="77044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ABB9-F886-9F78-17A7-EF2AD10E17D8}"/>
              </a:ext>
            </a:extLst>
          </p:cNvPr>
          <p:cNvSpPr>
            <a:spLocks noGrp="1"/>
          </p:cNvSpPr>
          <p:nvPr>
            <p:ph type="title"/>
          </p:nvPr>
        </p:nvSpPr>
        <p:spPr/>
        <p:txBody>
          <a:bodyPr>
            <a:normAutofit fontScale="90000"/>
          </a:bodyPr>
          <a:lstStyle/>
          <a:p>
            <a:r>
              <a:rPr lang="el-GR" sz="2800" b="1" kern="100" dirty="0">
                <a:solidFill>
                  <a:schemeClr val="tx1"/>
                </a:solidFill>
                <a:effectLst/>
                <a:ea typeface="Aptos" panose="020B0004020202020204" pitchFamily="34" charset="0"/>
                <a:cs typeface="Arial" panose="020B0604020202020204" pitchFamily="34" charset="0"/>
              </a:rPr>
              <a:t>Προτάσεις πλαισίων και προτύπων για αξιόπιστα </a:t>
            </a:r>
            <a:r>
              <a:rPr lang="en-US" sz="2800" b="1" kern="100" dirty="0">
                <a:solidFill>
                  <a:schemeClr val="tx1"/>
                </a:solidFill>
                <a:effectLst/>
                <a:ea typeface="Aptos" panose="020B0004020202020204" pitchFamily="34" charset="0"/>
                <a:cs typeface="Arial" panose="020B0604020202020204" pitchFamily="34" charset="0"/>
              </a:rPr>
              <a:t>AI</a:t>
            </a:r>
            <a:r>
              <a:rPr lang="el-GR" sz="2800" b="1" kern="100" dirty="0">
                <a:solidFill>
                  <a:schemeClr val="tx1"/>
                </a:solidFill>
                <a:effectLst/>
                <a:ea typeface="Aptos" panose="020B0004020202020204" pitchFamily="34" charset="0"/>
                <a:cs typeface="Arial" panose="020B0604020202020204" pitchFamily="34" charset="0"/>
              </a:rPr>
              <a:t> συστήματα</a:t>
            </a:r>
            <a:br>
              <a:rPr lang="en-GB" sz="3600" kern="100" dirty="0">
                <a:effectLst/>
                <a:latin typeface="Aptos" panose="020B0004020202020204" pitchFamily="34" charset="0"/>
                <a:ea typeface="Aptos" panose="020B000402020202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4B1D0D7D-5074-E688-5BA0-7EEFE1678692}"/>
              </a:ext>
            </a:extLst>
          </p:cNvPr>
          <p:cNvSpPr>
            <a:spLocks noGrp="1"/>
          </p:cNvSpPr>
          <p:nvPr>
            <p:ph idx="1"/>
          </p:nvPr>
        </p:nvSpPr>
        <p:spPr>
          <a:xfrm>
            <a:off x="1630837" y="1905000"/>
            <a:ext cx="9873775" cy="4448666"/>
          </a:xfrm>
        </p:spPr>
        <p:txBody>
          <a:bodyPr>
            <a:normAutofit lnSpcReduction="10000"/>
          </a:bodyPr>
          <a:lstStyle/>
          <a:p>
            <a:pPr>
              <a:buAutoNum type="arabicParenR"/>
            </a:pPr>
            <a:r>
              <a:rPr lang="en-US" sz="1600" b="1" dirty="0">
                <a:solidFill>
                  <a:schemeClr val="tx1"/>
                </a:solidFill>
                <a:effectLst/>
                <a:ea typeface="Aptos" panose="020B0004020202020204" pitchFamily="34" charset="0"/>
              </a:rPr>
              <a:t>Xia </a:t>
            </a:r>
            <a:r>
              <a:rPr lang="el-GR" sz="1600" b="1" dirty="0">
                <a:solidFill>
                  <a:schemeClr val="tx1"/>
                </a:solidFill>
                <a:effectLst/>
                <a:ea typeface="Aptos" panose="020B0004020202020204" pitchFamily="34" charset="0"/>
              </a:rPr>
              <a:t>κ.ά. (2024) </a:t>
            </a:r>
            <a:r>
              <a:rPr lang="el-GR" sz="1600" b="1" dirty="0">
                <a:solidFill>
                  <a:schemeClr val="tx1"/>
                </a:solidFill>
                <a:effectLst/>
                <a:ea typeface="Aptos" panose="020B0004020202020204" pitchFamily="34" charset="0"/>
                <a:sym typeface="Wingdings" panose="05000000000000000000" pitchFamily="2" charset="2"/>
              </a:rPr>
              <a:t></a:t>
            </a:r>
            <a:r>
              <a:rPr lang="el-GR" sz="1600" dirty="0">
                <a:solidFill>
                  <a:schemeClr val="tx1"/>
                </a:solidFill>
                <a:effectLst/>
                <a:ea typeface="Aptos" panose="020B0004020202020204" pitchFamily="34" charset="0"/>
              </a:rPr>
              <a:t> Έχει τρεις βασικές φάσεις:</a:t>
            </a:r>
          </a:p>
          <a:p>
            <a:pPr lvl="1">
              <a:buFont typeface="Wingdings" panose="05000000000000000000" pitchFamily="2" charset="2"/>
              <a:buChar char="§"/>
            </a:pPr>
            <a:r>
              <a:rPr lang="el-GR" dirty="0">
                <a:solidFill>
                  <a:schemeClr val="tx1"/>
                </a:solidFill>
                <a:effectLst/>
                <a:ea typeface="Aptos" panose="020B0004020202020204" pitchFamily="34" charset="0"/>
              </a:rPr>
              <a:t>Εναρμόνιση ορολογίας: Θέσπιση ενιαίας ορολογίας</a:t>
            </a:r>
          </a:p>
          <a:p>
            <a:pPr lvl="1">
              <a:buFont typeface="Wingdings" panose="05000000000000000000" pitchFamily="2" charset="2"/>
              <a:buChar char="§"/>
            </a:pPr>
            <a:r>
              <a:rPr lang="el-GR" dirty="0">
                <a:solidFill>
                  <a:schemeClr val="tx1"/>
                </a:solidFill>
                <a:ea typeface="Aptos" panose="020B0004020202020204" pitchFamily="34" charset="0"/>
              </a:rPr>
              <a:t>Ταξινομημένη αξιολόγηση: Αξιολόγηση σε επίπεδο στοιχείων και σε επίπεδο </a:t>
            </a:r>
            <a:r>
              <a:rPr lang="en-GB" dirty="0">
                <a:solidFill>
                  <a:schemeClr val="tx1"/>
                </a:solidFill>
                <a:ea typeface="Aptos" panose="020B0004020202020204" pitchFamily="34" charset="0"/>
              </a:rPr>
              <a:t>AI </a:t>
            </a:r>
            <a:r>
              <a:rPr lang="el-GR" dirty="0">
                <a:solidFill>
                  <a:schemeClr val="tx1"/>
                </a:solidFill>
                <a:ea typeface="Aptos" panose="020B0004020202020204" pitchFamily="34" charset="0"/>
              </a:rPr>
              <a:t>συστήματος</a:t>
            </a:r>
          </a:p>
          <a:p>
            <a:pPr lvl="1">
              <a:buFont typeface="Wingdings" panose="05000000000000000000" pitchFamily="2" charset="2"/>
              <a:buChar char="§"/>
            </a:pPr>
            <a:r>
              <a:rPr lang="el-GR" dirty="0">
                <a:solidFill>
                  <a:schemeClr val="tx1"/>
                </a:solidFill>
                <a:effectLst/>
                <a:ea typeface="Aptos" panose="020B0004020202020204" pitchFamily="34" charset="0"/>
              </a:rPr>
              <a:t>Χαρτογράφηση του κύκλου ζω</a:t>
            </a:r>
            <a:r>
              <a:rPr lang="el-GR" dirty="0">
                <a:solidFill>
                  <a:schemeClr val="tx1"/>
                </a:solidFill>
                <a:ea typeface="Aptos" panose="020B0004020202020204" pitchFamily="34" charset="0"/>
              </a:rPr>
              <a:t>ής του </a:t>
            </a:r>
            <a:r>
              <a:rPr lang="en-GB" dirty="0">
                <a:solidFill>
                  <a:schemeClr val="tx1"/>
                </a:solidFill>
                <a:ea typeface="Aptos" panose="020B0004020202020204" pitchFamily="34" charset="0"/>
              </a:rPr>
              <a:t>AI </a:t>
            </a:r>
            <a:r>
              <a:rPr lang="el-GR" dirty="0">
                <a:solidFill>
                  <a:schemeClr val="tx1"/>
                </a:solidFill>
                <a:ea typeface="Aptos" panose="020B0004020202020204" pitchFamily="34" charset="0"/>
              </a:rPr>
              <a:t>συστήματος: Εντοπισμός κρίσιμων αξιολογήσεων κάθε φάσης του κύκλου ζωής του συστήματος.</a:t>
            </a:r>
          </a:p>
          <a:p>
            <a:pPr>
              <a:buFont typeface="Wingdings" panose="05000000000000000000" pitchFamily="2" charset="2"/>
              <a:buChar char="§"/>
            </a:pPr>
            <a:r>
              <a:rPr lang="el-GR" sz="1600" dirty="0">
                <a:solidFill>
                  <a:schemeClr val="tx1"/>
                </a:solidFill>
                <a:effectLst/>
                <a:ea typeface="Aptos" panose="020B0004020202020204" pitchFamily="34" charset="0"/>
              </a:rPr>
              <a:t>Εστιάζει σε μια καθολική εκτίμηση του συστήματος και όχι απλά στα μέρη που αφορούν αποκλειστικά το </a:t>
            </a:r>
            <a:r>
              <a:rPr lang="en-GB" sz="1600" dirty="0">
                <a:solidFill>
                  <a:schemeClr val="tx1"/>
                </a:solidFill>
                <a:effectLst/>
                <a:ea typeface="Aptos" panose="020B0004020202020204" pitchFamily="34" charset="0"/>
              </a:rPr>
              <a:t>AI </a:t>
            </a:r>
            <a:r>
              <a:rPr lang="el-GR" sz="1600" dirty="0">
                <a:solidFill>
                  <a:schemeClr val="tx1"/>
                </a:solidFill>
                <a:ea typeface="Aptos" panose="020B0004020202020204" pitchFamily="34" charset="0"/>
              </a:rPr>
              <a:t>μοντέλο.</a:t>
            </a:r>
            <a:endParaRPr lang="el-GR" sz="1600" dirty="0">
              <a:solidFill>
                <a:schemeClr val="tx1"/>
              </a:solidFill>
              <a:effectLst/>
              <a:ea typeface="Aptos" panose="020B0004020202020204" pitchFamily="34" charset="0"/>
            </a:endParaRPr>
          </a:p>
          <a:p>
            <a:pPr marL="0" indent="0">
              <a:buNone/>
            </a:pPr>
            <a:r>
              <a:rPr lang="el-GR" sz="1600" b="1" dirty="0">
                <a:solidFill>
                  <a:schemeClr val="tx1"/>
                </a:solidFill>
                <a:effectLst/>
                <a:ea typeface="Aptos" panose="020B0004020202020204" pitchFamily="34" charset="0"/>
              </a:rPr>
              <a:t>2) </a:t>
            </a:r>
            <a:r>
              <a:rPr lang="en-GB" sz="1600" b="1" dirty="0" err="1">
                <a:solidFill>
                  <a:schemeClr val="tx1"/>
                </a:solidFill>
                <a:effectLst/>
                <a:ea typeface="Aptos" panose="020B0004020202020204" pitchFamily="34" charset="0"/>
              </a:rPr>
              <a:t>Oveisi</a:t>
            </a:r>
            <a:r>
              <a:rPr lang="en-GB" sz="1600" b="1" dirty="0">
                <a:solidFill>
                  <a:schemeClr val="tx1"/>
                </a:solidFill>
                <a:effectLst/>
                <a:ea typeface="Aptos" panose="020B0004020202020204" pitchFamily="34" charset="0"/>
              </a:rPr>
              <a:t> </a:t>
            </a:r>
            <a:r>
              <a:rPr lang="el-GR" sz="1600" b="1" dirty="0">
                <a:solidFill>
                  <a:schemeClr val="tx1"/>
                </a:solidFill>
                <a:ea typeface="Aptos" panose="020B0004020202020204" pitchFamily="34" charset="0"/>
              </a:rPr>
              <a:t>κ.ά. (2024) </a:t>
            </a:r>
            <a:r>
              <a:rPr lang="el-GR" sz="1600" b="1" dirty="0">
                <a:solidFill>
                  <a:schemeClr val="tx1"/>
                </a:solidFill>
                <a:ea typeface="Aptos" panose="020B0004020202020204" pitchFamily="34" charset="0"/>
                <a:sym typeface="Wingdings" panose="05000000000000000000" pitchFamily="2" charset="2"/>
              </a:rPr>
              <a:t> </a:t>
            </a:r>
            <a:r>
              <a:rPr lang="el-GR" sz="1600" dirty="0">
                <a:solidFill>
                  <a:schemeClr val="tx1"/>
                </a:solidFill>
                <a:ea typeface="Aptos" panose="020B0004020202020204" pitchFamily="34" charset="0"/>
                <a:sym typeface="Wingdings" panose="05000000000000000000" pitchFamily="2" charset="2"/>
              </a:rPr>
              <a:t>Αναλύει πάνω από 200 πρότυπα και μελέτες</a:t>
            </a:r>
          </a:p>
          <a:p>
            <a:pPr>
              <a:buFont typeface="Wingdings" panose="05000000000000000000" pitchFamily="2" charset="2"/>
              <a:buChar char="§"/>
            </a:pPr>
            <a:r>
              <a:rPr lang="el-GR" sz="1600" dirty="0">
                <a:solidFill>
                  <a:schemeClr val="tx1"/>
                </a:solidFill>
                <a:effectLst/>
                <a:ea typeface="Aptos" panose="020B0004020202020204" pitchFamily="34" charset="0"/>
                <a:sym typeface="Wingdings" panose="05000000000000000000" pitchFamily="2" charset="2"/>
              </a:rPr>
              <a:t>Διαχωρισμός των </a:t>
            </a:r>
            <a:r>
              <a:rPr lang="en-GB" sz="1600" dirty="0">
                <a:solidFill>
                  <a:schemeClr val="tx1"/>
                </a:solidFill>
                <a:effectLst/>
                <a:ea typeface="Aptos" panose="020B0004020202020204" pitchFamily="34" charset="0"/>
                <a:sym typeface="Wingdings" panose="05000000000000000000" pitchFamily="2" charset="2"/>
              </a:rPr>
              <a:t>AI </a:t>
            </a:r>
            <a:r>
              <a:rPr lang="el-GR" sz="1600" dirty="0">
                <a:solidFill>
                  <a:schemeClr val="tx1"/>
                </a:solidFill>
                <a:effectLst/>
                <a:ea typeface="Aptos" panose="020B0004020202020204" pitchFamily="34" charset="0"/>
                <a:sym typeface="Wingdings" panose="05000000000000000000" pitchFamily="2" charset="2"/>
              </a:rPr>
              <a:t>συστημάτων σε στρ</a:t>
            </a:r>
            <a:r>
              <a:rPr lang="el-GR" sz="1600" dirty="0">
                <a:solidFill>
                  <a:schemeClr val="tx1"/>
                </a:solidFill>
                <a:ea typeface="Aptos" panose="020B0004020202020204" pitchFamily="34" charset="0"/>
                <a:sym typeface="Wingdings" panose="05000000000000000000" pitchFamily="2" charset="2"/>
              </a:rPr>
              <a:t>ώματα και παροχή οδηγιών και υφιστάμενων προτύπων για την αξιολόγηση κάθε στρώματος. Τα στρώματα είναι: 1) Υλικό, 2) Λογισμικό, 3) Σύνολα δεδομένων και 4) Μοντέλα μηχανικής μάθησης.</a:t>
            </a:r>
          </a:p>
          <a:p>
            <a:pPr marL="0" indent="0">
              <a:buNone/>
            </a:pPr>
            <a:r>
              <a:rPr lang="el-GR" sz="1600" b="1" dirty="0">
                <a:solidFill>
                  <a:schemeClr val="tx1"/>
                </a:solidFill>
                <a:effectLst/>
                <a:ea typeface="Aptos" panose="020B0004020202020204" pitchFamily="34" charset="0"/>
                <a:sym typeface="Wingdings" panose="05000000000000000000" pitchFamily="2" charset="2"/>
              </a:rPr>
              <a:t>3) </a:t>
            </a:r>
            <a:r>
              <a:rPr lang="en-GB" sz="1600" b="1" dirty="0">
                <a:solidFill>
                  <a:schemeClr val="tx1"/>
                </a:solidFill>
                <a:effectLst/>
                <a:ea typeface="Aptos" panose="020B0004020202020204" pitchFamily="34" charset="0"/>
                <a:sym typeface="Wingdings" panose="05000000000000000000" pitchFamily="2" charset="2"/>
              </a:rPr>
              <a:t>McCormack &amp; </a:t>
            </a:r>
            <a:r>
              <a:rPr lang="en-GB" sz="1600" b="1" dirty="0" err="1">
                <a:solidFill>
                  <a:schemeClr val="tx1"/>
                </a:solidFill>
                <a:effectLst/>
                <a:ea typeface="Aptos" panose="020B0004020202020204" pitchFamily="34" charset="0"/>
                <a:sym typeface="Wingdings" panose="05000000000000000000" pitchFamily="2" charset="2"/>
              </a:rPr>
              <a:t>Bendechache</a:t>
            </a:r>
            <a:r>
              <a:rPr lang="en-GB" sz="1600" b="1" dirty="0">
                <a:solidFill>
                  <a:schemeClr val="tx1"/>
                </a:solidFill>
                <a:effectLst/>
                <a:ea typeface="Aptos" panose="020B0004020202020204" pitchFamily="34" charset="0"/>
                <a:sym typeface="Wingdings" panose="05000000000000000000" pitchFamily="2" charset="2"/>
              </a:rPr>
              <a:t> (2024)  </a:t>
            </a:r>
            <a:r>
              <a:rPr lang="el-GR" sz="1600" dirty="0">
                <a:solidFill>
                  <a:schemeClr val="tx1"/>
                </a:solidFill>
                <a:effectLst/>
                <a:ea typeface="Aptos" panose="020B0004020202020204" pitchFamily="34" charset="0"/>
                <a:sym typeface="Wingdings" panose="05000000000000000000" pitchFamily="2" charset="2"/>
              </a:rPr>
              <a:t>Αποτελεί πρότυπο ταξινόμησης υφιστάμενων προτ</a:t>
            </a:r>
            <a:r>
              <a:rPr lang="el-GR" sz="1600" dirty="0">
                <a:solidFill>
                  <a:schemeClr val="tx1"/>
                </a:solidFill>
                <a:ea typeface="Aptos" panose="020B0004020202020204" pitchFamily="34" charset="0"/>
                <a:sym typeface="Wingdings" panose="05000000000000000000" pitchFamily="2" charset="2"/>
              </a:rPr>
              <a:t>ύπων βάσει ορισμένων χαρακτηριστικών τους. Ταξινόμηση πλαισίων σε τέσσερις κατηγορίες, ανάλογα με την προσέγγιση αξιολόγησης: 1)Εννοιολογική αξιολόγηση, 2) Χειρωνακτική αξιολόγηση, 3) Αυτόματη αξιολόγηση και 4) Ημιαυτόματη αξιολόγηση.</a:t>
            </a:r>
            <a:endParaRPr lang="el-GR" sz="1600" dirty="0">
              <a:solidFill>
                <a:schemeClr val="tx1"/>
              </a:solidFill>
              <a:effectLst/>
              <a:ea typeface="Aptos" panose="020B0004020202020204" pitchFamily="34" charset="0"/>
            </a:endParaRPr>
          </a:p>
          <a:p>
            <a:pPr marL="0" indent="0">
              <a:buNone/>
            </a:pPr>
            <a:endParaRPr lang="en-GB" dirty="0">
              <a:solidFill>
                <a:schemeClr val="tx1"/>
              </a:solidFill>
            </a:endParaRPr>
          </a:p>
        </p:txBody>
      </p:sp>
    </p:spTree>
    <p:extLst>
      <p:ext uri="{BB962C8B-B14F-4D97-AF65-F5344CB8AC3E}">
        <p14:creationId xmlns:p14="http://schemas.microsoft.com/office/powerpoint/2010/main" val="355759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8E8C5-884A-C340-FACD-9D9C99F155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BF848-A06E-AA01-2558-6096FC3FBAFE}"/>
              </a:ext>
            </a:extLst>
          </p:cNvPr>
          <p:cNvSpPr>
            <a:spLocks noGrp="1"/>
          </p:cNvSpPr>
          <p:nvPr>
            <p:ph type="title"/>
          </p:nvPr>
        </p:nvSpPr>
        <p:spPr/>
        <p:txBody>
          <a:bodyPr>
            <a:normAutofit fontScale="90000"/>
          </a:bodyPr>
          <a:lstStyle/>
          <a:p>
            <a:r>
              <a:rPr lang="el-GR" sz="2800" b="1" kern="100" dirty="0">
                <a:solidFill>
                  <a:schemeClr val="tx1"/>
                </a:solidFill>
                <a:effectLst/>
                <a:ea typeface="Aptos" panose="020B0004020202020204" pitchFamily="34" charset="0"/>
                <a:cs typeface="Arial" panose="020B0604020202020204" pitchFamily="34" charset="0"/>
              </a:rPr>
              <a:t>Προτάσεις πλαισίων και προτύπων για αξιόπιστα </a:t>
            </a:r>
            <a:r>
              <a:rPr lang="en-US" sz="2800" b="1" kern="100" dirty="0">
                <a:solidFill>
                  <a:schemeClr val="tx1"/>
                </a:solidFill>
                <a:effectLst/>
                <a:ea typeface="Aptos" panose="020B0004020202020204" pitchFamily="34" charset="0"/>
                <a:cs typeface="Arial" panose="020B0604020202020204" pitchFamily="34" charset="0"/>
              </a:rPr>
              <a:t>AI</a:t>
            </a:r>
            <a:r>
              <a:rPr lang="el-GR" sz="2800" b="1" kern="100" dirty="0">
                <a:solidFill>
                  <a:schemeClr val="tx1"/>
                </a:solidFill>
                <a:effectLst/>
                <a:ea typeface="Aptos" panose="020B0004020202020204" pitchFamily="34" charset="0"/>
                <a:cs typeface="Arial" panose="020B0604020202020204" pitchFamily="34" charset="0"/>
              </a:rPr>
              <a:t> συστήματα</a:t>
            </a:r>
            <a:br>
              <a:rPr lang="en-GB" sz="3600" kern="100" dirty="0">
                <a:effectLst/>
                <a:latin typeface="Aptos" panose="020B0004020202020204" pitchFamily="34" charset="0"/>
                <a:ea typeface="Aptos" panose="020B000402020202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09B51289-8635-D0D0-A4D2-413862B59E3D}"/>
              </a:ext>
            </a:extLst>
          </p:cNvPr>
          <p:cNvSpPr>
            <a:spLocks noGrp="1"/>
          </p:cNvSpPr>
          <p:nvPr>
            <p:ph idx="1"/>
          </p:nvPr>
        </p:nvSpPr>
        <p:spPr>
          <a:xfrm>
            <a:off x="1159112" y="1511709"/>
            <a:ext cx="10824341" cy="5346291"/>
          </a:xfrm>
        </p:spPr>
        <p:txBody>
          <a:bodyPr>
            <a:normAutofit/>
          </a:bodyPr>
          <a:lstStyle/>
          <a:p>
            <a:pPr marL="0" indent="0">
              <a:buNone/>
            </a:pPr>
            <a:r>
              <a:rPr lang="el-GR" sz="1400" b="1" dirty="0">
                <a:solidFill>
                  <a:schemeClr val="tx1"/>
                </a:solidFill>
              </a:rPr>
              <a:t>4) </a:t>
            </a:r>
            <a:r>
              <a:rPr lang="en-US" sz="1400" b="1" dirty="0">
                <a:solidFill>
                  <a:schemeClr val="tx1"/>
                </a:solidFill>
              </a:rPr>
              <a:t>Nasir </a:t>
            </a:r>
            <a:r>
              <a:rPr lang="el-GR" sz="1400" b="1" dirty="0">
                <a:solidFill>
                  <a:schemeClr val="tx1"/>
                </a:solidFill>
              </a:rPr>
              <a:t>κ.ά. (2024)</a:t>
            </a:r>
            <a:r>
              <a:rPr lang="el-GR" sz="1400" b="1" dirty="0">
                <a:sym typeface="Wingdings" panose="05000000000000000000" pitchFamily="2" charset="2"/>
              </a:rPr>
              <a:t> </a:t>
            </a:r>
            <a:r>
              <a:rPr lang="el-GR" sz="1400" dirty="0">
                <a:sym typeface="Wingdings" panose="05000000000000000000" pitchFamily="2" charset="2"/>
              </a:rPr>
              <a:t>Εστιάζει στην ΤΝ στα πλαίσια της ιατροφαρμακευτικής περίθαλψης. Δίνεται ιδιαίτερη προσοχή στα παρακάτω:</a:t>
            </a:r>
          </a:p>
          <a:p>
            <a:pPr>
              <a:buFont typeface="Wingdings" panose="05000000000000000000" pitchFamily="2" charset="2"/>
              <a:buChar char="§"/>
            </a:pPr>
            <a:r>
              <a:rPr lang="el-GR" sz="1200" dirty="0">
                <a:sym typeface="Wingdings" panose="05000000000000000000" pitchFamily="2" charset="2"/>
              </a:rPr>
              <a:t>Διαφάνεια και ερμηνεία</a:t>
            </a:r>
          </a:p>
          <a:p>
            <a:pPr>
              <a:buFont typeface="Wingdings" panose="05000000000000000000" pitchFamily="2" charset="2"/>
              <a:buChar char="§"/>
            </a:pPr>
            <a:r>
              <a:rPr lang="el-GR" sz="1200" dirty="0">
                <a:sym typeface="Wingdings" panose="05000000000000000000" pitchFamily="2" charset="2"/>
              </a:rPr>
              <a:t>Ασφάλεια δεδομένων </a:t>
            </a:r>
          </a:p>
          <a:p>
            <a:pPr>
              <a:buFont typeface="Wingdings" panose="05000000000000000000" pitchFamily="2" charset="2"/>
              <a:buChar char="§"/>
            </a:pPr>
            <a:r>
              <a:rPr lang="el-GR" sz="1200" dirty="0">
                <a:sym typeface="Wingdings" panose="05000000000000000000" pitchFamily="2" charset="2"/>
              </a:rPr>
              <a:t>Δίκαιο</a:t>
            </a:r>
            <a:endParaRPr lang="en-US" sz="1200" dirty="0">
              <a:sym typeface="Wingdings" panose="05000000000000000000" pitchFamily="2" charset="2"/>
            </a:endParaRPr>
          </a:p>
          <a:p>
            <a:pPr>
              <a:buFont typeface="Wingdings" panose="05000000000000000000" pitchFamily="2" charset="2"/>
              <a:buChar char="§"/>
            </a:pPr>
            <a:r>
              <a:rPr lang="el-GR" sz="1200" dirty="0">
                <a:sym typeface="Wingdings" panose="05000000000000000000" pitchFamily="2" charset="2"/>
              </a:rPr>
              <a:t>Διεθνής συνεργασία</a:t>
            </a:r>
          </a:p>
          <a:p>
            <a:pPr marL="0" indent="0">
              <a:buNone/>
            </a:pPr>
            <a:r>
              <a:rPr lang="el-GR" sz="1200" dirty="0">
                <a:sym typeface="Wingdings" panose="05000000000000000000" pitchFamily="2" charset="2"/>
              </a:rPr>
              <a:t>Εργαλεία: </a:t>
            </a:r>
            <a:r>
              <a:rPr lang="en-US" sz="1200" dirty="0">
                <a:sym typeface="Wingdings" panose="05000000000000000000" pitchFamily="2" charset="2"/>
              </a:rPr>
              <a:t>LIME </a:t>
            </a:r>
            <a:r>
              <a:rPr lang="el-GR" sz="1200" dirty="0">
                <a:sym typeface="Wingdings" panose="05000000000000000000" pitchFamily="2" charset="2"/>
              </a:rPr>
              <a:t>και </a:t>
            </a:r>
            <a:r>
              <a:rPr lang="en-US" sz="1200" dirty="0">
                <a:sym typeface="Wingdings" panose="05000000000000000000" pitchFamily="2" charset="2"/>
              </a:rPr>
              <a:t>SHAP </a:t>
            </a:r>
            <a:r>
              <a:rPr lang="el-GR" sz="1200" dirty="0">
                <a:sym typeface="Wingdings" panose="05000000000000000000" pitchFamily="2" charset="2"/>
              </a:rPr>
              <a:t> Επεξήγηση αποφάσεων των συστημάτων.</a:t>
            </a:r>
          </a:p>
          <a:p>
            <a:pPr marL="0" indent="0">
              <a:buNone/>
            </a:pPr>
            <a:r>
              <a:rPr lang="el-GR" sz="1400" b="1" dirty="0">
                <a:solidFill>
                  <a:schemeClr val="tx1"/>
                </a:solidFill>
                <a:sym typeface="Wingdings" panose="05000000000000000000" pitchFamily="2" charset="2"/>
              </a:rPr>
              <a:t>5)Μυλώση κ.ά. (2021)</a:t>
            </a:r>
            <a:r>
              <a:rPr lang="el-GR" sz="1400" dirty="0">
                <a:sym typeface="Wingdings" panose="05000000000000000000" pitchFamily="2" charset="2"/>
              </a:rPr>
              <a:t> Συνοψίζει και αξιολογεί τις βασικές αρχές χρήσης του </a:t>
            </a:r>
            <a:r>
              <a:rPr lang="en-US" sz="1400" dirty="0">
                <a:sym typeface="Wingdings" panose="05000000000000000000" pitchFamily="2" charset="2"/>
              </a:rPr>
              <a:t>AI</a:t>
            </a:r>
            <a:r>
              <a:rPr lang="el-GR" sz="1400" dirty="0">
                <a:sym typeface="Wingdings" panose="05000000000000000000" pitchFamily="2" charset="2"/>
              </a:rPr>
              <a:t> με βάση το </a:t>
            </a:r>
            <a:r>
              <a:rPr lang="en-US" sz="1400" dirty="0">
                <a:sym typeface="Wingdings" panose="05000000000000000000" pitchFamily="2" charset="2"/>
              </a:rPr>
              <a:t>GDPR (General Data Protection Regulation). </a:t>
            </a:r>
            <a:r>
              <a:rPr lang="el-GR" sz="1400" dirty="0">
                <a:sym typeface="Wingdings" panose="05000000000000000000" pitchFamily="2" charset="2"/>
              </a:rPr>
              <a:t>Εστιάζει στην προστασία των δεδομένων των χρηστών. Γενικότερα, φροντίζει για την ικανοποίηση: 1) Της διαφάνειας, 2) Της δικαιοσύνης, 3) Της ωφέλειας, 4) Της αποφυγής βλάβης και 5) Της αυτονομίας. Αναφέρεται η αρχιτεκτονική </a:t>
            </a:r>
            <a:r>
              <a:rPr lang="en-US" sz="1400" dirty="0">
                <a:sym typeface="Wingdings" panose="05000000000000000000" pitchFamily="2" charset="2"/>
              </a:rPr>
              <a:t>Privacy by Design</a:t>
            </a:r>
            <a:r>
              <a:rPr lang="el-GR" sz="1400" dirty="0">
                <a:sym typeface="Wingdings" panose="05000000000000000000" pitchFamily="2" charset="2"/>
              </a:rPr>
              <a:t>, η οποία περιγράφει την ανάπτυξη συστημάτων με τρόπο που να προστατεύει την ιδιωτικότητα του χρήστη.</a:t>
            </a:r>
            <a:endParaRPr lang="en-US" sz="1400" dirty="0">
              <a:sym typeface="Wingdings" panose="05000000000000000000" pitchFamily="2" charset="2"/>
            </a:endParaRPr>
          </a:p>
          <a:p>
            <a:pPr marL="0" indent="0">
              <a:buNone/>
            </a:pPr>
            <a:r>
              <a:rPr lang="el-GR" sz="1400" b="1" dirty="0">
                <a:solidFill>
                  <a:schemeClr val="tx1"/>
                </a:solidFill>
                <a:sym typeface="Wingdings" panose="05000000000000000000" pitchFamily="2" charset="2"/>
              </a:rPr>
              <a:t>6)</a:t>
            </a:r>
            <a:r>
              <a:rPr lang="en-GB" sz="1400" b="1" i="0" u="none" strike="noStrike" baseline="0" dirty="0">
                <a:solidFill>
                  <a:schemeClr val="tx1"/>
                </a:solidFill>
              </a:rPr>
              <a:t> </a:t>
            </a:r>
            <a:r>
              <a:rPr lang="en-GB" sz="1400" b="1" kern="100" dirty="0">
                <a:solidFill>
                  <a:schemeClr val="tx1"/>
                </a:solidFill>
                <a:effectLst/>
              </a:rPr>
              <a:t>O'Sullivan </a:t>
            </a:r>
            <a:r>
              <a:rPr lang="el-GR" sz="1400" b="1" kern="100" dirty="0">
                <a:solidFill>
                  <a:schemeClr val="tx1"/>
                </a:solidFill>
                <a:effectLst/>
              </a:rPr>
              <a:t>κ.ά.</a:t>
            </a:r>
            <a:r>
              <a:rPr lang="en-US" sz="1400" b="1" kern="100" dirty="0">
                <a:solidFill>
                  <a:schemeClr val="tx1"/>
                </a:solidFill>
                <a:effectLst/>
              </a:rPr>
              <a:t> (2018)</a:t>
            </a:r>
            <a:r>
              <a:rPr lang="el-GR" sz="1400" b="1" kern="100" dirty="0">
                <a:effectLst/>
              </a:rPr>
              <a:t> </a:t>
            </a:r>
            <a:r>
              <a:rPr lang="el-GR" sz="1400" b="1" kern="100" dirty="0">
                <a:effectLst/>
                <a:sym typeface="Wingdings" panose="05000000000000000000" pitchFamily="2" charset="2"/>
              </a:rPr>
              <a:t></a:t>
            </a:r>
            <a:r>
              <a:rPr lang="el-GR" sz="1400" b="1" kern="100" dirty="0">
                <a:cs typeface="Times New Roman" panose="02020603050405020304" pitchFamily="18" charset="0"/>
                <a:sym typeface="Wingdings" panose="05000000000000000000" pitchFamily="2" charset="2"/>
              </a:rPr>
              <a:t> </a:t>
            </a:r>
            <a:r>
              <a:rPr lang="el-GR" sz="1400" kern="100" dirty="0">
                <a:cs typeface="Times New Roman" panose="02020603050405020304" pitchFamily="18" charset="0"/>
                <a:sym typeface="Wingdings" panose="05000000000000000000" pitchFamily="2" charset="2"/>
              </a:rPr>
              <a:t>Γίνεται λόγος περί </a:t>
            </a:r>
            <a:r>
              <a:rPr lang="el-GR" sz="1400" dirty="0">
                <a:effectLst/>
                <a:ea typeface="Aptos" panose="020B0004020202020204" pitchFamily="34" charset="0"/>
                <a:cs typeface="Times New Roman" panose="02020603050405020304" pitchFamily="18" charset="0"/>
              </a:rPr>
              <a:t>των ηθικών πλαισίων του </a:t>
            </a:r>
            <a:r>
              <a:rPr lang="en-US" sz="1400" dirty="0">
                <a:effectLst/>
                <a:ea typeface="Aptos" panose="020B0004020202020204" pitchFamily="34" charset="0"/>
                <a:cs typeface="Times New Roman" panose="02020603050405020304" pitchFamily="18" charset="0"/>
              </a:rPr>
              <a:t>AI </a:t>
            </a:r>
            <a:r>
              <a:rPr lang="el-GR" sz="1400" dirty="0">
                <a:effectLst/>
                <a:ea typeface="Aptos" panose="020B0004020202020204" pitchFamily="34" charset="0"/>
                <a:cs typeface="Times New Roman" panose="02020603050405020304" pitchFamily="18" charset="0"/>
              </a:rPr>
              <a:t>και της αυτόνομης χειρουργικής. Εστιάζει στην νομική ε</a:t>
            </a:r>
            <a:r>
              <a:rPr lang="el-GR" sz="1400" dirty="0"/>
              <a:t>υθύνη (λογοδοσία) και την διαφάνεια των συστημάτων ΤΝ στον κλάδο, καθώς και αναφέρεται και σε πρότυπα όπως το </a:t>
            </a:r>
            <a:r>
              <a:rPr lang="en-US" sz="1400" dirty="0"/>
              <a:t>ISO/IEC</a:t>
            </a:r>
            <a:r>
              <a:rPr lang="el-GR" sz="1400" dirty="0"/>
              <a:t>. Επίσης, αναφέρονται μελέτες όπως του </a:t>
            </a:r>
            <a:r>
              <a:rPr lang="el-GR" sz="1400" dirty="0" err="1"/>
              <a:t>Bonaci</a:t>
            </a:r>
            <a:r>
              <a:rPr lang="el-GR" sz="1400" dirty="0"/>
              <a:t> κ.ά. (2017) που σχετίζεται με τους κίνδυνους επιθέσεων σε </a:t>
            </a:r>
            <a:r>
              <a:rPr lang="en-US" sz="1400" dirty="0"/>
              <a:t>AI</a:t>
            </a:r>
            <a:r>
              <a:rPr lang="el-GR" sz="1400" dirty="0"/>
              <a:t> συστήματα και την ασφάλεια ιατρικού εξοπλισμού.</a:t>
            </a:r>
          </a:p>
          <a:p>
            <a:pPr marL="0" indent="0">
              <a:buNone/>
            </a:pPr>
            <a:r>
              <a:rPr lang="el-GR" sz="1400" dirty="0">
                <a:sym typeface="Wingdings" panose="05000000000000000000" pitchFamily="2" charset="2"/>
              </a:rPr>
              <a:t>Εργαλεία &amp; Μεθοδολογίες  </a:t>
            </a:r>
            <a:r>
              <a:rPr lang="en-GB" sz="1400" dirty="0"/>
              <a:t>Explainable AI (XAI)</a:t>
            </a:r>
            <a:r>
              <a:rPr lang="el-GR" sz="1400" dirty="0"/>
              <a:t>, Συστήματα Μαύρου Κουτιού &amp; Κυβερνοασφάλεια.</a:t>
            </a:r>
            <a:endParaRPr lang="en-US" sz="1400" dirty="0">
              <a:sym typeface="Wingdings" panose="05000000000000000000" pitchFamily="2" charset="2"/>
            </a:endParaRPr>
          </a:p>
        </p:txBody>
      </p:sp>
    </p:spTree>
    <p:extLst>
      <p:ext uri="{BB962C8B-B14F-4D97-AF65-F5344CB8AC3E}">
        <p14:creationId xmlns:p14="http://schemas.microsoft.com/office/powerpoint/2010/main" val="61792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a:extLst>
            <a:ext uri="{FF2B5EF4-FFF2-40B4-BE49-F238E27FC236}">
              <a16:creationId xmlns:a16="http://schemas.microsoft.com/office/drawing/2014/main" id="{006E5717-3EBC-D734-C1D7-078D2EE9DA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437CD1-D146-4F62-B8ED-455ADFB675ED}"/>
              </a:ext>
            </a:extLst>
          </p:cNvPr>
          <p:cNvSpPr>
            <a:spLocks noGrp="1"/>
          </p:cNvSpPr>
          <p:nvPr>
            <p:ph type="title"/>
          </p:nvPr>
        </p:nvSpPr>
        <p:spPr>
          <a:xfrm>
            <a:off x="1499230" y="230819"/>
            <a:ext cx="8911687" cy="871840"/>
          </a:xfrm>
        </p:spPr>
        <p:txBody>
          <a:bodyPr>
            <a:normAutofit fontScale="90000"/>
          </a:bodyPr>
          <a:lstStyle/>
          <a:p>
            <a:r>
              <a:rPr lang="el-GR" sz="2800" b="1" kern="100" dirty="0">
                <a:solidFill>
                  <a:schemeClr val="tx1"/>
                </a:solidFill>
                <a:effectLst/>
                <a:ea typeface="Aptos" panose="020B0004020202020204" pitchFamily="34" charset="0"/>
                <a:cs typeface="Arial" panose="020B0604020202020204" pitchFamily="34" charset="0"/>
              </a:rPr>
              <a:t>Προτάσεις πλαισίων και προτύπων για αξιόπιστα </a:t>
            </a:r>
            <a:r>
              <a:rPr lang="en-US" sz="2800" b="1" kern="100" dirty="0">
                <a:solidFill>
                  <a:schemeClr val="tx1"/>
                </a:solidFill>
                <a:effectLst/>
                <a:ea typeface="Aptos" panose="020B0004020202020204" pitchFamily="34" charset="0"/>
                <a:cs typeface="Arial" panose="020B0604020202020204" pitchFamily="34" charset="0"/>
              </a:rPr>
              <a:t>AI</a:t>
            </a:r>
            <a:r>
              <a:rPr lang="el-GR" sz="2800" b="1" kern="100" dirty="0">
                <a:solidFill>
                  <a:schemeClr val="tx1"/>
                </a:solidFill>
                <a:effectLst/>
                <a:ea typeface="Aptos" panose="020B0004020202020204" pitchFamily="34" charset="0"/>
                <a:cs typeface="Arial" panose="020B0604020202020204" pitchFamily="34" charset="0"/>
              </a:rPr>
              <a:t> συστήματα</a:t>
            </a:r>
            <a:br>
              <a:rPr lang="en-GB" sz="3600" kern="100" dirty="0">
                <a:effectLst/>
                <a:latin typeface="Aptos" panose="020B0004020202020204" pitchFamily="34" charset="0"/>
                <a:ea typeface="Aptos" panose="020B000402020202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C5438042-4B5E-CB43-05E9-F9E62EEBBFEB}"/>
              </a:ext>
            </a:extLst>
          </p:cNvPr>
          <p:cNvSpPr>
            <a:spLocks noGrp="1"/>
          </p:cNvSpPr>
          <p:nvPr>
            <p:ph idx="1"/>
          </p:nvPr>
        </p:nvSpPr>
        <p:spPr>
          <a:xfrm>
            <a:off x="332510" y="1102659"/>
            <a:ext cx="11650944" cy="5647765"/>
          </a:xfrm>
        </p:spPr>
        <p:txBody>
          <a:bodyPr>
            <a:normAutofit fontScale="92500"/>
          </a:bodyPr>
          <a:lstStyle/>
          <a:p>
            <a:pPr marL="0" indent="0">
              <a:buNone/>
            </a:pPr>
            <a:r>
              <a:rPr lang="el-GR" sz="1400" b="1" dirty="0">
                <a:solidFill>
                  <a:schemeClr val="tx1"/>
                </a:solidFill>
                <a:sym typeface="Wingdings" panose="05000000000000000000" pitchFamily="2" charset="2"/>
              </a:rPr>
              <a:t>7)</a:t>
            </a:r>
            <a:r>
              <a:rPr lang="en-GB" sz="1400" b="1" kern="100" dirty="0">
                <a:solidFill>
                  <a:schemeClr val="tx1"/>
                </a:solidFill>
                <a:effectLst/>
              </a:rPr>
              <a:t> Peters </a:t>
            </a:r>
            <a:r>
              <a:rPr lang="el-GR" sz="1400" b="1" kern="100" dirty="0">
                <a:solidFill>
                  <a:schemeClr val="tx1"/>
                </a:solidFill>
                <a:effectLst/>
              </a:rPr>
              <a:t>κ.ά.</a:t>
            </a:r>
            <a:r>
              <a:rPr lang="en-US" sz="1400" b="1" kern="100" dirty="0">
                <a:solidFill>
                  <a:schemeClr val="tx1"/>
                </a:solidFill>
                <a:effectLst/>
              </a:rPr>
              <a:t> (2020)</a:t>
            </a:r>
            <a:r>
              <a:rPr lang="el-GR" sz="1400" b="1" kern="100" dirty="0">
                <a:solidFill>
                  <a:schemeClr val="tx1"/>
                </a:solidFill>
                <a:effectLst/>
                <a:sym typeface="Wingdings" panose="05000000000000000000" pitchFamily="2" charset="2"/>
              </a:rPr>
              <a:t> </a:t>
            </a:r>
            <a:r>
              <a:rPr lang="el-GR" sz="1400" b="1" kern="100" dirty="0">
                <a:sym typeface="Wingdings" panose="05000000000000000000" pitchFamily="2" charset="2"/>
              </a:rPr>
              <a:t></a:t>
            </a:r>
            <a:r>
              <a:rPr lang="el-GR" sz="1400" b="1" kern="100" dirty="0">
                <a:effectLst/>
                <a:sym typeface="Wingdings" panose="05000000000000000000" pitchFamily="2" charset="2"/>
              </a:rPr>
              <a:t>  </a:t>
            </a:r>
            <a:r>
              <a:rPr lang="el-GR" sz="1400" kern="100" dirty="0">
                <a:sym typeface="Wingdings" panose="05000000000000000000" pitchFamily="2" charset="2"/>
              </a:rPr>
              <a:t>Η μελέτη αυτή επικεντρώνεται σε πλαίσια που αφορούν τον</a:t>
            </a:r>
            <a:r>
              <a:rPr lang="el-GR" sz="1400" kern="100" dirty="0">
                <a:effectLst/>
                <a:sym typeface="Wingdings" panose="05000000000000000000" pitchFamily="2" charset="2"/>
              </a:rPr>
              <a:t> υπεύθυνο σχεδιασμό του ΑΙ.</a:t>
            </a:r>
          </a:p>
          <a:p>
            <a:pPr>
              <a:buFont typeface="Wingdings" panose="05000000000000000000" pitchFamily="2" charset="2"/>
              <a:buChar char="§"/>
            </a:pPr>
            <a:r>
              <a:rPr lang="el-GR" sz="1400" kern="100" dirty="0">
                <a:effectLst/>
                <a:ea typeface="Calibri" panose="020F0502020204030204" pitchFamily="34" charset="0"/>
                <a:cs typeface="Times New Roman" panose="02020603050405020304" pitchFamily="18" charset="0"/>
                <a:sym typeface="Wingdings" panose="05000000000000000000" pitchFamily="2" charset="2"/>
              </a:rPr>
              <a:t>Οι  κ</a:t>
            </a:r>
            <a:r>
              <a:rPr lang="el-GR" sz="1400" dirty="0"/>
              <a:t>ύριες έννοιες που αναλύονται είναι:  Υπευθυνότητα, Διαφάνεια, Ανθρωποκεντρική Προσέγγιση ,</a:t>
            </a:r>
          </a:p>
          <a:p>
            <a:pPr>
              <a:buFont typeface="Wingdings" panose="05000000000000000000" pitchFamily="2" charset="2"/>
              <a:buChar char="§"/>
            </a:pPr>
            <a:r>
              <a:rPr lang="el-GR" sz="1400" dirty="0"/>
              <a:t>Η προτεινόμενη μεθοδολογία στηρίζεται σε καθιερωμένα πλαίσια και μελέτες που διαμορφώνουν την ηθική της τεχνητής νοημοσύνης. Τα IEEE P7000 </a:t>
            </a:r>
            <a:r>
              <a:rPr lang="el-GR" sz="1400" dirty="0" err="1"/>
              <a:t>Standards</a:t>
            </a:r>
            <a:r>
              <a:rPr lang="el-GR" sz="1400" dirty="0"/>
              <a:t> (2019) και το AI4People </a:t>
            </a:r>
            <a:r>
              <a:rPr lang="el-GR" sz="1400" dirty="0" err="1"/>
              <a:t>Framework</a:t>
            </a:r>
            <a:r>
              <a:rPr lang="el-GR" sz="1400" dirty="0"/>
              <a:t> (2018) προσφέρουν κατευθυντήριες αρχές για την ανάπτυξη αξιόπιστων AI συστημάτων, ενώ οι </a:t>
            </a:r>
            <a:r>
              <a:rPr lang="el-GR" sz="1400" dirty="0" err="1"/>
              <a:t>Jobin</a:t>
            </a:r>
            <a:r>
              <a:rPr lang="el-GR" sz="1400" dirty="0"/>
              <a:t> </a:t>
            </a:r>
            <a:r>
              <a:rPr lang="el-GR" sz="1400" dirty="0" err="1"/>
              <a:t>et</a:t>
            </a:r>
            <a:r>
              <a:rPr lang="el-GR" sz="1400" dirty="0"/>
              <a:t> </a:t>
            </a:r>
            <a:r>
              <a:rPr lang="el-GR" sz="1400" dirty="0" err="1"/>
              <a:t>al</a:t>
            </a:r>
            <a:r>
              <a:rPr lang="el-GR" sz="1400" dirty="0"/>
              <a:t>. (2019) αναλύουν 84 ηθικές κατευθυντήριες γραμμές που αναδεικνύουν τις κύριες προκλήσεις του τομέα. Τέλος, οι </a:t>
            </a:r>
            <a:r>
              <a:rPr lang="el-GR" sz="1400" dirty="0" err="1"/>
              <a:t>Gebru</a:t>
            </a:r>
            <a:r>
              <a:rPr lang="el-GR" sz="1400" dirty="0"/>
              <a:t> κ.ά. (2018) εστιάζουν στην ενίσχυση της διαφάνειας και της λογοδοσίας μέσω της τεκμηρίωσης συνόλων δεδομένων.</a:t>
            </a:r>
          </a:p>
          <a:p>
            <a:pPr>
              <a:buFont typeface="Wingdings" panose="05000000000000000000" pitchFamily="2" charset="2"/>
              <a:buChar char="§"/>
            </a:pPr>
            <a:r>
              <a:rPr lang="el-GR" sz="1400" dirty="0"/>
              <a:t>Εργαλεία </a:t>
            </a:r>
            <a:r>
              <a:rPr lang="el-GR" sz="1400" dirty="0">
                <a:sym typeface="Wingdings" panose="05000000000000000000" pitchFamily="2" charset="2"/>
              </a:rPr>
              <a:t> </a:t>
            </a:r>
            <a:r>
              <a:rPr lang="en-GB" sz="1400" dirty="0"/>
              <a:t>IBM 360 Fairness Toolkit</a:t>
            </a:r>
            <a:r>
              <a:rPr lang="el-GR" sz="1400" dirty="0"/>
              <a:t>, </a:t>
            </a:r>
            <a:r>
              <a:rPr lang="en-GB" sz="1400" dirty="0"/>
              <a:t>Ethical Checklists</a:t>
            </a:r>
            <a:endParaRPr lang="el-GR" sz="1400" dirty="0"/>
          </a:p>
          <a:p>
            <a:pPr marL="0" indent="0">
              <a:buNone/>
            </a:pPr>
            <a:r>
              <a:rPr lang="el-GR"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r>
              <a:rPr lang="en-GB" sz="1400" b="1" kern="100" dirty="0">
                <a:solidFill>
                  <a:schemeClr val="tx1"/>
                </a:solidFill>
                <a:effectLst/>
              </a:rPr>
              <a:t> Prem  </a:t>
            </a:r>
            <a:r>
              <a:rPr lang="en-US" sz="1400" b="1" kern="100" dirty="0">
                <a:solidFill>
                  <a:schemeClr val="tx1"/>
                </a:solidFill>
                <a:effectLst/>
              </a:rPr>
              <a:t>(2023)</a:t>
            </a:r>
            <a:r>
              <a:rPr lang="el-GR" sz="1400" b="1" kern="100" dirty="0">
                <a:solidFill>
                  <a:schemeClr val="tx1"/>
                </a:solidFill>
                <a:effectLst/>
              </a:rPr>
              <a:t> </a:t>
            </a:r>
            <a:r>
              <a:rPr lang="el-GR" sz="1400" b="1" kern="100" dirty="0">
                <a:effectLst/>
                <a:sym typeface="Wingdings" panose="05000000000000000000" pitchFamily="2" charset="2"/>
              </a:rPr>
              <a:t> </a:t>
            </a:r>
            <a:r>
              <a:rPr lang="el-GR" sz="1400" kern="100" dirty="0">
                <a:sym typeface="Wingdings" panose="05000000000000000000" pitchFamily="2" charset="2"/>
              </a:rPr>
              <a:t>Εστιάζει</a:t>
            </a:r>
            <a:r>
              <a:rPr lang="el-GR" sz="1400" kern="100" dirty="0">
                <a:effectLst/>
                <a:sym typeface="Wingdings" panose="05000000000000000000" pitchFamily="2" charset="2"/>
              </a:rPr>
              <a:t> στο α</a:t>
            </a:r>
            <a:r>
              <a:rPr lang="el-GR" sz="1400" dirty="0"/>
              <a:t>ξιόπιστο </a:t>
            </a:r>
            <a:r>
              <a:rPr lang="en-GB" sz="1400" dirty="0"/>
              <a:t>AI </a:t>
            </a:r>
            <a:r>
              <a:rPr lang="el-GR" sz="1400" dirty="0"/>
              <a:t>και στο </a:t>
            </a:r>
            <a:r>
              <a:rPr lang="en-GB" sz="1400" dirty="0"/>
              <a:t>Principlism</a:t>
            </a:r>
            <a:r>
              <a:rPr lang="el-GR" sz="1400" dirty="0"/>
              <a:t> και </a:t>
            </a:r>
            <a:r>
              <a:rPr lang="el-GR" sz="1400" dirty="0">
                <a:effectLst/>
                <a:ea typeface="Aptos" panose="020B0004020202020204" pitchFamily="34" charset="0"/>
                <a:cs typeface="Times New Roman" panose="02020603050405020304" pitchFamily="18" charset="0"/>
              </a:rPr>
              <a:t>παρουσιάζονται οι έννοιες της διαφάνειας, της  λογοδοσίας, της </a:t>
            </a:r>
            <a:r>
              <a:rPr lang="el-GR" sz="1400" dirty="0" err="1">
                <a:effectLst/>
                <a:ea typeface="Aptos" panose="020B0004020202020204" pitchFamily="34" charset="0"/>
                <a:cs typeface="Times New Roman" panose="02020603050405020304" pitchFamily="18" charset="0"/>
              </a:rPr>
              <a:t>ιδιωτικότητας</a:t>
            </a:r>
            <a:r>
              <a:rPr lang="el-GR" sz="1400" dirty="0">
                <a:effectLst/>
                <a:ea typeface="Aptos" panose="020B0004020202020204" pitchFamily="34" charset="0"/>
                <a:cs typeface="Times New Roman" panose="02020603050405020304" pitchFamily="18" charset="0"/>
              </a:rPr>
              <a:t>, της δικαιοσύνη</a:t>
            </a:r>
            <a:r>
              <a:rPr lang="el-GR" sz="1400" dirty="0">
                <a:ea typeface="Aptos" panose="020B0004020202020204" pitchFamily="34" charset="0"/>
                <a:cs typeface="Times New Roman" panose="02020603050405020304" pitchFamily="18" charset="0"/>
              </a:rPr>
              <a:t>ς</a:t>
            </a:r>
            <a:r>
              <a:rPr lang="el-GR" sz="1400" dirty="0">
                <a:effectLst/>
                <a:ea typeface="Aptos" panose="020B0004020202020204" pitchFamily="34" charset="0"/>
                <a:cs typeface="Times New Roman" panose="02020603050405020304" pitchFamily="18" charset="0"/>
              </a:rPr>
              <a:t> και της </a:t>
            </a:r>
            <a:r>
              <a:rPr lang="el-GR" sz="1400" dirty="0" err="1">
                <a:effectLst/>
                <a:ea typeface="Aptos" panose="020B0004020202020204" pitchFamily="34" charset="0"/>
                <a:cs typeface="Times New Roman" panose="02020603050405020304" pitchFamily="18" charset="0"/>
              </a:rPr>
              <a:t>επεξηγησιμότητας</a:t>
            </a:r>
            <a:r>
              <a:rPr lang="el-GR" sz="1400" dirty="0">
                <a:ea typeface="Aptos" panose="020B0004020202020204" pitchFamily="34" charset="0"/>
                <a:cs typeface="Times New Roman" panose="02020603050405020304" pitchFamily="18" charset="0"/>
              </a:rPr>
              <a:t>.</a:t>
            </a:r>
            <a:endParaRPr lang="en-GB" sz="1400" kern="100" dirty="0">
              <a:effectLst/>
              <a:ea typeface="Calibri" panose="020F0502020204030204" pitchFamily="34" charset="0"/>
              <a:cs typeface="Times New Roman" panose="02020603050405020304" pitchFamily="18" charset="0"/>
            </a:endParaRPr>
          </a:p>
          <a:p>
            <a:pPr>
              <a:buFont typeface="Wingdings" panose="05000000000000000000" pitchFamily="2" charset="2"/>
              <a:buChar char="§"/>
            </a:pPr>
            <a:r>
              <a:rPr lang="el-GR" sz="1400" dirty="0"/>
              <a:t>Σημαντικές μελέτες που παρουσιάζονται είναι:</a:t>
            </a:r>
          </a:p>
          <a:p>
            <a:pPr lvl="1">
              <a:buFont typeface="Wingdings" panose="05000000000000000000" pitchFamily="2" charset="2"/>
              <a:buChar char="§"/>
            </a:pPr>
            <a:r>
              <a:rPr lang="el-GR" sz="1100" dirty="0"/>
              <a:t> η προσέγγιση της Ευρωπαϊκής Επιτροπής όπου αναφέρει την θέσπιση των βασικών αρχών για την ηθική του ΑΙ.</a:t>
            </a:r>
          </a:p>
          <a:p>
            <a:pPr lvl="1">
              <a:buFont typeface="Wingdings" panose="05000000000000000000" pitchFamily="2" charset="2"/>
              <a:buChar char="§"/>
            </a:pPr>
            <a:r>
              <a:rPr lang="en-GB" sz="1100" dirty="0"/>
              <a:t>Morley et al. (2020)</a:t>
            </a:r>
            <a:r>
              <a:rPr lang="el-GR" sz="1100" dirty="0"/>
              <a:t> που προτείνει μια </a:t>
            </a:r>
            <a:r>
              <a:rPr lang="el-GR" sz="1100" dirty="0">
                <a:effectLst/>
                <a:ea typeface="Aptos" panose="020B0004020202020204" pitchFamily="34" charset="0"/>
                <a:cs typeface="Times New Roman" panose="02020603050405020304" pitchFamily="18" charset="0"/>
              </a:rPr>
              <a:t>διαδικασίας σχεδιασμού του </a:t>
            </a:r>
            <a:r>
              <a:rPr lang="en-US" sz="1100" dirty="0">
                <a:effectLst/>
                <a:ea typeface="Aptos" panose="020B0004020202020204" pitchFamily="34" charset="0"/>
                <a:cs typeface="Times New Roman" panose="02020603050405020304" pitchFamily="18" charset="0"/>
              </a:rPr>
              <a:t>AI</a:t>
            </a:r>
            <a:r>
              <a:rPr lang="el-GR" sz="1100" dirty="0">
                <a:effectLst/>
                <a:ea typeface="Aptos" panose="020B0004020202020204" pitchFamily="34" charset="0"/>
                <a:cs typeface="Times New Roman" panose="02020603050405020304" pitchFamily="18" charset="0"/>
              </a:rPr>
              <a:t> αναγνωρίζοντας τις φάσεις όπου απαιτούνται ηθικές παρεμβάσεις</a:t>
            </a:r>
          </a:p>
          <a:p>
            <a:pPr lvl="1">
              <a:buFont typeface="Wingdings" panose="05000000000000000000" pitchFamily="2" charset="2"/>
              <a:buChar char="§"/>
            </a:pPr>
            <a:r>
              <a:rPr lang="en-GB" sz="1100" dirty="0" err="1">
                <a:effectLst/>
                <a:ea typeface="Aptos" panose="020B0004020202020204" pitchFamily="34" charset="0"/>
                <a:cs typeface="Times New Roman" panose="02020603050405020304" pitchFamily="18" charset="0"/>
              </a:rPr>
              <a:t>Floridi</a:t>
            </a:r>
            <a:r>
              <a:rPr lang="en-GB" sz="1100" dirty="0">
                <a:effectLst/>
                <a:ea typeface="Aptos" panose="020B0004020202020204" pitchFamily="34" charset="0"/>
                <a:cs typeface="Times New Roman" panose="02020603050405020304" pitchFamily="18" charset="0"/>
              </a:rPr>
              <a:t> et al</a:t>
            </a:r>
            <a:r>
              <a:rPr lang="el-GR" sz="1100" dirty="0">
                <a:effectLst/>
                <a:ea typeface="Aptos" panose="020B0004020202020204" pitchFamily="34" charset="0"/>
                <a:cs typeface="Times New Roman" panose="02020603050405020304" pitchFamily="18" charset="0"/>
              </a:rPr>
              <a:t>. (2018) στην οποία γίνεται μια σειρά αναλύσεων 47 αρχών ηθικής για την ΤΝ μέσα από διαφορά έγγραφα και οδηγίες.</a:t>
            </a:r>
          </a:p>
          <a:p>
            <a:pPr marL="0" indent="0">
              <a:buNone/>
            </a:pPr>
            <a:r>
              <a:rPr lang="el-GR" sz="1400" b="1" dirty="0">
                <a:solidFill>
                  <a:schemeClr val="tx1"/>
                </a:solidFill>
                <a:effectLst/>
                <a:ea typeface="Aptos" panose="020B0004020202020204" pitchFamily="34" charset="0"/>
                <a:cs typeface="Times New Roman" panose="02020603050405020304" pitchFamily="18" charset="0"/>
              </a:rPr>
              <a:t>9)</a:t>
            </a:r>
            <a:r>
              <a:rPr lang="en-GB" sz="1400" dirty="0">
                <a:solidFill>
                  <a:schemeClr val="tx1"/>
                </a:solidFill>
              </a:rPr>
              <a:t> </a:t>
            </a:r>
            <a:r>
              <a:rPr lang="en-GB" sz="1400" b="1" dirty="0">
                <a:solidFill>
                  <a:schemeClr val="tx1"/>
                </a:solidFill>
              </a:rPr>
              <a:t>Pastor-Dark  </a:t>
            </a:r>
            <a:r>
              <a:rPr lang="el-GR" sz="1400" b="1" kern="100" dirty="0">
                <a:solidFill>
                  <a:schemeClr val="tx1"/>
                </a:solidFill>
                <a:effectLst/>
              </a:rPr>
              <a:t> κ.ά.</a:t>
            </a:r>
            <a:r>
              <a:rPr lang="en-US" sz="1400" b="1" kern="100" dirty="0">
                <a:solidFill>
                  <a:schemeClr val="tx1"/>
                </a:solidFill>
                <a:effectLst/>
              </a:rPr>
              <a:t> (2022)</a:t>
            </a:r>
            <a:r>
              <a:rPr lang="el-GR" sz="1400" b="1" kern="100" dirty="0">
                <a:solidFill>
                  <a:schemeClr val="tx1"/>
                </a:solidFill>
                <a:effectLst/>
              </a:rPr>
              <a:t> </a:t>
            </a:r>
            <a:r>
              <a:rPr lang="el-GR" sz="1400" b="1" kern="100" dirty="0">
                <a:effectLst/>
                <a:sym typeface="Wingdings" panose="05000000000000000000" pitchFamily="2" charset="2"/>
              </a:rPr>
              <a:t> </a:t>
            </a:r>
            <a:r>
              <a:rPr lang="el-GR" sz="1400" kern="100" dirty="0">
                <a:effectLst/>
                <a:sym typeface="Wingdings" panose="05000000000000000000" pitchFamily="2" charset="2"/>
              </a:rPr>
              <a:t>Πρόταση:</a:t>
            </a:r>
            <a:r>
              <a:rPr lang="el-GR" sz="1400" b="1" kern="100" dirty="0">
                <a:effectLst/>
                <a:sym typeface="Wingdings" panose="05000000000000000000" pitchFamily="2" charset="2"/>
              </a:rPr>
              <a:t> </a:t>
            </a:r>
            <a:r>
              <a:rPr lang="el-GR" sz="1400" i="1" dirty="0"/>
              <a:t>Η ΤΝ, συνδυάζοντας ηθικές αρχές και τεχνολογική ανάπτυξη, μπορεί να επιταχύνει την επίτευξη των SDG (Στόχοι Βιώσιμης Ανάπτυξης), οδηγώντας σε βιώσιμες και ανθεκτικές πόλεις.</a:t>
            </a:r>
          </a:p>
          <a:p>
            <a:pPr>
              <a:buFont typeface="Wingdings" panose="05000000000000000000" pitchFamily="2" charset="2"/>
              <a:buChar char="§"/>
            </a:pPr>
            <a:r>
              <a:rPr lang="el-GR" sz="1400" dirty="0"/>
              <a:t> </a:t>
            </a:r>
            <a:r>
              <a:rPr lang="en-US" sz="1400" dirty="0"/>
              <a:t>SDG </a:t>
            </a:r>
            <a:r>
              <a:rPr lang="en-US" sz="1400" dirty="0">
                <a:sym typeface="Wingdings" panose="05000000000000000000" pitchFamily="2" charset="2"/>
              </a:rPr>
              <a:t> </a:t>
            </a:r>
            <a:r>
              <a:rPr lang="el-GR" sz="1400" dirty="0">
                <a:sym typeface="Wingdings" panose="05000000000000000000" pitchFamily="2" charset="2"/>
              </a:rPr>
              <a:t>Καθορίζουν την κοινωνική ευημερία, την ισότητα και τη βιωσιμότητα (π.χ. </a:t>
            </a:r>
            <a:r>
              <a:rPr lang="el-GR" sz="1400" dirty="0"/>
              <a:t>SDG-11 για ασφαλείς, χωρίς αποκλεισμούς και βιώσιμες πόλεις).</a:t>
            </a:r>
          </a:p>
          <a:p>
            <a:pPr>
              <a:buFont typeface="Wingdings" panose="05000000000000000000" pitchFamily="2" charset="2"/>
              <a:buChar char="§"/>
            </a:pPr>
            <a:r>
              <a:rPr lang="el-GR" sz="1400" dirty="0">
                <a:ea typeface="Aptos" panose="020B0004020202020204" pitchFamily="34" charset="0"/>
              </a:rPr>
              <a:t>Η</a:t>
            </a:r>
            <a:r>
              <a:rPr lang="el-GR" sz="1400" dirty="0">
                <a:effectLst/>
                <a:ea typeface="Aptos" panose="020B0004020202020204" pitchFamily="34" charset="0"/>
              </a:rPr>
              <a:t>θικές αρχές </a:t>
            </a:r>
            <a:r>
              <a:rPr lang="el-GR" sz="1400" dirty="0">
                <a:effectLst/>
                <a:ea typeface="Aptos" panose="020B0004020202020204" pitchFamily="34" charset="0"/>
                <a:sym typeface="Wingdings" panose="05000000000000000000" pitchFamily="2" charset="2"/>
              </a:rPr>
              <a:t> </a:t>
            </a:r>
            <a:r>
              <a:rPr lang="el-GR" sz="1400" dirty="0">
                <a:effectLst/>
                <a:ea typeface="Aptos" panose="020B0004020202020204" pitchFamily="34" charset="0"/>
              </a:rPr>
              <a:t>ισότητα, ισονομία, προάσπιση των ατομικών δικαιωμάτων, προστασία των δεδομένων, ελευθερία, αλληλεγγύη, συνεργασία μηχανών και ανθρώπων, ψηφιακή ένταξη, </a:t>
            </a:r>
            <a:r>
              <a:rPr lang="el-GR" sz="1400" dirty="0" err="1">
                <a:effectLst/>
                <a:ea typeface="Aptos" panose="020B0004020202020204" pitchFamily="34" charset="0"/>
              </a:rPr>
              <a:t>πολυπολιτισμικότητα</a:t>
            </a:r>
            <a:r>
              <a:rPr lang="el-GR" sz="1400" dirty="0">
                <a:effectLst/>
                <a:ea typeface="Aptos" panose="020B0004020202020204" pitchFamily="34" charset="0"/>
              </a:rPr>
              <a:t>, αυτονομία της κοινωνίας και κλιματική εξέλιξη</a:t>
            </a:r>
            <a:endParaRPr lang="en-GB" sz="1400" kern="100" dirty="0">
              <a:effectLst/>
              <a:ea typeface="Calibri" panose="020F0502020204030204" pitchFamily="34" charset="0"/>
              <a:cs typeface="Times New Roman" panose="02020603050405020304" pitchFamily="18" charset="0"/>
            </a:endParaRPr>
          </a:p>
          <a:p>
            <a:pPr>
              <a:buFont typeface="Wingdings" panose="05000000000000000000" pitchFamily="2" charset="2"/>
              <a:buChar char="§"/>
            </a:pPr>
            <a:r>
              <a:rPr lang="el-GR" sz="1400" dirty="0"/>
              <a:t>Εργαλεία &amp; Πρακτικές </a:t>
            </a:r>
            <a:r>
              <a:rPr lang="el-GR" sz="1400" dirty="0">
                <a:sym typeface="Wingdings" panose="05000000000000000000" pitchFamily="2" charset="2"/>
              </a:rPr>
              <a:t> </a:t>
            </a:r>
            <a:r>
              <a:rPr lang="el-GR" sz="1400" dirty="0"/>
              <a:t>Προστασία προσωπικών δεδομένων, διαφάνεια στη λήψη αποφάσεων &amp; χρήση μηχανικής μάθησης για ταχύτερη και καλύτερη προσαρμογή στη ψηφιακή κοινωνία.</a:t>
            </a:r>
            <a:endParaRPr lang="el-GR" sz="1400" b="1" dirty="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7461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a:extLst>
            <a:ext uri="{FF2B5EF4-FFF2-40B4-BE49-F238E27FC236}">
              <a16:creationId xmlns:a16="http://schemas.microsoft.com/office/drawing/2014/main" id="{58D05902-8FE5-35F3-7B0C-69B90CE2F9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8EEA7-475A-D8FD-D063-3346C5ED56AA}"/>
              </a:ext>
            </a:extLst>
          </p:cNvPr>
          <p:cNvSpPr>
            <a:spLocks noGrp="1"/>
          </p:cNvSpPr>
          <p:nvPr>
            <p:ph type="title"/>
          </p:nvPr>
        </p:nvSpPr>
        <p:spPr>
          <a:xfrm>
            <a:off x="1499230" y="230819"/>
            <a:ext cx="8911687" cy="871840"/>
          </a:xfrm>
        </p:spPr>
        <p:txBody>
          <a:bodyPr>
            <a:normAutofit fontScale="90000"/>
          </a:bodyPr>
          <a:lstStyle/>
          <a:p>
            <a:r>
              <a:rPr lang="el-GR" sz="2800" b="1" kern="100" dirty="0">
                <a:solidFill>
                  <a:schemeClr val="tx1"/>
                </a:solidFill>
                <a:effectLst/>
                <a:ea typeface="Aptos" panose="020B0004020202020204" pitchFamily="34" charset="0"/>
                <a:cs typeface="Arial" panose="020B0604020202020204" pitchFamily="34" charset="0"/>
              </a:rPr>
              <a:t>Προτάσεις πλαισίων και προτύπων για αξιόπιστα </a:t>
            </a:r>
            <a:r>
              <a:rPr lang="en-US" sz="2800" b="1" kern="100" dirty="0">
                <a:solidFill>
                  <a:schemeClr val="tx1"/>
                </a:solidFill>
                <a:effectLst/>
                <a:ea typeface="Aptos" panose="020B0004020202020204" pitchFamily="34" charset="0"/>
                <a:cs typeface="Arial" panose="020B0604020202020204" pitchFamily="34" charset="0"/>
              </a:rPr>
              <a:t>AI</a:t>
            </a:r>
            <a:r>
              <a:rPr lang="el-GR" sz="2800" b="1" kern="100" dirty="0">
                <a:solidFill>
                  <a:schemeClr val="tx1"/>
                </a:solidFill>
                <a:effectLst/>
                <a:ea typeface="Aptos" panose="020B0004020202020204" pitchFamily="34" charset="0"/>
                <a:cs typeface="Arial" panose="020B0604020202020204" pitchFamily="34" charset="0"/>
              </a:rPr>
              <a:t> συστήματα</a:t>
            </a:r>
            <a:br>
              <a:rPr lang="en-GB" sz="3600" kern="100" dirty="0">
                <a:effectLst/>
                <a:latin typeface="Aptos" panose="020B0004020202020204" pitchFamily="34" charset="0"/>
                <a:ea typeface="Aptos" panose="020B000402020202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99A3D7F6-3D0A-D8F4-9B6A-E28639E40601}"/>
              </a:ext>
            </a:extLst>
          </p:cNvPr>
          <p:cNvSpPr>
            <a:spLocks noGrp="1"/>
          </p:cNvSpPr>
          <p:nvPr>
            <p:ph idx="1"/>
          </p:nvPr>
        </p:nvSpPr>
        <p:spPr>
          <a:xfrm>
            <a:off x="332510" y="1102659"/>
            <a:ext cx="11650944" cy="5647765"/>
          </a:xfrm>
        </p:spPr>
        <p:txBody>
          <a:bodyPr>
            <a:normAutofit/>
          </a:bodyPr>
          <a:lstStyle/>
          <a:p>
            <a:pPr marL="0" indent="0">
              <a:buNone/>
            </a:pPr>
            <a:r>
              <a:rPr lang="el-GR" sz="1400" b="1" dirty="0">
                <a:solidFill>
                  <a:schemeClr val="tx1"/>
                </a:solidFill>
                <a:sym typeface="Wingdings" panose="05000000000000000000" pitchFamily="2" charset="2"/>
              </a:rPr>
              <a:t>10)</a:t>
            </a:r>
            <a:r>
              <a:rPr lang="en-GB" sz="1400" b="1" kern="100" dirty="0">
                <a:solidFill>
                  <a:schemeClr val="tx1"/>
                </a:solidFill>
                <a:effectLst/>
              </a:rPr>
              <a:t> </a:t>
            </a:r>
            <a:r>
              <a:rPr lang="en-GB" sz="1400" b="1" i="0" u="none" strike="noStrike" kern="1200" baseline="0" dirty="0" err="1">
                <a:solidFill>
                  <a:schemeClr val="tx1"/>
                </a:solidFill>
                <a:latin typeface="+mn-lt"/>
                <a:ea typeface="+mn-ea"/>
                <a:cs typeface="+mn-cs"/>
              </a:rPr>
              <a:t>Olorunfemi</a:t>
            </a:r>
            <a:r>
              <a:rPr lang="el-GR" sz="1400" b="1" i="0" u="none" strike="noStrike" kern="1200" baseline="0" dirty="0">
                <a:solidFill>
                  <a:schemeClr val="tx1"/>
                </a:solidFill>
                <a:latin typeface="+mn-lt"/>
                <a:ea typeface="+mn-ea"/>
                <a:cs typeface="+mn-cs"/>
              </a:rPr>
              <a:t> </a:t>
            </a:r>
            <a:r>
              <a:rPr lang="el-GR" sz="1400" b="1" kern="100" dirty="0">
                <a:solidFill>
                  <a:schemeClr val="tx1"/>
                </a:solidFill>
                <a:effectLst/>
              </a:rPr>
              <a:t>κ.ά.</a:t>
            </a:r>
            <a:r>
              <a:rPr lang="en-US" sz="1400" b="1" kern="100" dirty="0">
                <a:solidFill>
                  <a:schemeClr val="tx1"/>
                </a:solidFill>
                <a:effectLst/>
              </a:rPr>
              <a:t>  (2024)</a:t>
            </a:r>
            <a:r>
              <a:rPr lang="el-GR" sz="1400" b="1" kern="100" dirty="0">
                <a:solidFill>
                  <a:schemeClr val="tx1"/>
                </a:solidFill>
                <a:latin typeface="Calibri" panose="020F0502020204030204" pitchFamily="34" charset="0"/>
                <a:cs typeface="Times New Roman" panose="02020603050405020304" pitchFamily="18" charset="0"/>
              </a:rPr>
              <a:t> </a:t>
            </a:r>
            <a:r>
              <a:rPr lang="el-GR" sz="1400" kern="100" dirty="0">
                <a:sym typeface="Wingdings" panose="05000000000000000000" pitchFamily="2" charset="2"/>
              </a:rPr>
              <a:t> Προτείνει ένα πλαίσιο που </a:t>
            </a:r>
            <a:r>
              <a:rPr lang="el-GR" sz="1400" dirty="0"/>
              <a:t>συνδυάζει γνώσεις από τα πεδία της Πληροφορικής, την Ηθικής, τη Ψυχολογίας, του Δικαίου και της Φιλοσοφίας με απώτερο σκοπό την καθοδήγηση προς την ανάπτυξη τεχνολογικά προηγμένων και ηθικών ΑΙ συστημάτων. Τονίζει τις επιπτώσεις της αποτυχίας της τήρησης των βασικών αρχών που αναφέρονται, καθώς και το υψηλό επίπεδο ασάφειας του νομικού πλαισίου, λόγω της ταχύτατης εξέλιξης του ΑΙ.</a:t>
            </a:r>
          </a:p>
          <a:p>
            <a:pPr>
              <a:buFont typeface="Wingdings" panose="05000000000000000000" pitchFamily="2" charset="2"/>
              <a:buChar char="§"/>
            </a:pPr>
            <a:r>
              <a:rPr lang="el-GR" sz="1400" dirty="0"/>
              <a:t>Βασικές Αρχές</a:t>
            </a:r>
            <a:r>
              <a:rPr lang="el-GR" sz="1400" dirty="0">
                <a:sym typeface="Wingdings" panose="05000000000000000000" pitchFamily="2" charset="2"/>
              </a:rPr>
              <a:t>:</a:t>
            </a:r>
            <a:r>
              <a:rPr lang="el-GR" sz="1400" dirty="0">
                <a:effectLst/>
                <a:ea typeface="Aptos" panose="020B0004020202020204" pitchFamily="34" charset="0"/>
              </a:rPr>
              <a:t>  διαφάνεια, </a:t>
            </a:r>
            <a:r>
              <a:rPr lang="el-GR" sz="1400" dirty="0">
                <a:ea typeface="Aptos" panose="020B0004020202020204" pitchFamily="34" charset="0"/>
              </a:rPr>
              <a:t>δ</a:t>
            </a:r>
            <a:r>
              <a:rPr lang="el-GR" sz="1400" dirty="0">
                <a:effectLst/>
                <a:ea typeface="Aptos" panose="020B0004020202020204" pitchFamily="34" charset="0"/>
              </a:rPr>
              <a:t>ικαιοσύνη, </a:t>
            </a:r>
            <a:r>
              <a:rPr lang="el-GR" sz="1400" dirty="0">
                <a:ea typeface="Aptos" panose="020B0004020202020204" pitchFamily="34" charset="0"/>
              </a:rPr>
              <a:t>λ</a:t>
            </a:r>
            <a:r>
              <a:rPr lang="el-GR" sz="1400" dirty="0">
                <a:effectLst/>
                <a:ea typeface="Aptos" panose="020B0004020202020204" pitchFamily="34" charset="0"/>
              </a:rPr>
              <a:t>ογοδοσία, </a:t>
            </a:r>
            <a:r>
              <a:rPr lang="el-GR" sz="1400" dirty="0">
                <a:ea typeface="Aptos" panose="020B0004020202020204" pitchFamily="34" charset="0"/>
              </a:rPr>
              <a:t>το απόρρητο &amp; η προστασία της ιδιωτικής ζωής, </a:t>
            </a:r>
            <a:r>
              <a:rPr lang="el-GR" sz="1400" dirty="0">
                <a:effectLst/>
                <a:ea typeface="Aptos" panose="020B0004020202020204" pitchFamily="34" charset="0"/>
              </a:rPr>
              <a:t>ασφάλεια.</a:t>
            </a:r>
          </a:p>
          <a:p>
            <a:pPr>
              <a:buFont typeface="Wingdings" panose="05000000000000000000" pitchFamily="2" charset="2"/>
              <a:buChar char="§"/>
            </a:pPr>
            <a:r>
              <a:rPr lang="el-GR" sz="1400" dirty="0"/>
              <a:t>Στάδια Ανάπτυξης</a:t>
            </a:r>
            <a:r>
              <a:rPr lang="el-GR" sz="1400" dirty="0">
                <a:effectLst/>
                <a:ea typeface="Aptos" panose="020B0004020202020204" pitchFamily="34" charset="0"/>
              </a:rPr>
              <a:t> </a:t>
            </a:r>
            <a:r>
              <a:rPr lang="el-GR" sz="1400" dirty="0">
                <a:effectLst/>
                <a:ea typeface="Aptos" panose="020B0004020202020204" pitchFamily="34" charset="0"/>
                <a:sym typeface="Wingdings" panose="05000000000000000000" pitchFamily="2" charset="2"/>
              </a:rPr>
              <a:t> </a:t>
            </a:r>
            <a:r>
              <a:rPr lang="el-GR" sz="1400" dirty="0"/>
              <a:t>Φάση σχεδιασμού, φάση υλοποίησης, φάση ανάπτυξης, φάση συντήρησης.</a:t>
            </a:r>
          </a:p>
          <a:p>
            <a:pPr marL="0" indent="0">
              <a:buNone/>
            </a:pPr>
            <a:r>
              <a:rPr lang="el-GR" sz="1400" b="1" kern="100" dirty="0">
                <a:solidFill>
                  <a:schemeClr val="tx1"/>
                </a:solidFill>
                <a:effectLst/>
                <a:sym typeface="Wingdings" panose="05000000000000000000" pitchFamily="2" charset="2"/>
              </a:rPr>
              <a:t>11)</a:t>
            </a:r>
            <a:r>
              <a:rPr lang="el-GR" sz="1400" kern="100" dirty="0">
                <a:solidFill>
                  <a:schemeClr val="tx1"/>
                </a:solidFill>
                <a:effectLst/>
                <a:sym typeface="Wingdings" panose="05000000000000000000" pitchFamily="2" charset="2"/>
              </a:rPr>
              <a:t> </a:t>
            </a:r>
            <a:r>
              <a:rPr lang="en-US" sz="1400" b="1" kern="100" dirty="0" err="1">
                <a:solidFill>
                  <a:schemeClr val="tx1"/>
                </a:solidFill>
                <a:sym typeface="Wingdings" panose="05000000000000000000" pitchFamily="2" charset="2"/>
              </a:rPr>
              <a:t>Floridi</a:t>
            </a:r>
            <a:r>
              <a:rPr lang="en-US" sz="1400" b="1" kern="100" dirty="0">
                <a:solidFill>
                  <a:schemeClr val="tx1"/>
                </a:solidFill>
                <a:sym typeface="Wingdings" panose="05000000000000000000" pitchFamily="2" charset="2"/>
              </a:rPr>
              <a:t> </a:t>
            </a:r>
            <a:r>
              <a:rPr lang="el-GR" sz="1400" b="1" kern="100" dirty="0">
                <a:solidFill>
                  <a:schemeClr val="tx1"/>
                </a:solidFill>
                <a:sym typeface="Wingdings" panose="05000000000000000000" pitchFamily="2" charset="2"/>
              </a:rPr>
              <a:t>κ.ά. (2018) </a:t>
            </a:r>
            <a:r>
              <a:rPr lang="el-GR" sz="1400" b="1" kern="100" dirty="0">
                <a:sym typeface="Wingdings" panose="05000000000000000000" pitchFamily="2" charset="2"/>
              </a:rPr>
              <a:t> </a:t>
            </a:r>
            <a:r>
              <a:rPr lang="el-GR" sz="1400" kern="100" dirty="0">
                <a:sym typeface="Wingdings" panose="05000000000000000000" pitchFamily="2" charset="2"/>
              </a:rPr>
              <a:t>Στόχος: </a:t>
            </a:r>
            <a:r>
              <a:rPr lang="el-GR" sz="1400" dirty="0"/>
              <a:t>Δημιουργία ποιοτικής AI κοινωνίας μέσω σύνθεσης υπαρχόντων πλαισίων. Πρόκληση: Πρόβλεψη κινδύνων και αποφυγή κακής χρήσης της ΤΝ. Αναλύθηκαν 47 αρχές από πλαίσια όπως:</a:t>
            </a:r>
            <a:r>
              <a:rPr lang="en-US" sz="1400" dirty="0"/>
              <a:t> </a:t>
            </a:r>
            <a:r>
              <a:rPr lang="el-GR" sz="1400" kern="100" dirty="0">
                <a:sym typeface="Wingdings" panose="05000000000000000000" pitchFamily="2" charset="2"/>
              </a:rPr>
              <a:t>Βουλή των Λόρδων</a:t>
            </a:r>
            <a:r>
              <a:rPr lang="en-US" sz="1400" kern="100" dirty="0">
                <a:sym typeface="Wingdings" panose="05000000000000000000" pitchFamily="2" charset="2"/>
              </a:rPr>
              <a:t>, </a:t>
            </a:r>
            <a:r>
              <a:rPr lang="el-GR" sz="1400" kern="100" dirty="0">
                <a:effectLst/>
                <a:sym typeface="Wingdings" panose="05000000000000000000" pitchFamily="2" charset="2"/>
              </a:rPr>
              <a:t>Διακήρυξη του Μόντρεαλ</a:t>
            </a:r>
            <a:r>
              <a:rPr lang="en-US" sz="1400" kern="100" dirty="0">
                <a:effectLst/>
                <a:sym typeface="Wingdings" panose="05000000000000000000" pitchFamily="2" charset="2"/>
              </a:rPr>
              <a:t>, </a:t>
            </a:r>
            <a:r>
              <a:rPr lang="el-GR" sz="1400" kern="100" dirty="0">
                <a:sym typeface="Wingdings" panose="05000000000000000000" pitchFamily="2" charset="2"/>
              </a:rPr>
              <a:t>Αρχές </a:t>
            </a:r>
            <a:r>
              <a:rPr lang="en-US" sz="1400" kern="100" dirty="0">
                <a:sym typeface="Wingdings" panose="05000000000000000000" pitchFamily="2" charset="2"/>
              </a:rPr>
              <a:t>Asilomar. </a:t>
            </a:r>
            <a:r>
              <a:rPr lang="el-GR" sz="1400" kern="100" dirty="0">
                <a:sym typeface="Wingdings" panose="05000000000000000000" pitchFamily="2" charset="2"/>
              </a:rPr>
              <a:t>Κύριες αρχές: 1) </a:t>
            </a:r>
            <a:r>
              <a:rPr lang="el-GR" sz="1200" kern="100" dirty="0">
                <a:effectLst/>
                <a:sym typeface="Wingdings" panose="05000000000000000000" pitchFamily="2" charset="2"/>
              </a:rPr>
              <a:t>Δικαιοσύνη, 2) </a:t>
            </a:r>
            <a:r>
              <a:rPr lang="el-GR" sz="1200" kern="100" dirty="0">
                <a:sym typeface="Wingdings" panose="05000000000000000000" pitchFamily="2" charset="2"/>
              </a:rPr>
              <a:t>Αυτονομία, 3) </a:t>
            </a:r>
            <a:r>
              <a:rPr lang="el-GR" sz="1200" kern="100" dirty="0">
                <a:effectLst/>
                <a:sym typeface="Wingdings" panose="05000000000000000000" pitchFamily="2" charset="2"/>
              </a:rPr>
              <a:t>Ευεργεσία, 4) </a:t>
            </a:r>
            <a:r>
              <a:rPr lang="el-GR" sz="1200" kern="100" dirty="0">
                <a:sym typeface="Wingdings" panose="05000000000000000000" pitchFamily="2" charset="2"/>
              </a:rPr>
              <a:t>Μη-κακοήθεια, 5) </a:t>
            </a:r>
            <a:r>
              <a:rPr lang="el-GR" sz="1200" kern="100" dirty="0">
                <a:effectLst/>
                <a:sym typeface="Wingdings" panose="05000000000000000000" pitchFamily="2" charset="2"/>
              </a:rPr>
              <a:t>Επεξήγηση.</a:t>
            </a:r>
            <a:endParaRPr lang="el-GR" sz="1200" kern="100" dirty="0">
              <a:sym typeface="Wingdings" panose="05000000000000000000" pitchFamily="2" charset="2"/>
            </a:endParaRPr>
          </a:p>
          <a:p>
            <a:pPr marL="0" indent="0">
              <a:buNone/>
            </a:pPr>
            <a:r>
              <a:rPr lang="el-GR" sz="1400" kern="100" dirty="0">
                <a:effectLst/>
                <a:sym typeface="Wingdings" panose="05000000000000000000" pitchFamily="2" charset="2"/>
              </a:rPr>
              <a:t>Συμπέρασ</a:t>
            </a:r>
            <a:r>
              <a:rPr lang="el-GR" sz="1400" kern="100" dirty="0">
                <a:sym typeface="Wingdings" panose="05000000000000000000" pitchFamily="2" charset="2"/>
              </a:rPr>
              <a:t>μα: </a:t>
            </a:r>
            <a:r>
              <a:rPr lang="el-GR" sz="1400" dirty="0"/>
              <a:t>Η ενσωμάτωση ηθικών αρχών στην ΤΝ ενισχύει την εμπιστοσύνη των πολιτών και προάγει τα κοινωνικά οφέλη.</a:t>
            </a:r>
          </a:p>
          <a:p>
            <a:pPr marL="0" indent="0">
              <a:buNone/>
            </a:pPr>
            <a:r>
              <a:rPr lang="el-GR" sz="1400" b="1" kern="100" dirty="0">
                <a:solidFill>
                  <a:schemeClr val="tx1"/>
                </a:solidFill>
                <a:sym typeface="Wingdings" panose="05000000000000000000" pitchFamily="2" charset="2"/>
              </a:rPr>
              <a:t>12) </a:t>
            </a:r>
            <a:r>
              <a:rPr lang="en-US" sz="1400" b="1" kern="100" dirty="0">
                <a:solidFill>
                  <a:schemeClr val="tx1"/>
                </a:solidFill>
                <a:sym typeface="Wingdings" panose="05000000000000000000" pitchFamily="2" charset="2"/>
              </a:rPr>
              <a:t>Mylrea &amp; Robinson (2023) </a:t>
            </a:r>
            <a:r>
              <a:rPr lang="en-US" sz="1400" b="1" kern="100" dirty="0">
                <a:sym typeface="Wingdings" panose="05000000000000000000" pitchFamily="2" charset="2"/>
              </a:rPr>
              <a:t> </a:t>
            </a:r>
            <a:r>
              <a:rPr lang="el-GR" sz="1400" kern="100" dirty="0">
                <a:sym typeface="Wingdings" panose="05000000000000000000" pitchFamily="2" charset="2"/>
              </a:rPr>
              <a:t>Στόχος: </a:t>
            </a:r>
            <a:r>
              <a:rPr lang="el-GR" sz="1400" dirty="0"/>
              <a:t>Ενίσχυση της εμπιστοσύνης στη σχεδίαση και διαχείριση AI συστημάτων.</a:t>
            </a:r>
          </a:p>
          <a:p>
            <a:pPr marL="0" indent="0">
              <a:buNone/>
            </a:pPr>
            <a:r>
              <a:rPr lang="el-GR" sz="1400" kern="100" dirty="0">
                <a:sym typeface="Wingdings" panose="05000000000000000000" pitchFamily="2" charset="2"/>
              </a:rPr>
              <a:t>Κύριο εργαλείο αξιολόγησης: Φ</a:t>
            </a:r>
            <a:r>
              <a:rPr lang="el-GR" sz="1400" dirty="0"/>
              <a:t>ακός εντροπίας (</a:t>
            </a:r>
            <a:r>
              <a:rPr lang="el-GR" sz="1400" dirty="0" err="1"/>
              <a:t>Conant</a:t>
            </a:r>
            <a:r>
              <a:rPr lang="el-GR" sz="1400" dirty="0"/>
              <a:t>, 1976) για την ανάλυση και την πρόβλεψη της συμπεριφοράς του AI.</a:t>
            </a:r>
          </a:p>
          <a:p>
            <a:pPr>
              <a:buFont typeface="Wingdings" panose="05000000000000000000" pitchFamily="2" charset="2"/>
              <a:buChar char="§"/>
            </a:pPr>
            <a:r>
              <a:rPr lang="el-GR" sz="1400" kern="100" dirty="0">
                <a:sym typeface="Wingdings" panose="05000000000000000000" pitchFamily="2" charset="2"/>
              </a:rPr>
              <a:t>Υψηλή εντροπία του συστήματος  Μείωση εμπιστοσύνης και διαφάνειας.</a:t>
            </a:r>
          </a:p>
          <a:p>
            <a:pPr>
              <a:buFont typeface="Wingdings" panose="05000000000000000000" pitchFamily="2" charset="2"/>
              <a:buChar char="§"/>
            </a:pPr>
            <a:r>
              <a:rPr lang="el-GR" sz="1400" kern="100" dirty="0">
                <a:sym typeface="Wingdings" panose="05000000000000000000" pitchFamily="2" charset="2"/>
              </a:rPr>
              <a:t>Αξιολόγηση αξιοπιστίας με βάση την ασφάλεια, τη διαφάνεια και την ποιότητα των δεδομένων.</a:t>
            </a:r>
          </a:p>
          <a:p>
            <a:pPr marL="0" indent="0">
              <a:buNone/>
            </a:pPr>
            <a:r>
              <a:rPr lang="el-GR" sz="1400" b="1" kern="100" dirty="0">
                <a:solidFill>
                  <a:schemeClr val="tx1"/>
                </a:solidFill>
                <a:sym typeface="Wingdings" panose="05000000000000000000" pitchFamily="2" charset="2"/>
              </a:rPr>
              <a:t>13) </a:t>
            </a:r>
            <a:r>
              <a:rPr lang="en-US" sz="1400" b="1" kern="100" dirty="0" err="1">
                <a:solidFill>
                  <a:schemeClr val="tx1"/>
                </a:solidFill>
                <a:sym typeface="Wingdings" panose="05000000000000000000" pitchFamily="2" charset="2"/>
              </a:rPr>
              <a:t>Korobenko</a:t>
            </a:r>
            <a:r>
              <a:rPr lang="en-US" sz="1400" b="1" kern="100" dirty="0">
                <a:solidFill>
                  <a:schemeClr val="tx1"/>
                </a:solidFill>
                <a:sym typeface="Wingdings" panose="05000000000000000000" pitchFamily="2" charset="2"/>
              </a:rPr>
              <a:t> </a:t>
            </a:r>
            <a:r>
              <a:rPr lang="el-GR" sz="1400" b="1" kern="100" dirty="0">
                <a:solidFill>
                  <a:schemeClr val="tx1"/>
                </a:solidFill>
                <a:sym typeface="Wingdings" panose="05000000000000000000" pitchFamily="2" charset="2"/>
              </a:rPr>
              <a:t>κ.ά. (2024)</a:t>
            </a:r>
            <a:r>
              <a:rPr lang="el-GR" sz="1400" kern="100" dirty="0">
                <a:sym typeface="Wingdings" panose="05000000000000000000" pitchFamily="2" charset="2"/>
              </a:rPr>
              <a:t>  Στόχος: Ανάπτυξη πλαισίου λόγω αυξανόμενων ανησυχιών την ασφάλεια και την </a:t>
            </a:r>
            <a:r>
              <a:rPr lang="el-GR" sz="1400" kern="100" dirty="0" err="1">
                <a:sym typeface="Wingdings" panose="05000000000000000000" pitchFamily="2" charset="2"/>
              </a:rPr>
              <a:t>ιδιωτικότητα</a:t>
            </a:r>
            <a:r>
              <a:rPr lang="el-GR" sz="1400" kern="100" dirty="0">
                <a:sym typeface="Wingdings" panose="05000000000000000000" pitchFamily="2" charset="2"/>
              </a:rPr>
              <a:t> στα πλαίσια της ΤΝ. Αποδέκτες: Οργανισμοί, πανεπιστήμια και κυβερνητικοί φορείς. Κεντρικά ζητήματα: Απόρρητο και ασφάλεια. Τέσσερις διαστάσεις του πλαισίου: 1) Δεδομένα, 2) Τεχνολογία, 3) Άνθρωποι, 4) Διαδικασίες. Καθοδήγηση οργανισμών για: Συστηματική αξιολόγηση συστημάτων ΤΝ, προστασία απορρήτου και ασφάλειας, λήψη αποφάσεων ευθυγραμμισμένων με ηθικές αρχές.</a:t>
            </a:r>
          </a:p>
        </p:txBody>
      </p:sp>
    </p:spTree>
    <p:extLst>
      <p:ext uri="{BB962C8B-B14F-4D97-AF65-F5344CB8AC3E}">
        <p14:creationId xmlns:p14="http://schemas.microsoft.com/office/powerpoint/2010/main" val="18649688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TM02892315[[fn=Wisp]]</Template>
  <TotalTime>2469</TotalTime>
  <Words>3471</Words>
  <Application>Microsoft Office PowerPoint</Application>
  <PresentationFormat>Widescreen</PresentationFormat>
  <Paragraphs>314</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Calibri</vt:lpstr>
      <vt:lpstr>Century Gothic</vt:lpstr>
      <vt:lpstr>Courier New</vt:lpstr>
      <vt:lpstr>Times New Roman</vt:lpstr>
      <vt:lpstr>Wingdings</vt:lpstr>
      <vt:lpstr>Wingdings 3</vt:lpstr>
      <vt:lpstr>Wisp</vt:lpstr>
      <vt:lpstr>  ΠΟΙΟΤΗΤΑ ΚΑΙ ΑΞΙΟΠΙΣΤΙΑ ΛΟΓΙΣΜΙΚΟΥ   Ethical AI frameworks - Ηθικά Πλαίσια Τεχνητής Νοημοσύνης  </vt:lpstr>
      <vt:lpstr> Εισαγωγή  </vt:lpstr>
      <vt:lpstr> Εισαγωγή  </vt:lpstr>
      <vt:lpstr> Ανασκόπηση Βιβλιογραφίας  </vt:lpstr>
      <vt:lpstr>Καθιερωμένα εργαλεία, πλαίσια και πρότυπα αξιολόγησης για αξιόπιστα AI συστήματα </vt:lpstr>
      <vt:lpstr>Προτάσεις πλαισίων και προτύπων για αξιόπιστα AI συστήματα </vt:lpstr>
      <vt:lpstr>Προτάσεις πλαισίων και προτύπων για αξιόπιστα AI συστήματα </vt:lpstr>
      <vt:lpstr>Προτάσεις πλαισίων και προτύπων για αξιόπιστα AI συστήματα </vt:lpstr>
      <vt:lpstr>Προτάσεις πλαισίων και προτύπων για αξιόπιστα AI συστήματα </vt:lpstr>
      <vt:lpstr> Μεθοδολογία Έρευνας  </vt:lpstr>
      <vt:lpstr> Αποτελέσματα Έρευνας  </vt:lpstr>
      <vt:lpstr> Αποτελέσματα Έρευνας  </vt:lpstr>
      <vt:lpstr>Ανάλυση          </vt:lpstr>
      <vt:lpstr> Συζήτηση Αποτελεσμάτων  </vt:lpstr>
      <vt:lpstr> Συμπεράσματα  </vt:lpstr>
      <vt:lpstr>Βιβλιογραφία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Fiorentin Tselani</dc:creator>
  <cp:lastModifiedBy>Office</cp:lastModifiedBy>
  <cp:revision>19</cp:revision>
  <dcterms:created xsi:type="dcterms:W3CDTF">2024-12-15T22:45:54Z</dcterms:created>
  <dcterms:modified xsi:type="dcterms:W3CDTF">2024-12-18T15:41:25Z</dcterms:modified>
</cp:coreProperties>
</file>