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55"/>
  </p:notesMasterIdLst>
  <p:sldIdLst>
    <p:sldId id="256" r:id="rId2"/>
    <p:sldId id="257" r:id="rId3"/>
    <p:sldId id="258" r:id="rId4"/>
    <p:sldId id="303" r:id="rId5"/>
    <p:sldId id="304" r:id="rId6"/>
    <p:sldId id="259" r:id="rId7"/>
    <p:sldId id="260"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309" r:id="rId29"/>
    <p:sldId id="298" r:id="rId30"/>
    <p:sldId id="297" r:id="rId31"/>
    <p:sldId id="284" r:id="rId32"/>
    <p:sldId id="287" r:id="rId33"/>
    <p:sldId id="285" r:id="rId34"/>
    <p:sldId id="286" r:id="rId35"/>
    <p:sldId id="288" r:id="rId36"/>
    <p:sldId id="296" r:id="rId37"/>
    <p:sldId id="290" r:id="rId38"/>
    <p:sldId id="292" r:id="rId39"/>
    <p:sldId id="291" r:id="rId40"/>
    <p:sldId id="289" r:id="rId41"/>
    <p:sldId id="293" r:id="rId42"/>
    <p:sldId id="294" r:id="rId43"/>
    <p:sldId id="261" r:id="rId44"/>
    <p:sldId id="281" r:id="rId45"/>
    <p:sldId id="282" r:id="rId46"/>
    <p:sldId id="302" r:id="rId47"/>
    <p:sldId id="295" r:id="rId48"/>
    <p:sldId id="305" r:id="rId49"/>
    <p:sldId id="306" r:id="rId50"/>
    <p:sldId id="307" r:id="rId51"/>
    <p:sldId id="308" r:id="rId52"/>
    <p:sldId id="299" r:id="rId53"/>
    <p:sldId id="30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397" autoAdjust="0"/>
  </p:normalViewPr>
  <p:slideViewPr>
    <p:cSldViewPr snapToGrid="0">
      <p:cViewPr varScale="1">
        <p:scale>
          <a:sx n="65" d="100"/>
          <a:sy n="65" d="100"/>
        </p:scale>
        <p:origin x="528" y="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BD257-E47E-4FFC-8E0A-836CE96BF52A}" type="doc">
      <dgm:prSet loTypeId="urn:microsoft.com/office/officeart/2009/3/layout/HorizontalOrganizationChart" loCatId="hierarchy" qsTypeId="urn:microsoft.com/office/officeart/2005/8/quickstyle/simple1" qsCatId="simple" csTypeId="urn:microsoft.com/office/officeart/2005/8/colors/colorful5" csCatId="colorful"/>
      <dgm:spPr/>
      <dgm:t>
        <a:bodyPr/>
        <a:lstStyle/>
        <a:p>
          <a:endParaRPr lang="en-US"/>
        </a:p>
      </dgm:t>
    </dgm:pt>
    <dgm:pt modelId="{1CB70FB8-C244-429A-BF60-89AF1BB32F34}">
      <dgm:prSet/>
      <dgm:spPr/>
      <dgm:t>
        <a:bodyPr/>
        <a:lstStyle/>
        <a:p>
          <a:r>
            <a:rPr lang="en-US" b="0" i="0" dirty="0"/>
            <a:t>Problem: I want to have my friends all play Minecraft with me in the lab or in our dorm room (but not the classroom, I know better)</a:t>
          </a:r>
          <a:endParaRPr lang="en-US" dirty="0"/>
        </a:p>
      </dgm:t>
    </dgm:pt>
    <dgm:pt modelId="{3945B750-7F92-4709-8AFD-1B79F009FEF0}" type="parTrans" cxnId="{D074883C-5879-4F82-AF56-38DDB16042E6}">
      <dgm:prSet/>
      <dgm:spPr/>
      <dgm:t>
        <a:bodyPr/>
        <a:lstStyle/>
        <a:p>
          <a:endParaRPr lang="en-US"/>
        </a:p>
      </dgm:t>
    </dgm:pt>
    <dgm:pt modelId="{EA548E71-D431-4198-9F7C-C5FBBC0A1A55}" type="sibTrans" cxnId="{D074883C-5879-4F82-AF56-38DDB16042E6}">
      <dgm:prSet/>
      <dgm:spPr/>
      <dgm:t>
        <a:bodyPr/>
        <a:lstStyle/>
        <a:p>
          <a:endParaRPr lang="en-US"/>
        </a:p>
      </dgm:t>
    </dgm:pt>
    <dgm:pt modelId="{0A1DBAB1-6B97-4883-ACC9-9C38F98A8716}">
      <dgm:prSet/>
      <dgm:spPr/>
      <dgm:t>
        <a:bodyPr/>
        <a:lstStyle/>
        <a:p>
          <a:r>
            <a:rPr lang="en-US" b="0" i="0" dirty="0"/>
            <a:t>I don’t want to have to recreate everything to get the server running every time. What can I do?</a:t>
          </a:r>
          <a:endParaRPr lang="en-US" dirty="0"/>
        </a:p>
      </dgm:t>
    </dgm:pt>
    <dgm:pt modelId="{BC286D29-A0D8-4F75-B087-A80D4F6E7924}" type="parTrans" cxnId="{E5E821A3-55B4-49A6-8F6B-50B725C3DBD5}">
      <dgm:prSet/>
      <dgm:spPr/>
      <dgm:t>
        <a:bodyPr/>
        <a:lstStyle/>
        <a:p>
          <a:endParaRPr lang="en-US"/>
        </a:p>
      </dgm:t>
    </dgm:pt>
    <dgm:pt modelId="{B54AD2E7-ECA2-4D2C-BE13-C339754B9F05}" type="sibTrans" cxnId="{E5E821A3-55B4-49A6-8F6B-50B725C3DBD5}">
      <dgm:prSet/>
      <dgm:spPr/>
      <dgm:t>
        <a:bodyPr/>
        <a:lstStyle/>
        <a:p>
          <a:endParaRPr lang="en-US"/>
        </a:p>
      </dgm:t>
    </dgm:pt>
    <dgm:pt modelId="{D94B6E7D-0BD0-4334-9851-7D0EB488BF72}" type="pres">
      <dgm:prSet presAssocID="{D4BBD257-E47E-4FFC-8E0A-836CE96BF52A}" presName="hierChild1" presStyleCnt="0">
        <dgm:presLayoutVars>
          <dgm:orgChart val="1"/>
          <dgm:chPref val="1"/>
          <dgm:dir/>
          <dgm:animOne val="branch"/>
          <dgm:animLvl val="lvl"/>
          <dgm:resizeHandles/>
        </dgm:presLayoutVars>
      </dgm:prSet>
      <dgm:spPr/>
    </dgm:pt>
    <dgm:pt modelId="{83AC7701-17F8-4D9F-91DA-13649F0A2F09}" type="pres">
      <dgm:prSet presAssocID="{1CB70FB8-C244-429A-BF60-89AF1BB32F34}" presName="hierRoot1" presStyleCnt="0">
        <dgm:presLayoutVars>
          <dgm:hierBranch val="init"/>
        </dgm:presLayoutVars>
      </dgm:prSet>
      <dgm:spPr/>
    </dgm:pt>
    <dgm:pt modelId="{F4781511-5C05-484D-86EE-2438D935559B}" type="pres">
      <dgm:prSet presAssocID="{1CB70FB8-C244-429A-BF60-89AF1BB32F34}" presName="rootComposite1" presStyleCnt="0"/>
      <dgm:spPr/>
    </dgm:pt>
    <dgm:pt modelId="{F16307C5-EE35-4C1F-97C8-CEBA00E87A0B}" type="pres">
      <dgm:prSet presAssocID="{1CB70FB8-C244-429A-BF60-89AF1BB32F34}" presName="rootText1" presStyleLbl="node0" presStyleIdx="0" presStyleCnt="2">
        <dgm:presLayoutVars>
          <dgm:chPref val="3"/>
        </dgm:presLayoutVars>
      </dgm:prSet>
      <dgm:spPr/>
    </dgm:pt>
    <dgm:pt modelId="{816A0316-9F1C-431F-B86D-0BAC1E89EC42}" type="pres">
      <dgm:prSet presAssocID="{1CB70FB8-C244-429A-BF60-89AF1BB32F34}" presName="rootConnector1" presStyleLbl="node1" presStyleIdx="0" presStyleCnt="0"/>
      <dgm:spPr/>
    </dgm:pt>
    <dgm:pt modelId="{7A07BF43-5917-473D-A2C7-1B040F9011BB}" type="pres">
      <dgm:prSet presAssocID="{1CB70FB8-C244-429A-BF60-89AF1BB32F34}" presName="hierChild2" presStyleCnt="0"/>
      <dgm:spPr/>
    </dgm:pt>
    <dgm:pt modelId="{BEABB10B-2F27-4559-BEA2-4FB50A23DF6D}" type="pres">
      <dgm:prSet presAssocID="{1CB70FB8-C244-429A-BF60-89AF1BB32F34}" presName="hierChild3" presStyleCnt="0"/>
      <dgm:spPr/>
    </dgm:pt>
    <dgm:pt modelId="{FE5F2BFF-453D-4D53-876F-7B93501C79ED}" type="pres">
      <dgm:prSet presAssocID="{0A1DBAB1-6B97-4883-ACC9-9C38F98A8716}" presName="hierRoot1" presStyleCnt="0">
        <dgm:presLayoutVars>
          <dgm:hierBranch val="init"/>
        </dgm:presLayoutVars>
      </dgm:prSet>
      <dgm:spPr/>
    </dgm:pt>
    <dgm:pt modelId="{B8019269-1B07-4E25-9356-2D64F252D3A1}" type="pres">
      <dgm:prSet presAssocID="{0A1DBAB1-6B97-4883-ACC9-9C38F98A8716}" presName="rootComposite1" presStyleCnt="0"/>
      <dgm:spPr/>
    </dgm:pt>
    <dgm:pt modelId="{C45210BA-5939-4664-A050-D22D293FF7E1}" type="pres">
      <dgm:prSet presAssocID="{0A1DBAB1-6B97-4883-ACC9-9C38F98A8716}" presName="rootText1" presStyleLbl="node0" presStyleIdx="1" presStyleCnt="2">
        <dgm:presLayoutVars>
          <dgm:chPref val="3"/>
        </dgm:presLayoutVars>
      </dgm:prSet>
      <dgm:spPr/>
    </dgm:pt>
    <dgm:pt modelId="{4CCDB16A-A152-4AC6-89FB-71BE74813A29}" type="pres">
      <dgm:prSet presAssocID="{0A1DBAB1-6B97-4883-ACC9-9C38F98A8716}" presName="rootConnector1" presStyleLbl="node1" presStyleIdx="0" presStyleCnt="0"/>
      <dgm:spPr/>
    </dgm:pt>
    <dgm:pt modelId="{8FCA0116-FBD9-4DCB-B48E-44CB8ADB7FD0}" type="pres">
      <dgm:prSet presAssocID="{0A1DBAB1-6B97-4883-ACC9-9C38F98A8716}" presName="hierChild2" presStyleCnt="0"/>
      <dgm:spPr/>
    </dgm:pt>
    <dgm:pt modelId="{DE3B2F13-CA4F-40A2-95CF-52EC3FF12D41}" type="pres">
      <dgm:prSet presAssocID="{0A1DBAB1-6B97-4883-ACC9-9C38F98A8716}" presName="hierChild3" presStyleCnt="0"/>
      <dgm:spPr/>
    </dgm:pt>
  </dgm:ptLst>
  <dgm:cxnLst>
    <dgm:cxn modelId="{0C76F807-4297-4ACF-8BA4-28189D88F26D}" type="presOf" srcId="{1CB70FB8-C244-429A-BF60-89AF1BB32F34}" destId="{816A0316-9F1C-431F-B86D-0BAC1E89EC42}" srcOrd="1" destOrd="0" presId="urn:microsoft.com/office/officeart/2009/3/layout/HorizontalOrganizationChart"/>
    <dgm:cxn modelId="{D2E94613-36CB-43FB-845C-5BE87A0ED8D7}" type="presOf" srcId="{0A1DBAB1-6B97-4883-ACC9-9C38F98A8716}" destId="{4CCDB16A-A152-4AC6-89FB-71BE74813A29}" srcOrd="1" destOrd="0" presId="urn:microsoft.com/office/officeart/2009/3/layout/HorizontalOrganizationChart"/>
    <dgm:cxn modelId="{D074883C-5879-4F82-AF56-38DDB16042E6}" srcId="{D4BBD257-E47E-4FFC-8E0A-836CE96BF52A}" destId="{1CB70FB8-C244-429A-BF60-89AF1BB32F34}" srcOrd="0" destOrd="0" parTransId="{3945B750-7F92-4709-8AFD-1B79F009FEF0}" sibTransId="{EA548E71-D431-4198-9F7C-C5FBBC0A1A55}"/>
    <dgm:cxn modelId="{FF936772-5091-4E26-A95A-163D3050243D}" type="presOf" srcId="{1CB70FB8-C244-429A-BF60-89AF1BB32F34}" destId="{F16307C5-EE35-4C1F-97C8-CEBA00E87A0B}" srcOrd="0" destOrd="0" presId="urn:microsoft.com/office/officeart/2009/3/layout/HorizontalOrganizationChart"/>
    <dgm:cxn modelId="{E7F86DA1-6335-4909-B5EC-306BB8B7B190}" type="presOf" srcId="{0A1DBAB1-6B97-4883-ACC9-9C38F98A8716}" destId="{C45210BA-5939-4664-A050-D22D293FF7E1}" srcOrd="0" destOrd="0" presId="urn:microsoft.com/office/officeart/2009/3/layout/HorizontalOrganizationChart"/>
    <dgm:cxn modelId="{E5E821A3-55B4-49A6-8F6B-50B725C3DBD5}" srcId="{D4BBD257-E47E-4FFC-8E0A-836CE96BF52A}" destId="{0A1DBAB1-6B97-4883-ACC9-9C38F98A8716}" srcOrd="1" destOrd="0" parTransId="{BC286D29-A0D8-4F75-B087-A80D4F6E7924}" sibTransId="{B54AD2E7-ECA2-4D2C-BE13-C339754B9F05}"/>
    <dgm:cxn modelId="{10F4F7CE-840C-4F58-BE38-E2B399CAAEE7}" type="presOf" srcId="{D4BBD257-E47E-4FFC-8E0A-836CE96BF52A}" destId="{D94B6E7D-0BD0-4334-9851-7D0EB488BF72}" srcOrd="0" destOrd="0" presId="urn:microsoft.com/office/officeart/2009/3/layout/HorizontalOrganizationChart"/>
    <dgm:cxn modelId="{C8B98628-E0F4-4E61-A1F9-D5C4B0892D14}" type="presParOf" srcId="{D94B6E7D-0BD0-4334-9851-7D0EB488BF72}" destId="{83AC7701-17F8-4D9F-91DA-13649F0A2F09}" srcOrd="0" destOrd="0" presId="urn:microsoft.com/office/officeart/2009/3/layout/HorizontalOrganizationChart"/>
    <dgm:cxn modelId="{0C450F07-D5C5-449B-BC73-359535B42FC3}" type="presParOf" srcId="{83AC7701-17F8-4D9F-91DA-13649F0A2F09}" destId="{F4781511-5C05-484D-86EE-2438D935559B}" srcOrd="0" destOrd="0" presId="urn:microsoft.com/office/officeart/2009/3/layout/HorizontalOrganizationChart"/>
    <dgm:cxn modelId="{5098F04B-650F-43B3-91FE-651FCD1EEE95}" type="presParOf" srcId="{F4781511-5C05-484D-86EE-2438D935559B}" destId="{F16307C5-EE35-4C1F-97C8-CEBA00E87A0B}" srcOrd="0" destOrd="0" presId="urn:microsoft.com/office/officeart/2009/3/layout/HorizontalOrganizationChart"/>
    <dgm:cxn modelId="{D3B091D1-C3A4-4CEC-A373-595B267D29D1}" type="presParOf" srcId="{F4781511-5C05-484D-86EE-2438D935559B}" destId="{816A0316-9F1C-431F-B86D-0BAC1E89EC42}" srcOrd="1" destOrd="0" presId="urn:microsoft.com/office/officeart/2009/3/layout/HorizontalOrganizationChart"/>
    <dgm:cxn modelId="{C76C1538-DCD1-4E48-83F1-E6D4BC9D85FA}" type="presParOf" srcId="{83AC7701-17F8-4D9F-91DA-13649F0A2F09}" destId="{7A07BF43-5917-473D-A2C7-1B040F9011BB}" srcOrd="1" destOrd="0" presId="urn:microsoft.com/office/officeart/2009/3/layout/HorizontalOrganizationChart"/>
    <dgm:cxn modelId="{03329BC9-DCA3-491F-8F61-F8A60A711830}" type="presParOf" srcId="{83AC7701-17F8-4D9F-91DA-13649F0A2F09}" destId="{BEABB10B-2F27-4559-BEA2-4FB50A23DF6D}" srcOrd="2" destOrd="0" presId="urn:microsoft.com/office/officeart/2009/3/layout/HorizontalOrganizationChart"/>
    <dgm:cxn modelId="{E170945F-BE90-4791-B74F-1D0CB647BD97}" type="presParOf" srcId="{D94B6E7D-0BD0-4334-9851-7D0EB488BF72}" destId="{FE5F2BFF-453D-4D53-876F-7B93501C79ED}" srcOrd="1" destOrd="0" presId="urn:microsoft.com/office/officeart/2009/3/layout/HorizontalOrganizationChart"/>
    <dgm:cxn modelId="{A725465D-1870-4079-A41F-793F510E13C9}" type="presParOf" srcId="{FE5F2BFF-453D-4D53-876F-7B93501C79ED}" destId="{B8019269-1B07-4E25-9356-2D64F252D3A1}" srcOrd="0" destOrd="0" presId="urn:microsoft.com/office/officeart/2009/3/layout/HorizontalOrganizationChart"/>
    <dgm:cxn modelId="{593A99B2-F20F-4BB9-ADEE-662C47410F50}" type="presParOf" srcId="{B8019269-1B07-4E25-9356-2D64F252D3A1}" destId="{C45210BA-5939-4664-A050-D22D293FF7E1}" srcOrd="0" destOrd="0" presId="urn:microsoft.com/office/officeart/2009/3/layout/HorizontalOrganizationChart"/>
    <dgm:cxn modelId="{6A0A1273-B00C-458C-AEF9-B4952AB126E3}" type="presParOf" srcId="{B8019269-1B07-4E25-9356-2D64F252D3A1}" destId="{4CCDB16A-A152-4AC6-89FB-71BE74813A29}" srcOrd="1" destOrd="0" presId="urn:microsoft.com/office/officeart/2009/3/layout/HorizontalOrganizationChart"/>
    <dgm:cxn modelId="{62042A5B-6EAB-4BD6-BF3D-F7EDA9EEF7FD}" type="presParOf" srcId="{FE5F2BFF-453D-4D53-876F-7B93501C79ED}" destId="{8FCA0116-FBD9-4DCB-B48E-44CB8ADB7FD0}" srcOrd="1" destOrd="0" presId="urn:microsoft.com/office/officeart/2009/3/layout/HorizontalOrganizationChart"/>
    <dgm:cxn modelId="{EEE32432-0CE4-4F55-9EAB-E6EDC12CB148}" type="presParOf" srcId="{FE5F2BFF-453D-4D53-876F-7B93501C79ED}" destId="{DE3B2F13-CA4F-40A2-95CF-52EC3FF12D4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307C5-EE35-4C1F-97C8-CEBA00E87A0B}">
      <dsp:nvSpPr>
        <dsp:cNvPr id="0" name=""/>
        <dsp:cNvSpPr/>
      </dsp:nvSpPr>
      <dsp:spPr>
        <a:xfrm>
          <a:off x="745" y="489133"/>
          <a:ext cx="6103270" cy="1861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Problem: I want to have my friends all play Minecraft with me in the lab or in our dorm room (but not the classroom, I know better)</a:t>
          </a:r>
          <a:endParaRPr lang="en-US" sz="3000" kern="1200" dirty="0"/>
        </a:p>
      </dsp:txBody>
      <dsp:txXfrm>
        <a:off x="745" y="489133"/>
        <a:ext cx="6103270" cy="1861497"/>
      </dsp:txXfrm>
    </dsp:sp>
    <dsp:sp modelId="{C45210BA-5939-4664-A050-D22D293FF7E1}">
      <dsp:nvSpPr>
        <dsp:cNvPr id="0" name=""/>
        <dsp:cNvSpPr/>
      </dsp:nvSpPr>
      <dsp:spPr>
        <a:xfrm>
          <a:off x="745" y="3113539"/>
          <a:ext cx="6103270" cy="1861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I don’t want to have to recreate everything to get the server running every time. What can I do?</a:t>
          </a:r>
          <a:endParaRPr lang="en-US" sz="3000" kern="1200" dirty="0"/>
        </a:p>
      </dsp:txBody>
      <dsp:txXfrm>
        <a:off x="745" y="3113539"/>
        <a:ext cx="6103270" cy="1861497"/>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19:35:40.80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A5512-2D8B-4830-BC21-39D17EC77EDC}"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3FF4B-3F5C-48A3-8BB1-124264C9C8AE}" type="slidenum">
              <a:rPr lang="en-US" smtClean="0"/>
              <a:t>‹#›</a:t>
            </a:fld>
            <a:endParaRPr lang="en-US"/>
          </a:p>
        </p:txBody>
      </p:sp>
    </p:spTree>
    <p:extLst>
      <p:ext uri="{BB962C8B-B14F-4D97-AF65-F5344CB8AC3E}">
        <p14:creationId xmlns:p14="http://schemas.microsoft.com/office/powerpoint/2010/main" val="157710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3</a:t>
            </a:fld>
            <a:endParaRPr lang="en-US"/>
          </a:p>
        </p:txBody>
      </p:sp>
    </p:spTree>
    <p:extLst>
      <p:ext uri="{BB962C8B-B14F-4D97-AF65-F5344CB8AC3E}">
        <p14:creationId xmlns:p14="http://schemas.microsoft.com/office/powerpoint/2010/main" val="4118874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22</a:t>
            </a:fld>
            <a:endParaRPr lang="en-US"/>
          </a:p>
        </p:txBody>
      </p:sp>
    </p:spTree>
    <p:extLst>
      <p:ext uri="{BB962C8B-B14F-4D97-AF65-F5344CB8AC3E}">
        <p14:creationId xmlns:p14="http://schemas.microsoft.com/office/powerpoint/2010/main" val="1984318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23</a:t>
            </a:fld>
            <a:endParaRPr lang="en-US"/>
          </a:p>
        </p:txBody>
      </p:sp>
    </p:spTree>
    <p:extLst>
      <p:ext uri="{BB962C8B-B14F-4D97-AF65-F5344CB8AC3E}">
        <p14:creationId xmlns:p14="http://schemas.microsoft.com/office/powerpoint/2010/main" val="293507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24</a:t>
            </a:fld>
            <a:endParaRPr lang="en-US"/>
          </a:p>
        </p:txBody>
      </p:sp>
    </p:spTree>
    <p:extLst>
      <p:ext uri="{BB962C8B-B14F-4D97-AF65-F5344CB8AC3E}">
        <p14:creationId xmlns:p14="http://schemas.microsoft.com/office/powerpoint/2010/main" val="1365435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don’t do this anymore. We need to follow the official Docker guide. </a:t>
            </a:r>
          </a:p>
        </p:txBody>
      </p:sp>
      <p:sp>
        <p:nvSpPr>
          <p:cNvPr id="4" name="Slide Number Placeholder 3"/>
          <p:cNvSpPr>
            <a:spLocks noGrp="1"/>
          </p:cNvSpPr>
          <p:nvPr>
            <p:ph type="sldNum" sz="quarter" idx="5"/>
          </p:nvPr>
        </p:nvSpPr>
        <p:spPr/>
        <p:txBody>
          <a:bodyPr/>
          <a:lstStyle/>
          <a:p>
            <a:fld id="{6843FF4B-3F5C-48A3-8BB1-124264C9C8AE}" type="slidenum">
              <a:rPr lang="en-US" smtClean="0"/>
              <a:t>25</a:t>
            </a:fld>
            <a:endParaRPr lang="en-US"/>
          </a:p>
        </p:txBody>
      </p:sp>
    </p:spTree>
    <p:extLst>
      <p:ext uri="{BB962C8B-B14F-4D97-AF65-F5344CB8AC3E}">
        <p14:creationId xmlns:p14="http://schemas.microsoft.com/office/powerpoint/2010/main" val="3885803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reboot now when it appears</a:t>
            </a:r>
          </a:p>
        </p:txBody>
      </p:sp>
      <p:sp>
        <p:nvSpPr>
          <p:cNvPr id="4" name="Slide Number Placeholder 3"/>
          <p:cNvSpPr>
            <a:spLocks noGrp="1"/>
          </p:cNvSpPr>
          <p:nvPr>
            <p:ph type="sldNum" sz="quarter" idx="5"/>
          </p:nvPr>
        </p:nvSpPr>
        <p:spPr/>
        <p:txBody>
          <a:bodyPr/>
          <a:lstStyle/>
          <a:p>
            <a:fld id="{6843FF4B-3F5C-48A3-8BB1-124264C9C8AE}" type="slidenum">
              <a:rPr lang="en-US" smtClean="0"/>
              <a:t>26</a:t>
            </a:fld>
            <a:endParaRPr lang="en-US"/>
          </a:p>
        </p:txBody>
      </p:sp>
    </p:spTree>
    <p:extLst>
      <p:ext uri="{BB962C8B-B14F-4D97-AF65-F5344CB8AC3E}">
        <p14:creationId xmlns:p14="http://schemas.microsoft.com/office/powerpoint/2010/main" val="2302383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apt update and upgrade</a:t>
            </a:r>
          </a:p>
        </p:txBody>
      </p:sp>
      <p:sp>
        <p:nvSpPr>
          <p:cNvPr id="4" name="Slide Number Placeholder 3"/>
          <p:cNvSpPr>
            <a:spLocks noGrp="1"/>
          </p:cNvSpPr>
          <p:nvPr>
            <p:ph type="sldNum" sz="quarter" idx="5"/>
          </p:nvPr>
        </p:nvSpPr>
        <p:spPr/>
        <p:txBody>
          <a:bodyPr/>
          <a:lstStyle/>
          <a:p>
            <a:fld id="{6843FF4B-3F5C-48A3-8BB1-124264C9C8AE}" type="slidenum">
              <a:rPr lang="en-US" smtClean="0"/>
              <a:t>27</a:t>
            </a:fld>
            <a:endParaRPr lang="en-US"/>
          </a:p>
        </p:txBody>
      </p:sp>
    </p:spTree>
    <p:extLst>
      <p:ext uri="{BB962C8B-B14F-4D97-AF65-F5344CB8AC3E}">
        <p14:creationId xmlns:p14="http://schemas.microsoft.com/office/powerpoint/2010/main" val="685464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allow us to deploy are customized Minecraft server environment on whatever hardware we have access in an easier manner than trying to build on dedicated hardware or by moving a virtual machine around and around to different hypervisors. </a:t>
            </a:r>
          </a:p>
        </p:txBody>
      </p:sp>
      <p:sp>
        <p:nvSpPr>
          <p:cNvPr id="4" name="Slide Number Placeholder 3"/>
          <p:cNvSpPr>
            <a:spLocks noGrp="1"/>
          </p:cNvSpPr>
          <p:nvPr>
            <p:ph type="sldNum" sz="quarter" idx="5"/>
          </p:nvPr>
        </p:nvSpPr>
        <p:spPr/>
        <p:txBody>
          <a:bodyPr/>
          <a:lstStyle/>
          <a:p>
            <a:fld id="{6843FF4B-3F5C-48A3-8BB1-124264C9C8AE}" type="slidenum">
              <a:rPr lang="en-US" smtClean="0"/>
              <a:t>29</a:t>
            </a:fld>
            <a:endParaRPr lang="en-US"/>
          </a:p>
        </p:txBody>
      </p:sp>
    </p:spTree>
    <p:extLst>
      <p:ext uri="{BB962C8B-B14F-4D97-AF65-F5344CB8AC3E}">
        <p14:creationId xmlns:p14="http://schemas.microsoft.com/office/powerpoint/2010/main" val="3338118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Docker is based on the Moby project, written in the Go language. </a:t>
            </a:r>
          </a:p>
          <a:p>
            <a:pPr marL="171450" indent="-171450">
              <a:buFont typeface="Arial" panose="020B0604020202020204" pitchFamily="34" charset="0"/>
              <a:buChar char="•"/>
            </a:pPr>
            <a:r>
              <a:rPr lang="en-US" dirty="0"/>
              <a:t>Has x86-64, ARM, s390x, and ppc64 implementations (no RISC-V)</a:t>
            </a:r>
          </a:p>
          <a:p>
            <a:pPr marL="171450" indent="-171450">
              <a:buFont typeface="Arial" panose="020B0604020202020204" pitchFamily="34" charset="0"/>
              <a:buChar char="•"/>
            </a:pPr>
            <a:r>
              <a:rPr lang="en-US" dirty="0"/>
              <a:t>This will allow us to deploy are customized Minecraft server environment on whatever hardware we have access in an easier manner than trying to build on dedicated hardware or by moving a virtual machine around and around to different hypervisors. </a:t>
            </a:r>
          </a:p>
          <a:p>
            <a:pPr marL="171450" indent="-171450">
              <a:buFont typeface="Arial" panose="020B0604020202020204" pitchFamily="34" charset="0"/>
              <a:buChar char="•"/>
            </a:pPr>
            <a:r>
              <a:rPr lang="en-US" dirty="0"/>
              <a:t>I have also played with LXC and LXD containers. Work fine, but obviously limited to deployment on Linux </a:t>
            </a:r>
            <a:r>
              <a:rPr lang="en-US" dirty="0" err="1"/>
              <a:t>sytems</a:t>
            </a:r>
            <a:r>
              <a:rPr lang="en-US" dirty="0"/>
              <a:t>. However, they don’t have </a:t>
            </a:r>
          </a:p>
          <a:p>
            <a:pPr marL="171450" indent="-171450">
              <a:buFont typeface="Arial" panose="020B0604020202020204" pitchFamily="34" charset="0"/>
              <a:buChar char="•"/>
            </a:pPr>
            <a:r>
              <a:rPr lang="en-US" dirty="0"/>
              <a:t>I think it is 250 employees and $10 million in revenue is the tipping point to start paying subscriptions for Docker Desktop</a:t>
            </a:r>
          </a:p>
        </p:txBody>
      </p:sp>
      <p:sp>
        <p:nvSpPr>
          <p:cNvPr id="4" name="Slide Number Placeholder 3"/>
          <p:cNvSpPr>
            <a:spLocks noGrp="1"/>
          </p:cNvSpPr>
          <p:nvPr>
            <p:ph type="sldNum" sz="quarter" idx="5"/>
          </p:nvPr>
        </p:nvSpPr>
        <p:spPr/>
        <p:txBody>
          <a:bodyPr/>
          <a:lstStyle/>
          <a:p>
            <a:fld id="{6843FF4B-3F5C-48A3-8BB1-124264C9C8AE}" type="slidenum">
              <a:rPr lang="en-US" smtClean="0"/>
              <a:t>30</a:t>
            </a:fld>
            <a:endParaRPr lang="en-US"/>
          </a:p>
        </p:txBody>
      </p:sp>
    </p:spTree>
    <p:extLst>
      <p:ext uri="{BB962C8B-B14F-4D97-AF65-F5344CB8AC3E}">
        <p14:creationId xmlns:p14="http://schemas.microsoft.com/office/powerpoint/2010/main" val="3585657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says what base image to use when creating a new build stage</a:t>
            </a:r>
          </a:p>
          <a:p>
            <a:r>
              <a:rPr lang="en-US" dirty="0"/>
              <a:t>RUN executes commands</a:t>
            </a:r>
          </a:p>
          <a:p>
            <a:endParaRPr lang="en-US" dirty="0"/>
          </a:p>
          <a:p>
            <a:r>
              <a:rPr lang="en-US" dirty="0"/>
              <a:t>Alpine is a very minimal Linux distribution that has very little overhead, decent security, popular choice for Docker containers, and few tools installed</a:t>
            </a:r>
          </a:p>
          <a:p>
            <a:r>
              <a:rPr lang="en-US" dirty="0"/>
              <a:t>Uses a </a:t>
            </a:r>
            <a:r>
              <a:rPr lang="en-US" dirty="0" err="1"/>
              <a:t>busybox</a:t>
            </a:r>
            <a:r>
              <a:rPr lang="en-US" dirty="0"/>
              <a:t> shell environment, not BASH. It uses the </a:t>
            </a:r>
            <a:r>
              <a:rPr lang="en-US" dirty="0" err="1"/>
              <a:t>openrc</a:t>
            </a:r>
            <a:r>
              <a:rPr lang="en-US" dirty="0"/>
              <a:t> </a:t>
            </a:r>
            <a:r>
              <a:rPr lang="en-US" dirty="0" err="1"/>
              <a:t>init</a:t>
            </a:r>
            <a:r>
              <a:rPr lang="en-US" dirty="0"/>
              <a:t> system instead of system.</a:t>
            </a:r>
          </a:p>
          <a:p>
            <a:r>
              <a:rPr lang="en-US" b="1" dirty="0"/>
              <a:t>Alpine uses </a:t>
            </a:r>
            <a:r>
              <a:rPr lang="en-US" b="1" dirty="0" err="1"/>
              <a:t>musl</a:t>
            </a:r>
            <a:r>
              <a:rPr lang="en-US" b="1" dirty="0"/>
              <a:t> </a:t>
            </a:r>
            <a:r>
              <a:rPr lang="en-US" b="1" dirty="0" err="1"/>
              <a:t>libc</a:t>
            </a:r>
            <a:r>
              <a:rPr lang="en-US" b="1" dirty="0"/>
              <a:t> instead of the gnu </a:t>
            </a:r>
            <a:r>
              <a:rPr lang="en-US" b="1" dirty="0" err="1"/>
              <a:t>libc</a:t>
            </a:r>
            <a:r>
              <a:rPr lang="en-US" b="1" dirty="0"/>
              <a:t> and this a source of many compatibility issues </a:t>
            </a:r>
          </a:p>
          <a:p>
            <a:r>
              <a:rPr lang="en-US" b="0" dirty="0" err="1"/>
              <a:t>Openssh</a:t>
            </a:r>
            <a:r>
              <a:rPr lang="en-US" b="0" dirty="0"/>
              <a:t> for connecting, </a:t>
            </a:r>
            <a:r>
              <a:rPr lang="en-US" b="0" dirty="0" err="1"/>
              <a:t>tcpdump</a:t>
            </a:r>
            <a:r>
              <a:rPr lang="en-US" b="0" dirty="0"/>
              <a:t> for troubleshooting, the full </a:t>
            </a:r>
            <a:r>
              <a:rPr lang="en-US" b="0" dirty="0" err="1"/>
              <a:t>lsof</a:t>
            </a:r>
            <a:r>
              <a:rPr lang="en-US" b="0" dirty="0"/>
              <a:t> to see open ports, </a:t>
            </a:r>
            <a:r>
              <a:rPr lang="en-US" b="0" dirty="0" err="1"/>
              <a:t>wget</a:t>
            </a:r>
            <a:r>
              <a:rPr lang="en-US" b="0" dirty="0"/>
              <a:t> to get the Minecraft server, and sed to stream edit files</a:t>
            </a:r>
          </a:p>
        </p:txBody>
      </p:sp>
      <p:sp>
        <p:nvSpPr>
          <p:cNvPr id="4" name="Slide Number Placeholder 3"/>
          <p:cNvSpPr>
            <a:spLocks noGrp="1"/>
          </p:cNvSpPr>
          <p:nvPr>
            <p:ph type="sldNum" sz="quarter" idx="5"/>
          </p:nvPr>
        </p:nvSpPr>
        <p:spPr/>
        <p:txBody>
          <a:bodyPr/>
          <a:lstStyle/>
          <a:p>
            <a:fld id="{6843FF4B-3F5C-48A3-8BB1-124264C9C8AE}" type="slidenum">
              <a:rPr lang="en-US" smtClean="0"/>
              <a:t>33</a:t>
            </a:fld>
            <a:endParaRPr lang="en-US"/>
          </a:p>
        </p:txBody>
      </p:sp>
    </p:spTree>
    <p:extLst>
      <p:ext uri="{BB962C8B-B14F-4D97-AF65-F5344CB8AC3E}">
        <p14:creationId xmlns:p14="http://schemas.microsoft.com/office/powerpoint/2010/main" val="3136739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EXPOSE makes ports available for exporting from container to host</a:t>
            </a:r>
          </a:p>
          <a:p>
            <a:r>
              <a:rPr lang="en-US" dirty="0"/>
              <a:t>ENTRYPOINT Specify default executable</a:t>
            </a:r>
          </a:p>
        </p:txBody>
      </p:sp>
      <p:sp>
        <p:nvSpPr>
          <p:cNvPr id="4" name="Slide Number Placeholder 3"/>
          <p:cNvSpPr>
            <a:spLocks noGrp="1"/>
          </p:cNvSpPr>
          <p:nvPr>
            <p:ph type="sldNum" sz="quarter" idx="5"/>
          </p:nvPr>
        </p:nvSpPr>
        <p:spPr/>
        <p:txBody>
          <a:bodyPr/>
          <a:lstStyle/>
          <a:p>
            <a:fld id="{6843FF4B-3F5C-48A3-8BB1-124264C9C8AE}" type="slidenum">
              <a:rPr lang="en-US" smtClean="0"/>
              <a:t>34</a:t>
            </a:fld>
            <a:endParaRPr lang="en-US"/>
          </a:p>
        </p:txBody>
      </p:sp>
    </p:spTree>
    <p:extLst>
      <p:ext uri="{BB962C8B-B14F-4D97-AF65-F5344CB8AC3E}">
        <p14:creationId xmlns:p14="http://schemas.microsoft.com/office/powerpoint/2010/main" val="402768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Iac</a:t>
            </a:r>
            <a:r>
              <a:rPr lang="en-US" dirty="0"/>
              <a:t> Infrastructure a</a:t>
            </a:r>
          </a:p>
          <a:p>
            <a:r>
              <a:rPr lang="en-US" b="1" dirty="0"/>
              <a:t>Security: Nessus:</a:t>
            </a:r>
            <a:r>
              <a:rPr lang="en-US" dirty="0"/>
              <a:t> A vulnerability scanner. </a:t>
            </a:r>
            <a:r>
              <a:rPr lang="en-US" b="1" dirty="0" err="1"/>
              <a:t>OpenSCAP</a:t>
            </a:r>
            <a:r>
              <a:rPr lang="en-US" b="1" dirty="0"/>
              <a:t>:</a:t>
            </a:r>
            <a:r>
              <a:rPr lang="en-US" dirty="0"/>
              <a:t> A compliance checker. </a:t>
            </a:r>
            <a:r>
              <a:rPr lang="en-US" b="1" dirty="0"/>
              <a:t>Vault:</a:t>
            </a:r>
            <a:r>
              <a:rPr lang="en-US" dirty="0"/>
              <a:t> A tool for managing secrets and sensitive </a:t>
            </a:r>
            <a:r>
              <a:rPr lang="en-US" dirty="0" err="1"/>
              <a:t>data.s</a:t>
            </a:r>
            <a:r>
              <a:rPr lang="en-US" dirty="0"/>
              <a:t> Code</a:t>
            </a:r>
          </a:p>
        </p:txBody>
      </p:sp>
      <p:sp>
        <p:nvSpPr>
          <p:cNvPr id="4" name="Slide Number Placeholder 3"/>
          <p:cNvSpPr>
            <a:spLocks noGrp="1"/>
          </p:cNvSpPr>
          <p:nvPr>
            <p:ph type="sldNum" sz="quarter" idx="5"/>
          </p:nvPr>
        </p:nvSpPr>
        <p:spPr/>
        <p:txBody>
          <a:bodyPr/>
          <a:lstStyle/>
          <a:p>
            <a:fld id="{6843FF4B-3F5C-48A3-8BB1-124264C9C8AE}" type="slidenum">
              <a:rPr lang="en-US" smtClean="0"/>
              <a:t>5</a:t>
            </a:fld>
            <a:endParaRPr lang="en-US"/>
          </a:p>
        </p:txBody>
      </p:sp>
    </p:spTree>
    <p:extLst>
      <p:ext uri="{BB962C8B-B14F-4D97-AF65-F5344CB8AC3E}">
        <p14:creationId xmlns:p14="http://schemas.microsoft.com/office/powerpoint/2010/main" val="1766204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want the raw text version not the html page</a:t>
            </a:r>
          </a:p>
          <a:p>
            <a:pPr marL="171450" indent="-171450">
              <a:buFont typeface="Arial" panose="020B0604020202020204" pitchFamily="34" charset="0"/>
              <a:buChar char="•"/>
            </a:pPr>
            <a:r>
              <a:rPr lang="en-US" dirty="0"/>
              <a:t>id &lt;username&gt; to confirm changes</a:t>
            </a:r>
          </a:p>
          <a:p>
            <a:pPr marL="171450" indent="-171450">
              <a:buFont typeface="Arial" panose="020B0604020202020204" pitchFamily="34" charset="0"/>
              <a:buChar char="•"/>
            </a:pPr>
            <a:r>
              <a:rPr lang="en-US" dirty="0"/>
              <a:t>I’ll put the </a:t>
            </a:r>
            <a:r>
              <a:rPr lang="en-US" dirty="0" err="1"/>
              <a:t>DockerFile</a:t>
            </a:r>
            <a:r>
              <a:rPr lang="en-US" dirty="0"/>
              <a:t> on a </a:t>
            </a:r>
            <a:r>
              <a:rPr lang="en-US" dirty="0" err="1"/>
              <a:t>GItHub</a:t>
            </a:r>
            <a:r>
              <a:rPr lang="en-US" dirty="0"/>
              <a:t> Repo as well, could use that URL as well. </a:t>
            </a:r>
          </a:p>
        </p:txBody>
      </p:sp>
      <p:sp>
        <p:nvSpPr>
          <p:cNvPr id="4" name="Slide Number Placeholder 3"/>
          <p:cNvSpPr>
            <a:spLocks noGrp="1"/>
          </p:cNvSpPr>
          <p:nvPr>
            <p:ph type="sldNum" sz="quarter" idx="5"/>
          </p:nvPr>
        </p:nvSpPr>
        <p:spPr/>
        <p:txBody>
          <a:bodyPr/>
          <a:lstStyle/>
          <a:p>
            <a:fld id="{6843FF4B-3F5C-48A3-8BB1-124264C9C8AE}" type="slidenum">
              <a:rPr lang="en-US" smtClean="0"/>
              <a:t>35</a:t>
            </a:fld>
            <a:endParaRPr lang="en-US"/>
          </a:p>
        </p:txBody>
      </p:sp>
    </p:spTree>
    <p:extLst>
      <p:ext uri="{BB962C8B-B14F-4D97-AF65-F5344CB8AC3E}">
        <p14:creationId xmlns:p14="http://schemas.microsoft.com/office/powerpoint/2010/main" val="937089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the raw text version not the html page</a:t>
            </a:r>
          </a:p>
          <a:p>
            <a:r>
              <a:rPr lang="en-US" dirty="0"/>
              <a:t>id &lt;username&gt; to confirm changes</a:t>
            </a:r>
          </a:p>
        </p:txBody>
      </p:sp>
      <p:sp>
        <p:nvSpPr>
          <p:cNvPr id="4" name="Slide Number Placeholder 3"/>
          <p:cNvSpPr>
            <a:spLocks noGrp="1"/>
          </p:cNvSpPr>
          <p:nvPr>
            <p:ph type="sldNum" sz="quarter" idx="5"/>
          </p:nvPr>
        </p:nvSpPr>
        <p:spPr/>
        <p:txBody>
          <a:bodyPr/>
          <a:lstStyle/>
          <a:p>
            <a:fld id="{6843FF4B-3F5C-48A3-8BB1-124264C9C8AE}" type="slidenum">
              <a:rPr lang="en-US" smtClean="0"/>
              <a:t>38</a:t>
            </a:fld>
            <a:endParaRPr lang="en-US"/>
          </a:p>
        </p:txBody>
      </p:sp>
    </p:spTree>
    <p:extLst>
      <p:ext uri="{BB962C8B-B14F-4D97-AF65-F5344CB8AC3E}">
        <p14:creationId xmlns:p14="http://schemas.microsoft.com/office/powerpoint/2010/main" val="2172013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the name to refer to it in other docker commands</a:t>
            </a:r>
          </a:p>
          <a:p>
            <a:r>
              <a:rPr lang="en-US" dirty="0"/>
              <a:t>-p to export an exposed port </a:t>
            </a:r>
            <a:r>
              <a:rPr lang="en-US" dirty="0" err="1"/>
              <a:t>container:host</a:t>
            </a:r>
            <a:r>
              <a:rPr lang="en-US" dirty="0"/>
              <a:t> syntax</a:t>
            </a:r>
          </a:p>
          <a:p>
            <a:r>
              <a:rPr lang="en-US" dirty="0"/>
              <a:t>-d for detached </a:t>
            </a:r>
          </a:p>
          <a:p>
            <a:r>
              <a:rPr lang="en-US" dirty="0"/>
              <a:t>Which version to use, the latest</a:t>
            </a:r>
          </a:p>
        </p:txBody>
      </p:sp>
      <p:sp>
        <p:nvSpPr>
          <p:cNvPr id="4" name="Slide Number Placeholder 3"/>
          <p:cNvSpPr>
            <a:spLocks noGrp="1"/>
          </p:cNvSpPr>
          <p:nvPr>
            <p:ph type="sldNum" sz="quarter" idx="5"/>
          </p:nvPr>
        </p:nvSpPr>
        <p:spPr/>
        <p:txBody>
          <a:bodyPr/>
          <a:lstStyle/>
          <a:p>
            <a:fld id="{6843FF4B-3F5C-48A3-8BB1-124264C9C8AE}" type="slidenum">
              <a:rPr lang="en-US" smtClean="0"/>
              <a:t>40</a:t>
            </a:fld>
            <a:endParaRPr lang="en-US"/>
          </a:p>
        </p:txBody>
      </p:sp>
    </p:spTree>
    <p:extLst>
      <p:ext uri="{BB962C8B-B14F-4D97-AF65-F5344CB8AC3E}">
        <p14:creationId xmlns:p14="http://schemas.microsoft.com/office/powerpoint/2010/main" val="467337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new server in the Minecraft Java client  using the value for ens33(costs $30 to buy Minecraft and Bedrock editions)</a:t>
            </a:r>
          </a:p>
          <a:p>
            <a:r>
              <a:rPr lang="en-US" dirty="0"/>
              <a:t>Docker inspect to find </a:t>
            </a:r>
            <a:r>
              <a:rPr lang="en-US" dirty="0" err="1"/>
              <a:t>ip</a:t>
            </a:r>
            <a:r>
              <a:rPr lang="en-US" dirty="0"/>
              <a:t> address of server</a:t>
            </a:r>
          </a:p>
        </p:txBody>
      </p:sp>
      <p:sp>
        <p:nvSpPr>
          <p:cNvPr id="4" name="Slide Number Placeholder 3"/>
          <p:cNvSpPr>
            <a:spLocks noGrp="1"/>
          </p:cNvSpPr>
          <p:nvPr>
            <p:ph type="sldNum" sz="quarter" idx="5"/>
          </p:nvPr>
        </p:nvSpPr>
        <p:spPr/>
        <p:txBody>
          <a:bodyPr/>
          <a:lstStyle/>
          <a:p>
            <a:fld id="{6843FF4B-3F5C-48A3-8BB1-124264C9C8AE}" type="slidenum">
              <a:rPr lang="en-US" smtClean="0"/>
              <a:t>41</a:t>
            </a:fld>
            <a:endParaRPr lang="en-US"/>
          </a:p>
        </p:txBody>
      </p:sp>
    </p:spTree>
    <p:extLst>
      <p:ext uri="{BB962C8B-B14F-4D97-AF65-F5344CB8AC3E}">
        <p14:creationId xmlns:p14="http://schemas.microsoft.com/office/powerpoint/2010/main" val="2250261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a:t>
            </a:r>
            <a:r>
              <a:rPr lang="en-US" dirty="0" err="1"/>
              <a:t>neofetch</a:t>
            </a:r>
            <a:r>
              <a:rPr lang="en-US" dirty="0"/>
              <a:t> package is installed</a:t>
            </a:r>
          </a:p>
          <a:p>
            <a:r>
              <a:rPr lang="en-US" dirty="0" err="1"/>
              <a:t>Openvm</a:t>
            </a:r>
            <a:r>
              <a:rPr lang="en-US" dirty="0"/>
              <a:t>-tools for copy paste should be installed by default</a:t>
            </a:r>
          </a:p>
        </p:txBody>
      </p:sp>
      <p:sp>
        <p:nvSpPr>
          <p:cNvPr id="4" name="Slide Number Placeholder 3"/>
          <p:cNvSpPr>
            <a:spLocks noGrp="1"/>
          </p:cNvSpPr>
          <p:nvPr>
            <p:ph type="sldNum" sz="quarter" idx="5"/>
          </p:nvPr>
        </p:nvSpPr>
        <p:spPr/>
        <p:txBody>
          <a:bodyPr/>
          <a:lstStyle/>
          <a:p>
            <a:fld id="{6843FF4B-3F5C-48A3-8BB1-124264C9C8AE}" type="slidenum">
              <a:rPr lang="en-US" smtClean="0"/>
              <a:t>43</a:t>
            </a:fld>
            <a:endParaRPr lang="en-US"/>
          </a:p>
        </p:txBody>
      </p:sp>
    </p:spTree>
    <p:extLst>
      <p:ext uri="{BB962C8B-B14F-4D97-AF65-F5344CB8AC3E}">
        <p14:creationId xmlns:p14="http://schemas.microsoft.com/office/powerpoint/2010/main" val="799999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Trying to reach api.minecraftservices.com by itself results in blocked not from your network, but from destination, check w/ </a:t>
            </a:r>
            <a:r>
              <a:rPr lang="en-US" dirty="0" err="1"/>
              <a:t>wireshark</a:t>
            </a:r>
            <a:endParaRPr lang="en-US" dirty="0"/>
          </a:p>
          <a:p>
            <a:r>
              <a:rPr lang="en-US" dirty="0"/>
              <a:t>Hence, curl on the api.minecraftservices.com/</a:t>
            </a:r>
            <a:r>
              <a:rPr lang="en-US" dirty="0" err="1"/>
              <a:t>publickey</a:t>
            </a:r>
            <a:endParaRPr lang="en-US" dirty="0"/>
          </a:p>
          <a:p>
            <a:r>
              <a:rPr lang="en-US" dirty="0"/>
              <a:t>Subdomain won’t respond to a ping</a:t>
            </a:r>
          </a:p>
        </p:txBody>
      </p:sp>
      <p:sp>
        <p:nvSpPr>
          <p:cNvPr id="4" name="Slide Number Placeholder 3"/>
          <p:cNvSpPr>
            <a:spLocks noGrp="1"/>
          </p:cNvSpPr>
          <p:nvPr>
            <p:ph type="sldNum" sz="quarter" idx="5"/>
          </p:nvPr>
        </p:nvSpPr>
        <p:spPr/>
        <p:txBody>
          <a:bodyPr/>
          <a:lstStyle/>
          <a:p>
            <a:fld id="{6843FF4B-3F5C-48A3-8BB1-124264C9C8AE}" type="slidenum">
              <a:rPr lang="en-US" smtClean="0"/>
              <a:t>46</a:t>
            </a:fld>
            <a:endParaRPr lang="en-US"/>
          </a:p>
        </p:txBody>
      </p:sp>
    </p:spTree>
    <p:extLst>
      <p:ext uri="{BB962C8B-B14F-4D97-AF65-F5344CB8AC3E}">
        <p14:creationId xmlns:p14="http://schemas.microsoft.com/office/powerpoint/2010/main" val="1946768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use multiple </a:t>
            </a:r>
            <a:r>
              <a:rPr lang="en-US" dirty="0" err="1"/>
              <a:t>Dockerfile</a:t>
            </a:r>
            <a:r>
              <a:rPr lang="en-US" dirty="0"/>
              <a:t> and a bash scripts, but this is probably cleaner</a:t>
            </a:r>
          </a:p>
        </p:txBody>
      </p:sp>
      <p:sp>
        <p:nvSpPr>
          <p:cNvPr id="4" name="Slide Number Placeholder 3"/>
          <p:cNvSpPr>
            <a:spLocks noGrp="1"/>
          </p:cNvSpPr>
          <p:nvPr>
            <p:ph type="sldNum" sz="quarter" idx="5"/>
          </p:nvPr>
        </p:nvSpPr>
        <p:spPr/>
        <p:txBody>
          <a:bodyPr/>
          <a:lstStyle/>
          <a:p>
            <a:fld id="{6843FF4B-3F5C-48A3-8BB1-124264C9C8AE}" type="slidenum">
              <a:rPr lang="en-US" smtClean="0"/>
              <a:t>48</a:t>
            </a:fld>
            <a:endParaRPr lang="en-US"/>
          </a:p>
        </p:txBody>
      </p:sp>
    </p:spTree>
    <p:extLst>
      <p:ext uri="{BB962C8B-B14F-4D97-AF65-F5344CB8AC3E}">
        <p14:creationId xmlns:p14="http://schemas.microsoft.com/office/powerpoint/2010/main" val="1039942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https://docs.docker.com/reference/compose-file/services</a:t>
            </a:r>
          </a:p>
          <a:p>
            <a:r>
              <a:rPr lang="en-US" dirty="0"/>
              <a:t>Wget needs a user-agent string to work; the : before 04 needs to be changed to a dot. </a:t>
            </a:r>
          </a:p>
          <a:p>
            <a:r>
              <a:rPr lang="en-US" dirty="0"/>
              <a:t>Escape your quotes</a:t>
            </a:r>
          </a:p>
          <a:p>
            <a:r>
              <a:rPr lang="en-US" dirty="0"/>
              <a:t>Data directory is for plugins I think.</a:t>
            </a:r>
          </a:p>
        </p:txBody>
      </p:sp>
      <p:sp>
        <p:nvSpPr>
          <p:cNvPr id="4" name="Slide Number Placeholder 3"/>
          <p:cNvSpPr>
            <a:spLocks noGrp="1"/>
          </p:cNvSpPr>
          <p:nvPr>
            <p:ph type="sldNum" sz="quarter" idx="5"/>
          </p:nvPr>
        </p:nvSpPr>
        <p:spPr/>
        <p:txBody>
          <a:bodyPr/>
          <a:lstStyle/>
          <a:p>
            <a:fld id="{6843FF4B-3F5C-48A3-8BB1-124264C9C8AE}" type="slidenum">
              <a:rPr lang="en-US" smtClean="0"/>
              <a:t>49</a:t>
            </a:fld>
            <a:endParaRPr lang="en-US"/>
          </a:p>
        </p:txBody>
      </p:sp>
    </p:spTree>
    <p:extLst>
      <p:ext uri="{BB962C8B-B14F-4D97-AF65-F5344CB8AC3E}">
        <p14:creationId xmlns:p14="http://schemas.microsoft.com/office/powerpoint/2010/main" val="1041027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 detaches everything</a:t>
            </a:r>
          </a:p>
        </p:txBody>
      </p:sp>
      <p:sp>
        <p:nvSpPr>
          <p:cNvPr id="4" name="Slide Number Placeholder 3"/>
          <p:cNvSpPr>
            <a:spLocks noGrp="1"/>
          </p:cNvSpPr>
          <p:nvPr>
            <p:ph type="sldNum" sz="quarter" idx="5"/>
          </p:nvPr>
        </p:nvSpPr>
        <p:spPr/>
        <p:txBody>
          <a:bodyPr/>
          <a:lstStyle/>
          <a:p>
            <a:fld id="{6843FF4B-3F5C-48A3-8BB1-124264C9C8AE}" type="slidenum">
              <a:rPr lang="en-US" smtClean="0"/>
              <a:t>50</a:t>
            </a:fld>
            <a:endParaRPr lang="en-US"/>
          </a:p>
        </p:txBody>
      </p:sp>
    </p:spTree>
    <p:extLst>
      <p:ext uri="{BB962C8B-B14F-4D97-AF65-F5344CB8AC3E}">
        <p14:creationId xmlns:p14="http://schemas.microsoft.com/office/powerpoint/2010/main" val="665450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6</a:t>
            </a:fld>
            <a:endParaRPr lang="en-US"/>
          </a:p>
        </p:txBody>
      </p:sp>
    </p:spTree>
    <p:extLst>
      <p:ext uri="{BB962C8B-B14F-4D97-AF65-F5344CB8AC3E}">
        <p14:creationId xmlns:p14="http://schemas.microsoft.com/office/powerpoint/2010/main" val="51568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network settings, should look like bridged network is being used and not NAT (192,168.100.,something or other private </a:t>
            </a:r>
            <a:r>
              <a:rPr lang="en-US" dirty="0" err="1"/>
              <a:t>ip</a:t>
            </a:r>
            <a:r>
              <a:rPr lang="en-US" dirty="0"/>
              <a:t> address range depending on class)</a:t>
            </a:r>
          </a:p>
        </p:txBody>
      </p:sp>
      <p:sp>
        <p:nvSpPr>
          <p:cNvPr id="4" name="Slide Number Placeholder 3"/>
          <p:cNvSpPr>
            <a:spLocks noGrp="1"/>
          </p:cNvSpPr>
          <p:nvPr>
            <p:ph type="sldNum" sz="quarter" idx="5"/>
          </p:nvPr>
        </p:nvSpPr>
        <p:spPr/>
        <p:txBody>
          <a:bodyPr/>
          <a:lstStyle/>
          <a:p>
            <a:fld id="{6843FF4B-3F5C-48A3-8BB1-124264C9C8AE}" type="slidenum">
              <a:rPr lang="en-US" smtClean="0"/>
              <a:t>16</a:t>
            </a:fld>
            <a:endParaRPr lang="en-US"/>
          </a:p>
        </p:txBody>
      </p:sp>
    </p:spTree>
    <p:extLst>
      <p:ext uri="{BB962C8B-B14F-4D97-AF65-F5344CB8AC3E}">
        <p14:creationId xmlns:p14="http://schemas.microsoft.com/office/powerpoint/2010/main" val="1840758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network settings, should look like bridged network is being used and not NAT (192,168.100.,something or other private </a:t>
            </a:r>
            <a:r>
              <a:rPr lang="en-US" dirty="0" err="1"/>
              <a:t>ip</a:t>
            </a:r>
            <a:r>
              <a:rPr lang="en-US" dirty="0"/>
              <a:t> address range depending on class)</a:t>
            </a:r>
          </a:p>
        </p:txBody>
      </p:sp>
      <p:sp>
        <p:nvSpPr>
          <p:cNvPr id="4" name="Slide Number Placeholder 3"/>
          <p:cNvSpPr>
            <a:spLocks noGrp="1"/>
          </p:cNvSpPr>
          <p:nvPr>
            <p:ph type="sldNum" sz="quarter" idx="5"/>
          </p:nvPr>
        </p:nvSpPr>
        <p:spPr/>
        <p:txBody>
          <a:bodyPr/>
          <a:lstStyle/>
          <a:p>
            <a:fld id="{6843FF4B-3F5C-48A3-8BB1-124264C9C8AE}" type="slidenum">
              <a:rPr lang="en-US" smtClean="0"/>
              <a:t>17</a:t>
            </a:fld>
            <a:endParaRPr lang="en-US"/>
          </a:p>
        </p:txBody>
      </p:sp>
    </p:spTree>
    <p:extLst>
      <p:ext uri="{BB962C8B-B14F-4D97-AF65-F5344CB8AC3E}">
        <p14:creationId xmlns:p14="http://schemas.microsoft.com/office/powerpoint/2010/main" val="2320710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leave blank unless your campus was an unusual setup</a:t>
            </a:r>
          </a:p>
        </p:txBody>
      </p:sp>
      <p:sp>
        <p:nvSpPr>
          <p:cNvPr id="4" name="Slide Number Placeholder 3"/>
          <p:cNvSpPr>
            <a:spLocks noGrp="1"/>
          </p:cNvSpPr>
          <p:nvPr>
            <p:ph type="sldNum" sz="quarter" idx="5"/>
          </p:nvPr>
        </p:nvSpPr>
        <p:spPr/>
        <p:txBody>
          <a:bodyPr/>
          <a:lstStyle/>
          <a:p>
            <a:fld id="{6843FF4B-3F5C-48A3-8BB1-124264C9C8AE}" type="slidenum">
              <a:rPr lang="en-US" smtClean="0"/>
              <a:t>18</a:t>
            </a:fld>
            <a:endParaRPr lang="en-US"/>
          </a:p>
        </p:txBody>
      </p:sp>
    </p:spTree>
    <p:extLst>
      <p:ext uri="{BB962C8B-B14F-4D97-AF65-F5344CB8AC3E}">
        <p14:creationId xmlns:p14="http://schemas.microsoft.com/office/powerpoint/2010/main" val="1254904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leave blank unless your campus was an unusual setup</a:t>
            </a:r>
          </a:p>
        </p:txBody>
      </p:sp>
      <p:sp>
        <p:nvSpPr>
          <p:cNvPr id="4" name="Slide Number Placeholder 3"/>
          <p:cNvSpPr>
            <a:spLocks noGrp="1"/>
          </p:cNvSpPr>
          <p:nvPr>
            <p:ph type="sldNum" sz="quarter" idx="5"/>
          </p:nvPr>
        </p:nvSpPr>
        <p:spPr/>
        <p:txBody>
          <a:bodyPr/>
          <a:lstStyle/>
          <a:p>
            <a:fld id="{6843FF4B-3F5C-48A3-8BB1-124264C9C8AE}" type="slidenum">
              <a:rPr lang="en-US" smtClean="0"/>
              <a:t>19</a:t>
            </a:fld>
            <a:endParaRPr lang="en-US"/>
          </a:p>
        </p:txBody>
      </p:sp>
    </p:spTree>
    <p:extLst>
      <p:ext uri="{BB962C8B-B14F-4D97-AF65-F5344CB8AC3E}">
        <p14:creationId xmlns:p14="http://schemas.microsoft.com/office/powerpoint/2010/main" val="5035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20</a:t>
            </a:fld>
            <a:endParaRPr lang="en-US"/>
          </a:p>
        </p:txBody>
      </p:sp>
    </p:spTree>
    <p:extLst>
      <p:ext uri="{BB962C8B-B14F-4D97-AF65-F5344CB8AC3E}">
        <p14:creationId xmlns:p14="http://schemas.microsoft.com/office/powerpoint/2010/main" val="333949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21</a:t>
            </a:fld>
            <a:endParaRPr lang="en-US"/>
          </a:p>
        </p:txBody>
      </p:sp>
    </p:spTree>
    <p:extLst>
      <p:ext uri="{BB962C8B-B14F-4D97-AF65-F5344CB8AC3E}">
        <p14:creationId xmlns:p14="http://schemas.microsoft.com/office/powerpoint/2010/main" val="2700528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11/6/2024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06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11/6/2024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13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11/6/2024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86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11/6/2024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44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11/6/2024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97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11/6/2024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0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11/6/2024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76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11/6/2024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00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11/6/2024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02627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11/6/2024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00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11/6/2024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1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11/6/2024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7133965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mrobbeloth/Lectures"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hyperlink" Target="https://docs.docker.com/engine/install/ubuntu/"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iston-data.mojang.com/v1/objects/59353fb40c36d304f2035d51e7d6e6baa98dc05c/server.ja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raw.githubusercontent.com/mrobbeloth/Lectures/refs/heads/main/Minecraft/Dockerfil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ubuntu.com/download/serv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DED54F1-FFDF-E5FB-D967-476A32F3BCDA}"/>
              </a:ext>
            </a:extLst>
          </p:cNvPr>
          <p:cNvSpPr>
            <a:spLocks noGrp="1"/>
          </p:cNvSpPr>
          <p:nvPr>
            <p:ph type="ctrTitle"/>
          </p:nvPr>
        </p:nvSpPr>
        <p:spPr>
          <a:xfrm>
            <a:off x="4739750" y="768335"/>
            <a:ext cx="7182619" cy="1904528"/>
          </a:xfrm>
        </p:spPr>
        <p:txBody>
          <a:bodyPr>
            <a:normAutofit fontScale="90000"/>
          </a:bodyPr>
          <a:lstStyle/>
          <a:p>
            <a:r>
              <a:rPr lang="en-US" dirty="0"/>
              <a:t>Learning DevOps through Minecraft</a:t>
            </a:r>
          </a:p>
        </p:txBody>
      </p:sp>
      <p:sp>
        <p:nvSpPr>
          <p:cNvPr id="3" name="Subtitle 2">
            <a:extLst>
              <a:ext uri="{FF2B5EF4-FFF2-40B4-BE49-F238E27FC236}">
                <a16:creationId xmlns:a16="http://schemas.microsoft.com/office/drawing/2014/main" id="{4B8DEFBA-3B4E-BA63-16E3-71B773086120}"/>
              </a:ext>
            </a:extLst>
          </p:cNvPr>
          <p:cNvSpPr>
            <a:spLocks noGrp="1"/>
          </p:cNvSpPr>
          <p:nvPr>
            <p:ph type="subTitle" idx="1"/>
          </p:nvPr>
        </p:nvSpPr>
        <p:spPr>
          <a:xfrm>
            <a:off x="4739752" y="4283239"/>
            <a:ext cx="7452228" cy="1475177"/>
          </a:xfrm>
        </p:spPr>
        <p:txBody>
          <a:bodyPr>
            <a:normAutofit/>
          </a:bodyPr>
          <a:lstStyle/>
          <a:p>
            <a:r>
              <a:rPr lang="en-US" dirty="0"/>
              <a:t>Dr. Robbeloth</a:t>
            </a:r>
          </a:p>
          <a:p>
            <a:r>
              <a:rPr lang="en-US" dirty="0"/>
              <a:t>11/7/2024</a:t>
            </a:r>
          </a:p>
          <a:p>
            <a:r>
              <a:rPr lang="en-US" dirty="0">
                <a:hlinkClick r:id="rId2"/>
              </a:rPr>
              <a:t>https://github.com/mrobbeloth/Lectures</a:t>
            </a:r>
            <a:r>
              <a:rPr lang="en-US" dirty="0"/>
              <a:t> </a:t>
            </a:r>
          </a:p>
        </p:txBody>
      </p:sp>
      <p:pic>
        <p:nvPicPr>
          <p:cNvPr id="4" name="Picture 3">
            <a:extLst>
              <a:ext uri="{FF2B5EF4-FFF2-40B4-BE49-F238E27FC236}">
                <a16:creationId xmlns:a16="http://schemas.microsoft.com/office/drawing/2014/main" id="{E336D8AC-268C-DE07-E0E4-9804A5CFD6F0}"/>
              </a:ext>
            </a:extLst>
          </p:cNvPr>
          <p:cNvPicPr>
            <a:picLocks noChangeAspect="1"/>
          </p:cNvPicPr>
          <p:nvPr/>
        </p:nvPicPr>
        <p:blipFill>
          <a:blip r:embed="rId3"/>
          <a:srcRect l="31911" r="25340"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qr code with a few black squares&#10;&#10;Description automatically generated">
            <a:extLst>
              <a:ext uri="{FF2B5EF4-FFF2-40B4-BE49-F238E27FC236}">
                <a16:creationId xmlns:a16="http://schemas.microsoft.com/office/drawing/2014/main" id="{409A466F-02C2-3B7D-8B4F-D3BB7204F0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5273" y="2617910"/>
            <a:ext cx="2826727" cy="2826727"/>
          </a:xfrm>
          <a:prstGeom prst="rect">
            <a:avLst/>
          </a:prstGeom>
        </p:spPr>
      </p:pic>
    </p:spTree>
    <p:extLst>
      <p:ext uri="{BB962C8B-B14F-4D97-AF65-F5344CB8AC3E}">
        <p14:creationId xmlns:p14="http://schemas.microsoft.com/office/powerpoint/2010/main" val="3783315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1D2388-F690-5DE7-E1E9-F5B16B35460C}"/>
              </a:ext>
            </a:extLst>
          </p:cNvPr>
          <p:cNvPicPr>
            <a:picLocks noChangeAspect="1"/>
          </p:cNvPicPr>
          <p:nvPr/>
        </p:nvPicPr>
        <p:blipFill>
          <a:blip r:embed="rId2"/>
          <a:stretch>
            <a:fillRect/>
          </a:stretch>
        </p:blipFill>
        <p:spPr>
          <a:xfrm>
            <a:off x="0" y="8467"/>
            <a:ext cx="3307367" cy="3261643"/>
          </a:xfrm>
          <a:prstGeom prst="rect">
            <a:avLst/>
          </a:prstGeom>
        </p:spPr>
      </p:pic>
      <p:pic>
        <p:nvPicPr>
          <p:cNvPr id="6" name="Picture 5">
            <a:extLst>
              <a:ext uri="{FF2B5EF4-FFF2-40B4-BE49-F238E27FC236}">
                <a16:creationId xmlns:a16="http://schemas.microsoft.com/office/drawing/2014/main" id="{67611199-AF48-0A0A-E186-FCDC024F4D52}"/>
              </a:ext>
            </a:extLst>
          </p:cNvPr>
          <p:cNvPicPr>
            <a:picLocks noChangeAspect="1"/>
          </p:cNvPicPr>
          <p:nvPr/>
        </p:nvPicPr>
        <p:blipFill>
          <a:blip r:embed="rId3"/>
          <a:stretch>
            <a:fillRect/>
          </a:stretch>
        </p:blipFill>
        <p:spPr>
          <a:xfrm>
            <a:off x="3307367" y="107536"/>
            <a:ext cx="3185436" cy="3162574"/>
          </a:xfrm>
          <a:prstGeom prst="rect">
            <a:avLst/>
          </a:prstGeom>
        </p:spPr>
      </p:pic>
      <p:pic>
        <p:nvPicPr>
          <p:cNvPr id="10" name="Picture 9">
            <a:extLst>
              <a:ext uri="{FF2B5EF4-FFF2-40B4-BE49-F238E27FC236}">
                <a16:creationId xmlns:a16="http://schemas.microsoft.com/office/drawing/2014/main" id="{9E25F303-F839-BE71-E0B1-0594C16FB7DB}"/>
              </a:ext>
            </a:extLst>
          </p:cNvPr>
          <p:cNvPicPr>
            <a:picLocks noChangeAspect="1"/>
          </p:cNvPicPr>
          <p:nvPr/>
        </p:nvPicPr>
        <p:blipFill>
          <a:blip r:embed="rId4"/>
          <a:stretch>
            <a:fillRect/>
          </a:stretch>
        </p:blipFill>
        <p:spPr>
          <a:xfrm>
            <a:off x="6614734" y="54191"/>
            <a:ext cx="3254022" cy="3269263"/>
          </a:xfrm>
          <a:prstGeom prst="rect">
            <a:avLst/>
          </a:prstGeom>
        </p:spPr>
      </p:pic>
      <p:pic>
        <p:nvPicPr>
          <p:cNvPr id="14" name="Picture 13">
            <a:extLst>
              <a:ext uri="{FF2B5EF4-FFF2-40B4-BE49-F238E27FC236}">
                <a16:creationId xmlns:a16="http://schemas.microsoft.com/office/drawing/2014/main" id="{62AA0D26-DC16-3577-6891-1D9CEF9DF36A}"/>
              </a:ext>
            </a:extLst>
          </p:cNvPr>
          <p:cNvPicPr>
            <a:picLocks noChangeAspect="1"/>
          </p:cNvPicPr>
          <p:nvPr/>
        </p:nvPicPr>
        <p:blipFill>
          <a:blip r:embed="rId5"/>
          <a:stretch>
            <a:fillRect/>
          </a:stretch>
        </p:blipFill>
        <p:spPr>
          <a:xfrm>
            <a:off x="68586" y="3332767"/>
            <a:ext cx="3238781" cy="3269263"/>
          </a:xfrm>
          <a:prstGeom prst="rect">
            <a:avLst/>
          </a:prstGeom>
        </p:spPr>
      </p:pic>
      <p:pic>
        <p:nvPicPr>
          <p:cNvPr id="17" name="Picture 16">
            <a:extLst>
              <a:ext uri="{FF2B5EF4-FFF2-40B4-BE49-F238E27FC236}">
                <a16:creationId xmlns:a16="http://schemas.microsoft.com/office/drawing/2014/main" id="{D11F2422-E0DE-5997-DE34-44129C9EDDAF}"/>
              </a:ext>
            </a:extLst>
          </p:cNvPr>
          <p:cNvPicPr>
            <a:picLocks noChangeAspect="1"/>
          </p:cNvPicPr>
          <p:nvPr/>
        </p:nvPicPr>
        <p:blipFill>
          <a:blip r:embed="rId6"/>
          <a:stretch>
            <a:fillRect/>
          </a:stretch>
        </p:blipFill>
        <p:spPr>
          <a:xfrm>
            <a:off x="3353091" y="3355629"/>
            <a:ext cx="3261643" cy="3246401"/>
          </a:xfrm>
          <a:prstGeom prst="rect">
            <a:avLst/>
          </a:prstGeom>
        </p:spPr>
      </p:pic>
      <p:pic>
        <p:nvPicPr>
          <p:cNvPr id="19" name="Picture 18">
            <a:extLst>
              <a:ext uri="{FF2B5EF4-FFF2-40B4-BE49-F238E27FC236}">
                <a16:creationId xmlns:a16="http://schemas.microsoft.com/office/drawing/2014/main" id="{B4F8626E-C873-58C4-2E99-31AF593AB73C}"/>
              </a:ext>
            </a:extLst>
          </p:cNvPr>
          <p:cNvPicPr>
            <a:picLocks noChangeAspect="1"/>
          </p:cNvPicPr>
          <p:nvPr/>
        </p:nvPicPr>
        <p:blipFill>
          <a:blip r:embed="rId7"/>
          <a:stretch>
            <a:fillRect/>
          </a:stretch>
        </p:blipFill>
        <p:spPr>
          <a:xfrm>
            <a:off x="6660458" y="3355629"/>
            <a:ext cx="3254022" cy="3269263"/>
          </a:xfrm>
          <a:prstGeom prst="rect">
            <a:avLst/>
          </a:prstGeom>
        </p:spPr>
      </p:pic>
    </p:spTree>
    <p:extLst>
      <p:ext uri="{BB962C8B-B14F-4D97-AF65-F5344CB8AC3E}">
        <p14:creationId xmlns:p14="http://schemas.microsoft.com/office/powerpoint/2010/main" val="4129018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869D74-A7D7-5DD9-7838-B16F957D94B0}"/>
              </a:ext>
            </a:extLst>
          </p:cNvPr>
          <p:cNvPicPr>
            <a:picLocks noChangeAspect="1"/>
          </p:cNvPicPr>
          <p:nvPr/>
        </p:nvPicPr>
        <p:blipFill>
          <a:blip r:embed="rId2"/>
          <a:stretch>
            <a:fillRect/>
          </a:stretch>
        </p:blipFill>
        <p:spPr>
          <a:xfrm>
            <a:off x="0" y="75909"/>
            <a:ext cx="6370872" cy="3353091"/>
          </a:xfrm>
          <a:prstGeom prst="rect">
            <a:avLst/>
          </a:prstGeom>
        </p:spPr>
      </p:pic>
      <p:pic>
        <p:nvPicPr>
          <p:cNvPr id="7" name="Picture 6">
            <a:extLst>
              <a:ext uri="{FF2B5EF4-FFF2-40B4-BE49-F238E27FC236}">
                <a16:creationId xmlns:a16="http://schemas.microsoft.com/office/drawing/2014/main" id="{A8989B0A-4DEC-6A19-9280-095D1D9264C2}"/>
              </a:ext>
            </a:extLst>
          </p:cNvPr>
          <p:cNvPicPr>
            <a:picLocks noChangeAspect="1"/>
          </p:cNvPicPr>
          <p:nvPr/>
        </p:nvPicPr>
        <p:blipFill>
          <a:blip r:embed="rId3"/>
          <a:stretch>
            <a:fillRect/>
          </a:stretch>
        </p:blipFill>
        <p:spPr>
          <a:xfrm>
            <a:off x="0" y="2539977"/>
            <a:ext cx="6485182" cy="3787468"/>
          </a:xfrm>
          <a:prstGeom prst="rect">
            <a:avLst/>
          </a:prstGeom>
        </p:spPr>
      </p:pic>
    </p:spTree>
    <p:extLst>
      <p:ext uri="{BB962C8B-B14F-4D97-AF65-F5344CB8AC3E}">
        <p14:creationId xmlns:p14="http://schemas.microsoft.com/office/powerpoint/2010/main" val="226609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49471-C9C9-F14F-B731-AA72BFF17378}"/>
              </a:ext>
            </a:extLst>
          </p:cNvPr>
          <p:cNvPicPr>
            <a:picLocks noChangeAspect="1"/>
          </p:cNvPicPr>
          <p:nvPr/>
        </p:nvPicPr>
        <p:blipFill>
          <a:blip r:embed="rId2"/>
          <a:stretch>
            <a:fillRect/>
          </a:stretch>
        </p:blipFill>
        <p:spPr>
          <a:xfrm>
            <a:off x="2591863" y="213578"/>
            <a:ext cx="7008274" cy="6430843"/>
          </a:xfrm>
          <a:prstGeom prst="rect">
            <a:avLst/>
          </a:prstGeom>
        </p:spPr>
      </p:pic>
    </p:spTree>
    <p:extLst>
      <p:ext uri="{BB962C8B-B14F-4D97-AF65-F5344CB8AC3E}">
        <p14:creationId xmlns:p14="http://schemas.microsoft.com/office/powerpoint/2010/main" val="5762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49471-C9C9-F14F-B731-AA72BFF17378}"/>
              </a:ext>
            </a:extLst>
          </p:cNvPr>
          <p:cNvPicPr>
            <a:picLocks noChangeAspect="1"/>
          </p:cNvPicPr>
          <p:nvPr/>
        </p:nvPicPr>
        <p:blipFill>
          <a:blip r:embed="rId2"/>
          <a:stretch>
            <a:fillRect/>
          </a:stretch>
        </p:blipFill>
        <p:spPr>
          <a:xfrm>
            <a:off x="2591863" y="213578"/>
            <a:ext cx="7008274" cy="6430843"/>
          </a:xfrm>
          <a:prstGeom prst="rect">
            <a:avLst/>
          </a:prstGeom>
        </p:spPr>
      </p:pic>
    </p:spTree>
    <p:extLst>
      <p:ext uri="{BB962C8B-B14F-4D97-AF65-F5344CB8AC3E}">
        <p14:creationId xmlns:p14="http://schemas.microsoft.com/office/powerpoint/2010/main" val="1913240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1ED3F9-F980-4346-893C-DEE39088A6C6}"/>
              </a:ext>
            </a:extLst>
          </p:cNvPr>
          <p:cNvPicPr>
            <a:picLocks noChangeAspect="1"/>
          </p:cNvPicPr>
          <p:nvPr/>
        </p:nvPicPr>
        <p:blipFill>
          <a:blip r:embed="rId2"/>
          <a:stretch>
            <a:fillRect/>
          </a:stretch>
        </p:blipFill>
        <p:spPr>
          <a:xfrm>
            <a:off x="2727668" y="335012"/>
            <a:ext cx="6736664" cy="6187976"/>
          </a:xfrm>
          <a:prstGeom prst="rect">
            <a:avLst/>
          </a:prstGeom>
        </p:spPr>
      </p:pic>
    </p:spTree>
    <p:extLst>
      <p:ext uri="{BB962C8B-B14F-4D97-AF65-F5344CB8AC3E}">
        <p14:creationId xmlns:p14="http://schemas.microsoft.com/office/powerpoint/2010/main" val="325458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2CE173-9855-58DD-7793-615714A00B92}"/>
              </a:ext>
            </a:extLst>
          </p:cNvPr>
          <p:cNvPicPr>
            <a:picLocks noChangeAspect="1"/>
          </p:cNvPicPr>
          <p:nvPr/>
        </p:nvPicPr>
        <p:blipFill>
          <a:blip r:embed="rId2"/>
          <a:stretch>
            <a:fillRect/>
          </a:stretch>
        </p:blipFill>
        <p:spPr>
          <a:xfrm>
            <a:off x="2255187" y="392167"/>
            <a:ext cx="7681626" cy="6073666"/>
          </a:xfrm>
          <a:prstGeom prst="rect">
            <a:avLst/>
          </a:prstGeom>
        </p:spPr>
      </p:pic>
    </p:spTree>
    <p:extLst>
      <p:ext uri="{BB962C8B-B14F-4D97-AF65-F5344CB8AC3E}">
        <p14:creationId xmlns:p14="http://schemas.microsoft.com/office/powerpoint/2010/main" val="233536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0AFFF-788F-CEC2-BABA-0DA4A44296D5}"/>
              </a:ext>
            </a:extLst>
          </p:cNvPr>
          <p:cNvPicPr>
            <a:picLocks noChangeAspect="1"/>
          </p:cNvPicPr>
          <p:nvPr/>
        </p:nvPicPr>
        <p:blipFill>
          <a:blip r:embed="rId3"/>
          <a:stretch>
            <a:fillRect/>
          </a:stretch>
        </p:blipFill>
        <p:spPr>
          <a:xfrm>
            <a:off x="2064670" y="289288"/>
            <a:ext cx="8062659" cy="6279424"/>
          </a:xfrm>
          <a:prstGeom prst="rect">
            <a:avLst/>
          </a:prstGeom>
        </p:spPr>
      </p:pic>
    </p:spTree>
    <p:extLst>
      <p:ext uri="{BB962C8B-B14F-4D97-AF65-F5344CB8AC3E}">
        <p14:creationId xmlns:p14="http://schemas.microsoft.com/office/powerpoint/2010/main" val="239567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09A18-C648-BC57-01B5-03D5755A68CB}"/>
              </a:ext>
            </a:extLst>
          </p:cNvPr>
          <p:cNvPicPr>
            <a:picLocks noChangeAspect="1"/>
          </p:cNvPicPr>
          <p:nvPr/>
        </p:nvPicPr>
        <p:blipFill>
          <a:blip r:embed="rId3"/>
          <a:stretch>
            <a:fillRect/>
          </a:stretch>
        </p:blipFill>
        <p:spPr>
          <a:xfrm>
            <a:off x="1965602" y="369305"/>
            <a:ext cx="8260796" cy="6119390"/>
          </a:xfrm>
          <a:prstGeom prst="rect">
            <a:avLst/>
          </a:prstGeom>
        </p:spPr>
      </p:pic>
    </p:spTree>
    <p:extLst>
      <p:ext uri="{BB962C8B-B14F-4D97-AF65-F5344CB8AC3E}">
        <p14:creationId xmlns:p14="http://schemas.microsoft.com/office/powerpoint/2010/main" val="333128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09A18-C648-BC57-01B5-03D5755A68CB}"/>
              </a:ext>
            </a:extLst>
          </p:cNvPr>
          <p:cNvPicPr>
            <a:picLocks noChangeAspect="1"/>
          </p:cNvPicPr>
          <p:nvPr/>
        </p:nvPicPr>
        <p:blipFill>
          <a:blip r:embed="rId3"/>
          <a:stretch>
            <a:fillRect/>
          </a:stretch>
        </p:blipFill>
        <p:spPr>
          <a:xfrm>
            <a:off x="1965602" y="369305"/>
            <a:ext cx="8260796" cy="6119390"/>
          </a:xfrm>
          <a:prstGeom prst="rect">
            <a:avLst/>
          </a:prstGeom>
        </p:spPr>
      </p:pic>
    </p:spTree>
    <p:extLst>
      <p:ext uri="{BB962C8B-B14F-4D97-AF65-F5344CB8AC3E}">
        <p14:creationId xmlns:p14="http://schemas.microsoft.com/office/powerpoint/2010/main" val="1994607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301EB7-C58F-6A43-1853-11132617B0A7}"/>
              </a:ext>
            </a:extLst>
          </p:cNvPr>
          <p:cNvPicPr>
            <a:picLocks noChangeAspect="1"/>
          </p:cNvPicPr>
          <p:nvPr/>
        </p:nvPicPr>
        <p:blipFill>
          <a:blip r:embed="rId3"/>
          <a:stretch>
            <a:fillRect/>
          </a:stretch>
        </p:blipFill>
        <p:spPr>
          <a:xfrm>
            <a:off x="1787795" y="261220"/>
            <a:ext cx="9185005" cy="6497726"/>
          </a:xfrm>
          <a:prstGeom prst="rect">
            <a:avLst/>
          </a:prstGeom>
        </p:spPr>
      </p:pic>
    </p:spTree>
    <p:extLst>
      <p:ext uri="{BB962C8B-B14F-4D97-AF65-F5344CB8AC3E}">
        <p14:creationId xmlns:p14="http://schemas.microsoft.com/office/powerpoint/2010/main" val="386371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796CD-091E-3971-67ED-09D037AD612F}"/>
              </a:ext>
            </a:extLst>
          </p:cNvPr>
          <p:cNvSpPr>
            <a:spLocks noGrp="1"/>
          </p:cNvSpPr>
          <p:nvPr>
            <p:ph type="title"/>
          </p:nvPr>
        </p:nvSpPr>
        <p:spPr>
          <a:xfrm>
            <a:off x="565151" y="770889"/>
            <a:ext cx="4133560" cy="3395469"/>
          </a:xfrm>
        </p:spPr>
        <p:txBody>
          <a:bodyPr>
            <a:normAutofit/>
          </a:bodyPr>
          <a:lstStyle/>
          <a:p>
            <a:r>
              <a:rPr lang="en-US" dirty="0"/>
              <a:t>Background</a:t>
            </a:r>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6188187-9157-3026-BDA1-10E75D007993}"/>
              </a:ext>
            </a:extLst>
          </p:cNvPr>
          <p:cNvGraphicFramePr>
            <a:graphicFrameLocks noGrp="1"/>
          </p:cNvGraphicFramePr>
          <p:nvPr>
            <p:ph idx="1"/>
            <p:extLst>
              <p:ext uri="{D42A27DB-BD31-4B8C-83A1-F6EECF244321}">
                <p14:modId xmlns:p14="http://schemas.microsoft.com/office/powerpoint/2010/main" val="1288270833"/>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83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07543B-DE86-4139-01EA-1F53A27A06B7}"/>
              </a:ext>
            </a:extLst>
          </p:cNvPr>
          <p:cNvPicPr>
            <a:picLocks noChangeAspect="1"/>
          </p:cNvPicPr>
          <p:nvPr/>
        </p:nvPicPr>
        <p:blipFill>
          <a:blip r:embed="rId3"/>
          <a:stretch>
            <a:fillRect/>
          </a:stretch>
        </p:blipFill>
        <p:spPr>
          <a:xfrm>
            <a:off x="2243898" y="305665"/>
            <a:ext cx="8183064" cy="6462023"/>
          </a:xfrm>
          <a:prstGeom prst="rect">
            <a:avLst/>
          </a:prstGeom>
        </p:spPr>
      </p:pic>
    </p:spTree>
    <p:extLst>
      <p:ext uri="{BB962C8B-B14F-4D97-AF65-F5344CB8AC3E}">
        <p14:creationId xmlns:p14="http://schemas.microsoft.com/office/powerpoint/2010/main" val="3566442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424818-85F3-DAD7-8F64-E1423B98411A}"/>
              </a:ext>
            </a:extLst>
          </p:cNvPr>
          <p:cNvPicPr>
            <a:picLocks noChangeAspect="1"/>
          </p:cNvPicPr>
          <p:nvPr/>
        </p:nvPicPr>
        <p:blipFill>
          <a:blip r:embed="rId3"/>
          <a:stretch>
            <a:fillRect/>
          </a:stretch>
        </p:blipFill>
        <p:spPr>
          <a:xfrm>
            <a:off x="134828" y="136883"/>
            <a:ext cx="5295127" cy="6584233"/>
          </a:xfrm>
          <a:prstGeom prst="rect">
            <a:avLst/>
          </a:prstGeom>
        </p:spPr>
      </p:pic>
      <p:pic>
        <p:nvPicPr>
          <p:cNvPr id="6" name="Picture 5">
            <a:extLst>
              <a:ext uri="{FF2B5EF4-FFF2-40B4-BE49-F238E27FC236}">
                <a16:creationId xmlns:a16="http://schemas.microsoft.com/office/drawing/2014/main" id="{C3D24AF3-573B-8D49-5129-2732150DF003}"/>
              </a:ext>
            </a:extLst>
          </p:cNvPr>
          <p:cNvPicPr>
            <a:picLocks noChangeAspect="1"/>
          </p:cNvPicPr>
          <p:nvPr/>
        </p:nvPicPr>
        <p:blipFill>
          <a:blip r:embed="rId4"/>
          <a:stretch>
            <a:fillRect/>
          </a:stretch>
        </p:blipFill>
        <p:spPr>
          <a:xfrm>
            <a:off x="5312888" y="249772"/>
            <a:ext cx="6744284" cy="6187976"/>
          </a:xfrm>
          <a:prstGeom prst="rect">
            <a:avLst/>
          </a:prstGeom>
        </p:spPr>
      </p:pic>
    </p:spTree>
    <p:extLst>
      <p:ext uri="{BB962C8B-B14F-4D97-AF65-F5344CB8AC3E}">
        <p14:creationId xmlns:p14="http://schemas.microsoft.com/office/powerpoint/2010/main" val="2981134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3DC16E-8D9A-2E8C-7380-2B1DC38FFD76}"/>
              </a:ext>
            </a:extLst>
          </p:cNvPr>
          <p:cNvPicPr>
            <a:picLocks noChangeAspect="1"/>
          </p:cNvPicPr>
          <p:nvPr/>
        </p:nvPicPr>
        <p:blipFill>
          <a:blip r:embed="rId3"/>
          <a:stretch>
            <a:fillRect/>
          </a:stretch>
        </p:blipFill>
        <p:spPr>
          <a:xfrm>
            <a:off x="126835" y="1336452"/>
            <a:ext cx="11538033" cy="3743548"/>
          </a:xfrm>
          <a:prstGeom prst="rect">
            <a:avLst/>
          </a:prstGeom>
        </p:spPr>
      </p:pic>
    </p:spTree>
    <p:extLst>
      <p:ext uri="{BB962C8B-B14F-4D97-AF65-F5344CB8AC3E}">
        <p14:creationId xmlns:p14="http://schemas.microsoft.com/office/powerpoint/2010/main" val="2915610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8C821C-B386-2709-9FB7-398C3D4F4546}"/>
              </a:ext>
            </a:extLst>
          </p:cNvPr>
          <p:cNvPicPr>
            <a:picLocks noChangeAspect="1"/>
          </p:cNvPicPr>
          <p:nvPr/>
        </p:nvPicPr>
        <p:blipFill>
          <a:blip r:embed="rId3"/>
          <a:stretch>
            <a:fillRect/>
          </a:stretch>
        </p:blipFill>
        <p:spPr>
          <a:xfrm>
            <a:off x="2076101" y="392167"/>
            <a:ext cx="8039797" cy="6073666"/>
          </a:xfrm>
          <a:prstGeom prst="rect">
            <a:avLst/>
          </a:prstGeom>
        </p:spPr>
      </p:pic>
    </p:spTree>
    <p:extLst>
      <p:ext uri="{BB962C8B-B14F-4D97-AF65-F5344CB8AC3E}">
        <p14:creationId xmlns:p14="http://schemas.microsoft.com/office/powerpoint/2010/main" val="2458335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B97916-63CB-5615-AAD7-A59CFD378D3C}"/>
              </a:ext>
            </a:extLst>
          </p:cNvPr>
          <p:cNvPicPr>
            <a:picLocks noChangeAspect="1"/>
          </p:cNvPicPr>
          <p:nvPr/>
        </p:nvPicPr>
        <p:blipFill>
          <a:blip r:embed="rId3"/>
          <a:stretch>
            <a:fillRect/>
          </a:stretch>
        </p:blipFill>
        <p:spPr>
          <a:xfrm>
            <a:off x="2489632" y="268828"/>
            <a:ext cx="6840940" cy="6500966"/>
          </a:xfrm>
          <a:prstGeom prst="rect">
            <a:avLst/>
          </a:prstGeom>
        </p:spPr>
      </p:pic>
    </p:spTree>
    <p:extLst>
      <p:ext uri="{BB962C8B-B14F-4D97-AF65-F5344CB8AC3E}">
        <p14:creationId xmlns:p14="http://schemas.microsoft.com/office/powerpoint/2010/main" val="1961283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4BB562-C1AE-C882-914F-553B4A665F46}"/>
              </a:ext>
            </a:extLst>
          </p:cNvPr>
          <p:cNvPicPr>
            <a:picLocks noChangeAspect="1"/>
          </p:cNvPicPr>
          <p:nvPr/>
        </p:nvPicPr>
        <p:blipFill>
          <a:blip r:embed="rId3"/>
          <a:stretch>
            <a:fillRect/>
          </a:stretch>
        </p:blipFill>
        <p:spPr>
          <a:xfrm>
            <a:off x="465886" y="1006113"/>
            <a:ext cx="10646478" cy="4845773"/>
          </a:xfrm>
          <a:prstGeom prst="rect">
            <a:avLst/>
          </a:prstGeom>
        </p:spPr>
      </p:pic>
      <p:sp>
        <p:nvSpPr>
          <p:cNvPr id="11" name="Rectangle 1">
            <a:extLst>
              <a:ext uri="{FF2B5EF4-FFF2-40B4-BE49-F238E27FC236}">
                <a16:creationId xmlns:a16="http://schemas.microsoft.com/office/drawing/2014/main" id="{8D7690C2-A591-19ED-1EB8-55BDC6A7BD9C}"/>
              </a:ext>
            </a:extLst>
          </p:cNvPr>
          <p:cNvSpPr>
            <a:spLocks noChangeArrowheads="1"/>
          </p:cNvSpPr>
          <p:nvPr/>
        </p:nvSpPr>
        <p:spPr bwMode="auto">
          <a:xfrm>
            <a:off x="0" y="0"/>
            <a:ext cx="99894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C0D0E"/>
                </a:solidFill>
                <a:effectLst/>
                <a:latin typeface="var(--ff-mono)"/>
              </a:rPr>
              <a:t>ERROR: failed to solve: failed to read </a:t>
            </a:r>
            <a:r>
              <a:rPr kumimoji="0" lang="en-US" altLang="en-US" sz="2000" b="1" i="0" u="none" strike="noStrike" cap="none" normalizeH="0" baseline="0" dirty="0" err="1">
                <a:ln>
                  <a:noFill/>
                </a:ln>
                <a:solidFill>
                  <a:srgbClr val="0C0D0E"/>
                </a:solidFill>
                <a:effectLst/>
                <a:latin typeface="var(--ff-mono)"/>
              </a:rPr>
              <a:t>dockerfile</a:t>
            </a:r>
            <a:r>
              <a:rPr kumimoji="0" lang="en-US" altLang="en-US" sz="2000" b="1" i="0" u="none" strike="noStrike" cap="none" normalizeH="0" baseline="0" dirty="0">
                <a:ln>
                  <a:noFill/>
                </a:ln>
                <a:solidFill>
                  <a:srgbClr val="0C0D0E"/>
                </a:solidFill>
                <a:effectLst/>
                <a:latin typeface="var(--ff-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C0D0E"/>
                </a:solidFill>
                <a:effectLst/>
                <a:latin typeface="var(--ff-mono)"/>
              </a:rPr>
              <a:t>open /var/snap/docker/common/var-lib-docker/</a:t>
            </a:r>
            <a:r>
              <a:rPr kumimoji="0" lang="en-US" altLang="en-US" sz="2000" b="1" i="0" u="none" strike="noStrike" cap="none" normalizeH="0" baseline="0" dirty="0" err="1">
                <a:ln>
                  <a:noFill/>
                </a:ln>
                <a:solidFill>
                  <a:srgbClr val="0C0D0E"/>
                </a:solidFill>
                <a:effectLst/>
                <a:latin typeface="var(--ff-mono)"/>
              </a:rPr>
              <a:t>tmp</a:t>
            </a:r>
            <a:r>
              <a:rPr kumimoji="0" lang="en-US" altLang="en-US" sz="2000" b="1" i="0" u="none" strike="noStrike" cap="none" normalizeH="0" baseline="0" dirty="0">
                <a:ln>
                  <a:noFill/>
                </a:ln>
                <a:solidFill>
                  <a:srgbClr val="0C0D0E"/>
                </a:solidFill>
                <a:effectLst/>
                <a:latin typeface="var(--ff-mono)"/>
              </a:rPr>
              <a:t>/buildkit-mount3184267428/</a:t>
            </a:r>
            <a:r>
              <a:rPr kumimoji="0" lang="en-US" altLang="en-US" sz="2000" b="1" i="0" u="none" strike="noStrike" cap="none" normalizeH="0" baseline="0" dirty="0" err="1">
                <a:ln>
                  <a:noFill/>
                </a:ln>
                <a:solidFill>
                  <a:srgbClr val="0C0D0E"/>
                </a:solidFill>
                <a:effectLst/>
                <a:latin typeface="var(--ff-mono)"/>
              </a:rPr>
              <a:t>Dockerfile</a:t>
            </a:r>
            <a:r>
              <a:rPr kumimoji="0" lang="en-US" altLang="en-US" sz="2000" b="1" i="0" u="none" strike="noStrike" cap="none" normalizeH="0" baseline="0" dirty="0">
                <a:ln>
                  <a:noFill/>
                </a:ln>
                <a:solidFill>
                  <a:srgbClr val="0C0D0E"/>
                </a:solidFill>
                <a:effectLst/>
                <a:latin typeface="var(--ff-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C0D0E"/>
                </a:solidFill>
                <a:effectLst/>
                <a:latin typeface="var(--ff-mono)"/>
              </a:rPr>
              <a:t>no such file or directory</a:t>
            </a:r>
            <a:r>
              <a:rPr kumimoji="0" lang="en-US" altLang="en-US" sz="1600" b="1" i="0" u="none" strike="noStrike" cap="none" normalizeH="0" baseline="0" dirty="0">
                <a:ln>
                  <a:noFill/>
                </a:ln>
                <a:solidFill>
                  <a:schemeClr val="tx1"/>
                </a:solidFill>
                <a:effectLst/>
              </a:rPr>
              <a:t> </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1193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AE450-EB2A-53D6-58D5-34E000EE42AC}"/>
              </a:ext>
            </a:extLst>
          </p:cNvPr>
          <p:cNvPicPr>
            <a:picLocks noChangeAspect="1"/>
          </p:cNvPicPr>
          <p:nvPr/>
        </p:nvPicPr>
        <p:blipFill>
          <a:blip r:embed="rId3"/>
          <a:stretch>
            <a:fillRect/>
          </a:stretch>
        </p:blipFill>
        <p:spPr>
          <a:xfrm>
            <a:off x="2011894" y="115052"/>
            <a:ext cx="8881884" cy="6627896"/>
          </a:xfrm>
          <a:prstGeom prst="rect">
            <a:avLst/>
          </a:prstGeom>
        </p:spPr>
      </p:pic>
      <p:pic>
        <p:nvPicPr>
          <p:cNvPr id="7" name="Picture 6">
            <a:extLst>
              <a:ext uri="{FF2B5EF4-FFF2-40B4-BE49-F238E27FC236}">
                <a16:creationId xmlns:a16="http://schemas.microsoft.com/office/drawing/2014/main" id="{967CEE68-9CEE-2F6E-F1D7-3683E209AA2E}"/>
              </a:ext>
            </a:extLst>
          </p:cNvPr>
          <p:cNvPicPr>
            <a:picLocks noChangeAspect="1"/>
          </p:cNvPicPr>
          <p:nvPr/>
        </p:nvPicPr>
        <p:blipFill>
          <a:blip r:embed="rId4"/>
          <a:stretch>
            <a:fillRect/>
          </a:stretch>
        </p:blipFill>
        <p:spPr>
          <a:xfrm>
            <a:off x="6057235" y="2086051"/>
            <a:ext cx="4122871" cy="1639643"/>
          </a:xfrm>
          <a:prstGeom prst="rect">
            <a:avLst/>
          </a:prstGeom>
        </p:spPr>
      </p:pic>
    </p:spTree>
    <p:extLst>
      <p:ext uri="{BB962C8B-B14F-4D97-AF65-F5344CB8AC3E}">
        <p14:creationId xmlns:p14="http://schemas.microsoft.com/office/powerpoint/2010/main" val="417009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CA3379-69C1-3CC6-F7CD-067BAEC204D3}"/>
              </a:ext>
            </a:extLst>
          </p:cNvPr>
          <p:cNvPicPr>
            <a:picLocks noChangeAspect="1"/>
          </p:cNvPicPr>
          <p:nvPr/>
        </p:nvPicPr>
        <p:blipFill>
          <a:blip r:embed="rId3"/>
          <a:stretch>
            <a:fillRect/>
          </a:stretch>
        </p:blipFill>
        <p:spPr>
          <a:xfrm>
            <a:off x="2716885" y="263209"/>
            <a:ext cx="5591737" cy="6507549"/>
          </a:xfrm>
          <a:prstGeom prst="rect">
            <a:avLst/>
          </a:prstGeom>
        </p:spPr>
      </p:pic>
    </p:spTree>
    <p:extLst>
      <p:ext uri="{BB962C8B-B14F-4D97-AF65-F5344CB8AC3E}">
        <p14:creationId xmlns:p14="http://schemas.microsoft.com/office/powerpoint/2010/main" val="377160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2DD7-618F-8CDF-1D55-E2654375D59D}"/>
              </a:ext>
            </a:extLst>
          </p:cNvPr>
          <p:cNvSpPr>
            <a:spLocks noGrp="1"/>
          </p:cNvSpPr>
          <p:nvPr>
            <p:ph type="title"/>
          </p:nvPr>
        </p:nvSpPr>
        <p:spPr/>
        <p:txBody>
          <a:bodyPr>
            <a:normAutofit fontScale="90000"/>
          </a:bodyPr>
          <a:lstStyle/>
          <a:p>
            <a:r>
              <a:rPr lang="en-US" dirty="0"/>
              <a:t>Official guide to install Docker</a:t>
            </a:r>
          </a:p>
        </p:txBody>
      </p:sp>
      <p:sp>
        <p:nvSpPr>
          <p:cNvPr id="3" name="Content Placeholder 2">
            <a:extLst>
              <a:ext uri="{FF2B5EF4-FFF2-40B4-BE49-F238E27FC236}">
                <a16:creationId xmlns:a16="http://schemas.microsoft.com/office/drawing/2014/main" id="{A1B76713-729D-1317-D7B4-5BF9D8749242}"/>
              </a:ext>
            </a:extLst>
          </p:cNvPr>
          <p:cNvSpPr>
            <a:spLocks noGrp="1"/>
          </p:cNvSpPr>
          <p:nvPr>
            <p:ph idx="1"/>
          </p:nvPr>
        </p:nvSpPr>
        <p:spPr/>
        <p:txBody>
          <a:bodyPr/>
          <a:lstStyle/>
          <a:p>
            <a:r>
              <a:rPr lang="en-US" dirty="0"/>
              <a:t>Go to </a:t>
            </a:r>
            <a:r>
              <a:rPr lang="en-US" dirty="0">
                <a:hlinkClick r:id="rId2"/>
              </a:rPr>
              <a:t>https://docs.docker.com/engine/install/ubuntu/</a:t>
            </a:r>
            <a:endParaRPr lang="en-US" dirty="0"/>
          </a:p>
          <a:p>
            <a:r>
              <a:rPr lang="en-US" dirty="0"/>
              <a:t>Use the apt method after removing any docker snap packages</a:t>
            </a:r>
          </a:p>
          <a:p>
            <a:r>
              <a:rPr lang="en-US" dirty="0"/>
              <a:t>Docker community says to follow their guide, don’t follow the Ubuntu recommendation</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6590FAD-3945-7C9F-B9B3-E524A0E629C4}"/>
                  </a:ext>
                </a:extLst>
              </p14:cNvPr>
              <p14:cNvContentPartPr/>
              <p14:nvPr/>
            </p14:nvContentPartPr>
            <p14:xfrm>
              <a:off x="2324537" y="594421"/>
              <a:ext cx="360" cy="360"/>
            </p14:xfrm>
          </p:contentPart>
        </mc:Choice>
        <mc:Fallback>
          <p:pic>
            <p:nvPicPr>
              <p:cNvPr id="5" name="Ink 4">
                <a:extLst>
                  <a:ext uri="{FF2B5EF4-FFF2-40B4-BE49-F238E27FC236}">
                    <a16:creationId xmlns:a16="http://schemas.microsoft.com/office/drawing/2014/main" id="{06590FAD-3945-7C9F-B9B3-E524A0E629C4}"/>
                  </a:ext>
                </a:extLst>
              </p:cNvPr>
              <p:cNvPicPr/>
              <p:nvPr/>
            </p:nvPicPr>
            <p:blipFill>
              <a:blip r:embed="rId4"/>
              <a:stretch>
                <a:fillRect/>
              </a:stretch>
            </p:blipFill>
            <p:spPr>
              <a:xfrm>
                <a:off x="2315537" y="585781"/>
                <a:ext cx="18000" cy="18000"/>
              </a:xfrm>
              <a:prstGeom prst="rect">
                <a:avLst/>
              </a:prstGeom>
            </p:spPr>
          </p:pic>
        </mc:Fallback>
      </mc:AlternateContent>
    </p:spTree>
    <p:extLst>
      <p:ext uri="{BB962C8B-B14F-4D97-AF65-F5344CB8AC3E}">
        <p14:creationId xmlns:p14="http://schemas.microsoft.com/office/powerpoint/2010/main" val="2000330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F4-5DAC-830D-6E54-FFF6D4D1B59A}"/>
              </a:ext>
            </a:extLst>
          </p:cNvPr>
          <p:cNvSpPr>
            <a:spLocks noGrp="1"/>
          </p:cNvSpPr>
          <p:nvPr>
            <p:ph type="title"/>
          </p:nvPr>
        </p:nvSpPr>
        <p:spPr/>
        <p:txBody>
          <a:bodyPr/>
          <a:lstStyle/>
          <a:p>
            <a:r>
              <a:rPr lang="en-US" dirty="0"/>
              <a:t>So, what are containers? 1/2</a:t>
            </a:r>
          </a:p>
        </p:txBody>
      </p:sp>
      <p:sp>
        <p:nvSpPr>
          <p:cNvPr id="3" name="Content Placeholder 2">
            <a:extLst>
              <a:ext uri="{FF2B5EF4-FFF2-40B4-BE49-F238E27FC236}">
                <a16:creationId xmlns:a16="http://schemas.microsoft.com/office/drawing/2014/main" id="{63B44477-FB84-2AE8-6E10-5366E1CDEEFA}"/>
              </a:ext>
            </a:extLst>
          </p:cNvPr>
          <p:cNvSpPr>
            <a:spLocks noGrp="1"/>
          </p:cNvSpPr>
          <p:nvPr>
            <p:ph idx="1"/>
          </p:nvPr>
        </p:nvSpPr>
        <p:spPr>
          <a:xfrm>
            <a:off x="565150" y="2160016"/>
            <a:ext cx="9604762" cy="3927094"/>
          </a:xfrm>
        </p:spPr>
        <p:txBody>
          <a:bodyPr/>
          <a:lstStyle/>
          <a:p>
            <a:r>
              <a:rPr lang="en-US" dirty="0"/>
              <a:t>Docker defines it as, “</a:t>
            </a:r>
            <a:r>
              <a:rPr lang="en-US" b="0" i="0" dirty="0">
                <a:solidFill>
                  <a:srgbClr val="4D5156"/>
                </a:solidFill>
                <a:effectLst/>
                <a:latin typeface="Roboto" panose="02000000000000000000" pitchFamily="2" charset="0"/>
              </a:rPr>
              <a:t>A </a:t>
            </a:r>
            <a:r>
              <a:rPr lang="en-US" b="1" i="0" dirty="0">
                <a:solidFill>
                  <a:srgbClr val="5F6368"/>
                </a:solidFill>
                <a:effectLst/>
                <a:latin typeface="Roboto" panose="02000000000000000000" pitchFamily="2" charset="0"/>
              </a:rPr>
              <a:t>container</a:t>
            </a:r>
            <a:r>
              <a:rPr lang="en-US" b="0" i="0" dirty="0">
                <a:solidFill>
                  <a:srgbClr val="4D5156"/>
                </a:solidFill>
                <a:effectLst/>
                <a:latin typeface="Roboto" panose="02000000000000000000" pitchFamily="2" charset="0"/>
              </a:rPr>
              <a:t> is </a:t>
            </a:r>
            <a:r>
              <a:rPr lang="en-US" b="1" i="0" dirty="0">
                <a:solidFill>
                  <a:srgbClr val="5F6368"/>
                </a:solidFill>
                <a:effectLst/>
                <a:latin typeface="Roboto" panose="02000000000000000000" pitchFamily="2" charset="0"/>
              </a:rPr>
              <a:t>a standard unit of software that packages up code and all its dependencies</a:t>
            </a:r>
            <a:r>
              <a:rPr lang="en-US" b="0" i="0" dirty="0">
                <a:solidFill>
                  <a:srgbClr val="4D5156"/>
                </a:solidFill>
                <a:effectLst/>
                <a:latin typeface="Roboto" panose="02000000000000000000" pitchFamily="2" charset="0"/>
              </a:rPr>
              <a:t> so the application runs quickly and reliably from one </a:t>
            </a:r>
            <a:r>
              <a:rPr lang="en-US" b="1" i="0" dirty="0">
                <a:solidFill>
                  <a:srgbClr val="5F6368"/>
                </a:solidFill>
                <a:effectLst/>
                <a:latin typeface="Roboto" panose="02000000000000000000" pitchFamily="2" charset="0"/>
              </a:rPr>
              <a:t>computing</a:t>
            </a:r>
            <a:r>
              <a:rPr lang="en-US" b="0" i="0" dirty="0">
                <a:solidFill>
                  <a:srgbClr val="4D5156"/>
                </a:solidFill>
                <a:effectLst/>
                <a:latin typeface="Roboto" panose="02000000000000000000" pitchFamily="2" charset="0"/>
              </a:rPr>
              <a:t> ...”</a:t>
            </a:r>
          </a:p>
          <a:p>
            <a:r>
              <a:rPr lang="en-US" dirty="0">
                <a:solidFill>
                  <a:srgbClr val="4D5156"/>
                </a:solidFill>
                <a:latin typeface="Roboto" panose="02000000000000000000" pitchFamily="2" charset="0"/>
              </a:rPr>
              <a:t>OS/App virtualization utilizing network resources </a:t>
            </a:r>
          </a:p>
          <a:p>
            <a:r>
              <a:rPr lang="en-US" dirty="0">
                <a:solidFill>
                  <a:srgbClr val="4D5156"/>
                </a:solidFill>
                <a:latin typeface="Roboto" panose="02000000000000000000" pitchFamily="2" charset="0"/>
              </a:rPr>
              <a:t>Runs in an isolated (sandboxed) user space environment (e.g., leaves host environment undistributed during/after execution)</a:t>
            </a:r>
          </a:p>
          <a:p>
            <a:r>
              <a:rPr lang="en-US" dirty="0">
                <a:solidFill>
                  <a:srgbClr val="4D5156"/>
                </a:solidFill>
                <a:latin typeface="Roboto" panose="02000000000000000000" pitchFamily="2" charset="0"/>
              </a:rPr>
              <a:t>Containers share common OS</a:t>
            </a:r>
          </a:p>
          <a:p>
            <a:r>
              <a:rPr lang="en-US" i="1" dirty="0">
                <a:solidFill>
                  <a:srgbClr val="4D5156"/>
                </a:solidFill>
                <a:latin typeface="Roboto" panose="02000000000000000000" pitchFamily="2" charset="0"/>
              </a:rPr>
              <a:t>Lighter </a:t>
            </a:r>
            <a:r>
              <a:rPr lang="en-US" dirty="0">
                <a:solidFill>
                  <a:srgbClr val="4D5156"/>
                </a:solidFill>
                <a:latin typeface="Roboto" panose="02000000000000000000" pitchFamily="2" charset="0"/>
              </a:rPr>
              <a:t>than virtual machines (e.g., use fewer resources than VMs), we can run multiple containers on one server/VM</a:t>
            </a:r>
            <a:endParaRPr lang="en-US" i="1"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endParaRPr lang="en-US" dirty="0"/>
          </a:p>
        </p:txBody>
      </p:sp>
    </p:spTree>
    <p:extLst>
      <p:ext uri="{BB962C8B-B14F-4D97-AF65-F5344CB8AC3E}">
        <p14:creationId xmlns:p14="http://schemas.microsoft.com/office/powerpoint/2010/main" val="201049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986C-E429-D13A-1335-86203E29334A}"/>
              </a:ext>
            </a:extLst>
          </p:cNvPr>
          <p:cNvSpPr>
            <a:spLocks noGrp="1"/>
          </p:cNvSpPr>
          <p:nvPr>
            <p:ph type="title"/>
          </p:nvPr>
        </p:nvSpPr>
        <p:spPr/>
        <p:txBody>
          <a:bodyPr/>
          <a:lstStyle/>
          <a:p>
            <a:r>
              <a:rPr lang="en-US" dirty="0"/>
              <a:t>DevOps to the Rescue</a:t>
            </a:r>
          </a:p>
        </p:txBody>
      </p:sp>
      <p:sp>
        <p:nvSpPr>
          <p:cNvPr id="3" name="Content Placeholder 2">
            <a:extLst>
              <a:ext uri="{FF2B5EF4-FFF2-40B4-BE49-F238E27FC236}">
                <a16:creationId xmlns:a16="http://schemas.microsoft.com/office/drawing/2014/main" id="{4135CC5B-FAFD-3089-C471-BDFBF974E214}"/>
              </a:ext>
            </a:extLst>
          </p:cNvPr>
          <p:cNvSpPr>
            <a:spLocks noGrp="1"/>
          </p:cNvSpPr>
          <p:nvPr>
            <p:ph idx="1"/>
          </p:nvPr>
        </p:nvSpPr>
        <p:spPr>
          <a:xfrm>
            <a:off x="565150" y="2171591"/>
            <a:ext cx="9273331" cy="3601212"/>
          </a:xfrm>
        </p:spPr>
        <p:txBody>
          <a:bodyPr>
            <a:normAutofit/>
          </a:bodyPr>
          <a:lstStyle/>
          <a:p>
            <a:r>
              <a:rPr lang="en-US" dirty="0"/>
              <a:t>What is DevOps?</a:t>
            </a:r>
          </a:p>
          <a:p>
            <a:r>
              <a:rPr lang="en-US" dirty="0"/>
              <a:t>It’s a philosophy and a set of practices that shorten the systems development life cycle</a:t>
            </a:r>
          </a:p>
          <a:p>
            <a:r>
              <a:rPr lang="en-US" dirty="0"/>
              <a:t>Provides continuous delivery w/ high software quality</a:t>
            </a:r>
          </a:p>
          <a:p>
            <a:r>
              <a:rPr lang="en-US" dirty="0"/>
              <a:t>Emphasizes collaboration, automation, and rapid feedback cycles as well</a:t>
            </a:r>
          </a:p>
          <a:p>
            <a:r>
              <a:rPr lang="en-US" dirty="0"/>
              <a:t>Outcome is better customer satisfaction – here you are the customer and the engineer</a:t>
            </a:r>
          </a:p>
        </p:txBody>
      </p:sp>
    </p:spTree>
    <p:extLst>
      <p:ext uri="{BB962C8B-B14F-4D97-AF65-F5344CB8AC3E}">
        <p14:creationId xmlns:p14="http://schemas.microsoft.com/office/powerpoint/2010/main" val="256596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F4-5DAC-830D-6E54-FFF6D4D1B59A}"/>
              </a:ext>
            </a:extLst>
          </p:cNvPr>
          <p:cNvSpPr>
            <a:spLocks noGrp="1"/>
          </p:cNvSpPr>
          <p:nvPr>
            <p:ph type="title"/>
          </p:nvPr>
        </p:nvSpPr>
        <p:spPr/>
        <p:txBody>
          <a:bodyPr/>
          <a:lstStyle/>
          <a:p>
            <a:r>
              <a:rPr lang="en-US" dirty="0"/>
              <a:t>So, what are containers? 2/2</a:t>
            </a:r>
          </a:p>
        </p:txBody>
      </p:sp>
      <p:sp>
        <p:nvSpPr>
          <p:cNvPr id="3" name="Content Placeholder 2">
            <a:extLst>
              <a:ext uri="{FF2B5EF4-FFF2-40B4-BE49-F238E27FC236}">
                <a16:creationId xmlns:a16="http://schemas.microsoft.com/office/drawing/2014/main" id="{63B44477-FB84-2AE8-6E10-5366E1CDEEFA}"/>
              </a:ext>
            </a:extLst>
          </p:cNvPr>
          <p:cNvSpPr>
            <a:spLocks noGrp="1"/>
          </p:cNvSpPr>
          <p:nvPr>
            <p:ph idx="1"/>
          </p:nvPr>
        </p:nvSpPr>
        <p:spPr>
          <a:xfrm>
            <a:off x="565150" y="2160016"/>
            <a:ext cx="9749728" cy="3927094"/>
          </a:xfrm>
        </p:spPr>
        <p:txBody>
          <a:bodyPr>
            <a:normAutofit lnSpcReduction="10000"/>
          </a:bodyPr>
          <a:lstStyle/>
          <a:p>
            <a:r>
              <a:rPr lang="en-US" dirty="0"/>
              <a:t>Docker is a type of containerization technology (also a company)</a:t>
            </a:r>
            <a:endParaRPr lang="en-US" dirty="0">
              <a:solidFill>
                <a:srgbClr val="4D5156"/>
              </a:solidFill>
              <a:latin typeface="Roboto" panose="02000000000000000000" pitchFamily="2" charset="0"/>
            </a:endParaRPr>
          </a:p>
          <a:p>
            <a:r>
              <a:rPr lang="en-US" dirty="0">
                <a:solidFill>
                  <a:srgbClr val="4D5156"/>
                </a:solidFill>
                <a:latin typeface="Roboto" panose="02000000000000000000" pitchFamily="2" charset="0"/>
              </a:rPr>
              <a:t>Runs on Linux, Windows, or Mac</a:t>
            </a:r>
          </a:p>
          <a:p>
            <a:r>
              <a:rPr lang="en-US" dirty="0">
                <a:solidFill>
                  <a:srgbClr val="4D5156"/>
                </a:solidFill>
                <a:latin typeface="Roboto" panose="02000000000000000000" pitchFamily="2" charset="0"/>
              </a:rPr>
              <a:t>Deploy on-premise w/ dedicated hardware, onto public cloud VMs (AWS/Azure) or in a private cloud (cloud infrastructure for a single company), etc.</a:t>
            </a:r>
          </a:p>
          <a:p>
            <a:r>
              <a:rPr lang="en-US" dirty="0">
                <a:solidFill>
                  <a:srgbClr val="4D5156"/>
                </a:solidFill>
                <a:latin typeface="Roboto" panose="02000000000000000000" pitchFamily="2" charset="0"/>
              </a:rPr>
              <a:t>On Linux, it utilizes its namespace, </a:t>
            </a:r>
            <a:r>
              <a:rPr lang="en-US" dirty="0" err="1">
                <a:solidFill>
                  <a:srgbClr val="4D5156"/>
                </a:solidFill>
                <a:latin typeface="Roboto" panose="02000000000000000000" pitchFamily="2" charset="0"/>
              </a:rPr>
              <a:t>cgroup</a:t>
            </a:r>
            <a:r>
              <a:rPr lang="en-US" dirty="0">
                <a:solidFill>
                  <a:srgbClr val="4D5156"/>
                </a:solidFill>
                <a:latin typeface="Roboto" panose="02000000000000000000" pitchFamily="2" charset="0"/>
              </a:rPr>
              <a:t>, and virtualization tech (e.g., LXC, </a:t>
            </a:r>
            <a:r>
              <a:rPr lang="en-US" dirty="0" err="1">
                <a:solidFill>
                  <a:srgbClr val="4D5156"/>
                </a:solidFill>
                <a:latin typeface="Roboto" panose="02000000000000000000" pitchFamily="2" charset="0"/>
              </a:rPr>
              <a:t>libvirt</a:t>
            </a:r>
            <a:r>
              <a:rPr lang="en-US" dirty="0">
                <a:solidFill>
                  <a:srgbClr val="4D5156"/>
                </a:solidFill>
                <a:latin typeface="Roboto" panose="02000000000000000000" pitchFamily="2" charset="0"/>
              </a:rPr>
              <a:t>, </a:t>
            </a:r>
            <a:r>
              <a:rPr lang="en-US" dirty="0" err="1">
                <a:solidFill>
                  <a:srgbClr val="4D5156"/>
                </a:solidFill>
                <a:latin typeface="Roboto" panose="02000000000000000000" pitchFamily="2" charset="0"/>
              </a:rPr>
              <a:t>systemd-nspawn</a:t>
            </a:r>
            <a:r>
              <a:rPr lang="en-US" dirty="0">
                <a:solidFill>
                  <a:srgbClr val="4D5156"/>
                </a:solidFill>
                <a:latin typeface="Roboto" panose="02000000000000000000" pitchFamily="2" charset="0"/>
              </a:rPr>
              <a:t>)</a:t>
            </a:r>
          </a:p>
          <a:p>
            <a:r>
              <a:rPr lang="en-US" dirty="0">
                <a:solidFill>
                  <a:srgbClr val="4D5156"/>
                </a:solidFill>
                <a:latin typeface="Roboto" panose="02000000000000000000" pitchFamily="2" charset="0"/>
              </a:rPr>
              <a:t>Docker CLI and Engine is free. Docker Desktop is a dev focused tool that costs enterprises money to make it easier to develop/test containers</a:t>
            </a:r>
          </a:p>
          <a:p>
            <a:endParaRPr lang="en-US" dirty="0">
              <a:solidFill>
                <a:srgbClr val="4D5156"/>
              </a:solidFill>
              <a:latin typeface="Roboto" panose="02000000000000000000" pitchFamily="2" charset="0"/>
            </a:endParaRPr>
          </a:p>
          <a:p>
            <a:endParaRPr lang="en-US" dirty="0"/>
          </a:p>
        </p:txBody>
      </p:sp>
    </p:spTree>
    <p:extLst>
      <p:ext uri="{BB962C8B-B14F-4D97-AF65-F5344CB8AC3E}">
        <p14:creationId xmlns:p14="http://schemas.microsoft.com/office/powerpoint/2010/main" val="562973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56FE-9D5C-3B0F-465F-01DE1F026DD0}"/>
              </a:ext>
            </a:extLst>
          </p:cNvPr>
          <p:cNvSpPr>
            <a:spLocks noGrp="1"/>
          </p:cNvSpPr>
          <p:nvPr>
            <p:ph type="title"/>
          </p:nvPr>
        </p:nvSpPr>
        <p:spPr/>
        <p:txBody>
          <a:bodyPr>
            <a:normAutofit/>
          </a:bodyPr>
          <a:lstStyle/>
          <a:p>
            <a:r>
              <a:rPr lang="en-US" dirty="0"/>
              <a:t>Now, let’s build the container</a:t>
            </a:r>
          </a:p>
        </p:txBody>
      </p:sp>
      <p:sp>
        <p:nvSpPr>
          <p:cNvPr id="3" name="Content Placeholder 2">
            <a:extLst>
              <a:ext uri="{FF2B5EF4-FFF2-40B4-BE49-F238E27FC236}">
                <a16:creationId xmlns:a16="http://schemas.microsoft.com/office/drawing/2014/main" id="{D7850499-FA96-C068-451D-25FE54473702}"/>
              </a:ext>
            </a:extLst>
          </p:cNvPr>
          <p:cNvSpPr>
            <a:spLocks noGrp="1"/>
          </p:cNvSpPr>
          <p:nvPr>
            <p:ph idx="1"/>
          </p:nvPr>
        </p:nvSpPr>
        <p:spPr>
          <a:xfrm>
            <a:off x="565150" y="2160015"/>
            <a:ext cx="7335835" cy="4094869"/>
          </a:xfrm>
        </p:spPr>
        <p:txBody>
          <a:bodyPr/>
          <a:lstStyle/>
          <a:p>
            <a:r>
              <a:rPr lang="en-US" dirty="0"/>
              <a:t>We need to build a </a:t>
            </a:r>
            <a:r>
              <a:rPr lang="en-US" dirty="0" err="1"/>
              <a:t>Dockerfile</a:t>
            </a:r>
            <a:endParaRPr lang="en-US" dirty="0"/>
          </a:p>
          <a:p>
            <a:r>
              <a:rPr lang="en-US" dirty="0"/>
              <a:t>This has all the commands needed to build a docker image that we can then run</a:t>
            </a:r>
          </a:p>
          <a:p>
            <a:r>
              <a:rPr lang="en-US" dirty="0"/>
              <a:t>We also need to determine the requirements for Minecraft (docs online are often out of date)</a:t>
            </a:r>
          </a:p>
          <a:p>
            <a:r>
              <a:rPr lang="en-US" dirty="0"/>
              <a:t>Note: this is for the Java edition, not the Bedrock edition (Java only works w/ PCs); Bedrock works with consoles/tablets/Android/iOS/PCs</a:t>
            </a:r>
          </a:p>
          <a:p>
            <a:r>
              <a:rPr lang="en-US" dirty="0"/>
              <a:t>Version 1.21 needs OpenJDK 21</a:t>
            </a:r>
          </a:p>
        </p:txBody>
      </p:sp>
    </p:spTree>
    <p:extLst>
      <p:ext uri="{BB962C8B-B14F-4D97-AF65-F5344CB8AC3E}">
        <p14:creationId xmlns:p14="http://schemas.microsoft.com/office/powerpoint/2010/main" val="16994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9F03-9225-0A85-7104-1C83F850C261}"/>
              </a:ext>
            </a:extLst>
          </p:cNvPr>
          <p:cNvSpPr>
            <a:spLocks noGrp="1"/>
          </p:cNvSpPr>
          <p:nvPr>
            <p:ph type="title"/>
          </p:nvPr>
        </p:nvSpPr>
        <p:spPr/>
        <p:txBody>
          <a:bodyPr/>
          <a:lstStyle/>
          <a:p>
            <a:r>
              <a:rPr lang="en-US" dirty="0"/>
              <a:t>Docs</a:t>
            </a:r>
          </a:p>
        </p:txBody>
      </p:sp>
      <p:sp>
        <p:nvSpPr>
          <p:cNvPr id="3" name="Content Placeholder 2">
            <a:extLst>
              <a:ext uri="{FF2B5EF4-FFF2-40B4-BE49-F238E27FC236}">
                <a16:creationId xmlns:a16="http://schemas.microsoft.com/office/drawing/2014/main" id="{9CEBD177-8604-B0D8-D9A5-AF754A2A8C7B}"/>
              </a:ext>
            </a:extLst>
          </p:cNvPr>
          <p:cNvSpPr>
            <a:spLocks noGrp="1"/>
          </p:cNvSpPr>
          <p:nvPr>
            <p:ph idx="1"/>
          </p:nvPr>
        </p:nvSpPr>
        <p:spPr/>
        <p:txBody>
          <a:bodyPr/>
          <a:lstStyle/>
          <a:p>
            <a:r>
              <a:rPr lang="en-US" dirty="0"/>
              <a:t>https://docs.docker.com/reference/dockerfile/</a:t>
            </a:r>
          </a:p>
        </p:txBody>
      </p:sp>
    </p:spTree>
    <p:extLst>
      <p:ext uri="{BB962C8B-B14F-4D97-AF65-F5344CB8AC3E}">
        <p14:creationId xmlns:p14="http://schemas.microsoft.com/office/powerpoint/2010/main" val="3809825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B2A-FA07-6E84-EA0A-D47C8E1333C9}"/>
              </a:ext>
            </a:extLst>
          </p:cNvPr>
          <p:cNvSpPr>
            <a:spLocks noGrp="1"/>
          </p:cNvSpPr>
          <p:nvPr>
            <p:ph type="title"/>
          </p:nvPr>
        </p:nvSpPr>
        <p:spPr/>
        <p:txBody>
          <a:bodyPr/>
          <a:lstStyle/>
          <a:p>
            <a:r>
              <a:rPr lang="en-US" dirty="0"/>
              <a:t>Basic Script Commands 1/2</a:t>
            </a:r>
          </a:p>
        </p:txBody>
      </p:sp>
      <p:sp>
        <p:nvSpPr>
          <p:cNvPr id="3" name="Content Placeholder 2">
            <a:extLst>
              <a:ext uri="{FF2B5EF4-FFF2-40B4-BE49-F238E27FC236}">
                <a16:creationId xmlns:a16="http://schemas.microsoft.com/office/drawing/2014/main" id="{300CAAEB-8496-DDBA-F421-288C00E4C82D}"/>
              </a:ext>
            </a:extLst>
          </p:cNvPr>
          <p:cNvSpPr>
            <a:spLocks noGrp="1"/>
          </p:cNvSpPr>
          <p:nvPr>
            <p:ph idx="1"/>
          </p:nvPr>
        </p:nvSpPr>
        <p:spPr>
          <a:xfrm>
            <a:off x="565150" y="2160016"/>
            <a:ext cx="7335835" cy="3927094"/>
          </a:xfrm>
        </p:spPr>
        <p:txBody>
          <a:bodyPr>
            <a:normAutofit lnSpcReduction="10000"/>
          </a:bodyPr>
          <a:lstStyle/>
          <a:p>
            <a:r>
              <a:rPr lang="en-US" dirty="0"/>
              <a:t>FROM </a:t>
            </a:r>
            <a:r>
              <a:rPr lang="en-US" dirty="0" err="1"/>
              <a:t>alpine:latest</a:t>
            </a:r>
            <a:r>
              <a:rPr lang="en-US" dirty="0"/>
              <a:t> AS </a:t>
            </a:r>
            <a:r>
              <a:rPr lang="en-US" dirty="0" err="1"/>
              <a:t>minecraftserver</a:t>
            </a:r>
            <a:endParaRPr lang="en-US" dirty="0"/>
          </a:p>
          <a:p>
            <a:r>
              <a:rPr lang="en-US" dirty="0"/>
              <a:t>RUN </a:t>
            </a:r>
            <a:r>
              <a:rPr lang="en-US" dirty="0" err="1"/>
              <a:t>apk</a:t>
            </a:r>
            <a:r>
              <a:rPr lang="en-US" dirty="0"/>
              <a:t> update</a:t>
            </a:r>
          </a:p>
          <a:p>
            <a:r>
              <a:rPr lang="en-US" dirty="0"/>
              <a:t>RUN </a:t>
            </a:r>
            <a:r>
              <a:rPr lang="en-US" dirty="0" err="1"/>
              <a:t>apk</a:t>
            </a:r>
            <a:r>
              <a:rPr lang="en-US" dirty="0"/>
              <a:t> add openjdk21-jdk, </a:t>
            </a:r>
            <a:r>
              <a:rPr lang="en-US" dirty="0" err="1"/>
              <a:t>openssh</a:t>
            </a:r>
            <a:r>
              <a:rPr lang="en-US" dirty="0"/>
              <a:t>, </a:t>
            </a:r>
            <a:r>
              <a:rPr lang="en-US" dirty="0" err="1"/>
              <a:t>tcpdump</a:t>
            </a:r>
            <a:r>
              <a:rPr lang="en-US" dirty="0"/>
              <a:t>, </a:t>
            </a:r>
            <a:r>
              <a:rPr lang="en-US" dirty="0" err="1"/>
              <a:t>lsof</a:t>
            </a:r>
            <a:r>
              <a:rPr lang="en-US" dirty="0"/>
              <a:t>, </a:t>
            </a:r>
            <a:r>
              <a:rPr lang="en-US" dirty="0" err="1"/>
              <a:t>wget</a:t>
            </a:r>
            <a:r>
              <a:rPr lang="en-US" dirty="0"/>
              <a:t>, sed</a:t>
            </a:r>
          </a:p>
          <a:p>
            <a:r>
              <a:rPr lang="en-US" b="0" i="0" dirty="0">
                <a:effectLst/>
                <a:latin typeface="ui-monospace"/>
              </a:rPr>
              <a:t>RUN</a:t>
            </a:r>
            <a:r>
              <a:rPr lang="en-US" b="0" i="0" dirty="0">
                <a:solidFill>
                  <a:srgbClr val="1F2328"/>
                </a:solidFill>
                <a:effectLst/>
                <a:latin typeface="ui-monospace"/>
              </a:rPr>
              <a:t> </a:t>
            </a:r>
            <a:r>
              <a:rPr lang="en-US" b="0" i="0" dirty="0" err="1">
                <a:solidFill>
                  <a:srgbClr val="1F2328"/>
                </a:solidFill>
                <a:effectLst/>
                <a:latin typeface="ui-monospace"/>
              </a:rPr>
              <a:t>wget</a:t>
            </a:r>
            <a:r>
              <a:rPr lang="en-US" b="0" i="0" dirty="0">
                <a:solidFill>
                  <a:srgbClr val="1F2328"/>
                </a:solidFill>
                <a:effectLst/>
                <a:latin typeface="ui-monospace"/>
              </a:rPr>
              <a:t> </a:t>
            </a:r>
            <a:r>
              <a:rPr lang="en-US" b="0" i="0" dirty="0">
                <a:solidFill>
                  <a:srgbClr val="1F2328"/>
                </a:solidFill>
                <a:effectLst/>
                <a:latin typeface="ui-monospace"/>
                <a:hlinkClick r:id="rId3"/>
              </a:rPr>
              <a:t>https://piston-data.mojang.com/v1/objects/59353fb40c36d304f2035d51e7d6e6baa98dc05c/server.jar</a:t>
            </a:r>
            <a:endParaRPr lang="en-US" b="0" i="0" dirty="0">
              <a:solidFill>
                <a:srgbClr val="1F2328"/>
              </a:solidFill>
              <a:effectLst/>
              <a:latin typeface="ui-monospace"/>
            </a:endParaRPr>
          </a:p>
          <a:p>
            <a:r>
              <a:rPr lang="en-US" b="0" i="0" dirty="0">
                <a:effectLst/>
                <a:latin typeface="ui-monospace"/>
              </a:rPr>
              <a:t>RUN</a:t>
            </a:r>
            <a:r>
              <a:rPr lang="en-US" b="0" i="0" dirty="0">
                <a:solidFill>
                  <a:srgbClr val="1F2328"/>
                </a:solidFill>
                <a:effectLst/>
                <a:latin typeface="ui-monospace"/>
              </a:rPr>
              <a:t> mv server.jar minecraft_server.jar</a:t>
            </a:r>
            <a:endParaRPr lang="en-US" dirty="0"/>
          </a:p>
          <a:p>
            <a:r>
              <a:rPr lang="en-US" b="0" i="0" dirty="0">
                <a:effectLst/>
                <a:latin typeface="ui-monospace"/>
              </a:rPr>
              <a:t>RUN</a:t>
            </a:r>
            <a:r>
              <a:rPr lang="en-US" b="0" i="0" dirty="0">
                <a:solidFill>
                  <a:srgbClr val="1F2328"/>
                </a:solidFill>
                <a:effectLst/>
                <a:latin typeface="ui-monospace"/>
              </a:rPr>
              <a:t> java -jar minecraft_server.jar --</a:t>
            </a:r>
            <a:r>
              <a:rPr lang="en-US" b="0" i="0" dirty="0" err="1">
                <a:solidFill>
                  <a:srgbClr val="1F2328"/>
                </a:solidFill>
                <a:effectLst/>
                <a:latin typeface="ui-monospace"/>
              </a:rPr>
              <a:t>nogui</a:t>
            </a:r>
            <a:endParaRPr lang="en-US" dirty="0"/>
          </a:p>
          <a:p>
            <a:endParaRPr lang="en-US" dirty="0"/>
          </a:p>
        </p:txBody>
      </p:sp>
    </p:spTree>
    <p:extLst>
      <p:ext uri="{BB962C8B-B14F-4D97-AF65-F5344CB8AC3E}">
        <p14:creationId xmlns:p14="http://schemas.microsoft.com/office/powerpoint/2010/main" val="3447459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B2A-FA07-6E84-EA0A-D47C8E1333C9}"/>
              </a:ext>
            </a:extLst>
          </p:cNvPr>
          <p:cNvSpPr>
            <a:spLocks noGrp="1"/>
          </p:cNvSpPr>
          <p:nvPr>
            <p:ph type="title"/>
          </p:nvPr>
        </p:nvSpPr>
        <p:spPr/>
        <p:txBody>
          <a:bodyPr/>
          <a:lstStyle/>
          <a:p>
            <a:r>
              <a:rPr lang="en-US" dirty="0"/>
              <a:t>Basic Script Commands 2/2</a:t>
            </a:r>
          </a:p>
        </p:txBody>
      </p:sp>
      <p:sp>
        <p:nvSpPr>
          <p:cNvPr id="3" name="Content Placeholder 2">
            <a:extLst>
              <a:ext uri="{FF2B5EF4-FFF2-40B4-BE49-F238E27FC236}">
                <a16:creationId xmlns:a16="http://schemas.microsoft.com/office/drawing/2014/main" id="{300CAAEB-8496-DDBA-F421-288C00E4C82D}"/>
              </a:ext>
            </a:extLst>
          </p:cNvPr>
          <p:cNvSpPr>
            <a:spLocks noGrp="1"/>
          </p:cNvSpPr>
          <p:nvPr>
            <p:ph idx="1"/>
          </p:nvPr>
        </p:nvSpPr>
        <p:spPr>
          <a:xfrm>
            <a:off x="565150" y="2160015"/>
            <a:ext cx="9707259" cy="4610435"/>
          </a:xfrm>
        </p:spPr>
        <p:txBody>
          <a:bodyPr>
            <a:normAutofit/>
          </a:bodyPr>
          <a:lstStyle/>
          <a:p>
            <a:r>
              <a:rPr lang="en-US" dirty="0"/>
              <a:t>EXPOSE 25565/</a:t>
            </a:r>
            <a:r>
              <a:rPr lang="en-US" dirty="0" err="1"/>
              <a:t>tcp</a:t>
            </a:r>
            <a:endParaRPr lang="en-US" dirty="0"/>
          </a:p>
          <a:p>
            <a:r>
              <a:rPr lang="en-US" dirty="0"/>
              <a:t>EXPOSE 25575/</a:t>
            </a:r>
            <a:r>
              <a:rPr lang="en-US" dirty="0" err="1"/>
              <a:t>tcp</a:t>
            </a:r>
            <a:endParaRPr lang="en-US" dirty="0"/>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's/</a:t>
            </a:r>
            <a:r>
              <a:rPr lang="en-US" b="0" i="0" dirty="0" err="1">
                <a:effectLst/>
                <a:latin typeface="ui-monospace"/>
              </a:rPr>
              <a:t>eula</a:t>
            </a:r>
            <a:r>
              <a:rPr lang="en-US" b="0" i="0" dirty="0">
                <a:effectLst/>
                <a:latin typeface="ui-monospace"/>
              </a:rPr>
              <a:t>=false/</a:t>
            </a:r>
            <a:r>
              <a:rPr lang="en-US" b="0" i="0" dirty="0" err="1">
                <a:effectLst/>
                <a:latin typeface="ui-monospace"/>
              </a:rPr>
              <a:t>eula</a:t>
            </a:r>
            <a:r>
              <a:rPr lang="en-US" b="0" i="0" dirty="0">
                <a:effectLst/>
                <a:latin typeface="ui-monospace"/>
              </a:rPr>
              <a:t>=true/g'</a:t>
            </a:r>
            <a:r>
              <a:rPr lang="en-US" b="0" i="0" dirty="0">
                <a:solidFill>
                  <a:srgbClr val="1F2328"/>
                </a:solidFill>
                <a:effectLst/>
                <a:latin typeface="ui-monospace"/>
              </a:rPr>
              <a:t> eula.txt</a:t>
            </a: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's/enable-</a:t>
            </a:r>
            <a:r>
              <a:rPr lang="en-US" b="0" i="0" dirty="0" err="1">
                <a:effectLst/>
                <a:latin typeface="ui-monospace"/>
              </a:rPr>
              <a:t>rcon</a:t>
            </a:r>
            <a:r>
              <a:rPr lang="en-US" b="0" i="0" dirty="0">
                <a:effectLst/>
                <a:latin typeface="ui-monospace"/>
              </a:rPr>
              <a:t>=false/enable-</a:t>
            </a:r>
            <a:r>
              <a:rPr lang="en-US" b="0" i="0" dirty="0" err="1">
                <a:effectLst/>
                <a:latin typeface="ui-monospace"/>
              </a:rPr>
              <a:t>rcon</a:t>
            </a:r>
            <a:r>
              <a:rPr lang="en-US" b="0" i="0" dirty="0">
                <a:effectLst/>
                <a:latin typeface="ui-monospace"/>
              </a:rPr>
              <a:t>=true/g'</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dirty="0">
              <a:solidFill>
                <a:srgbClr val="1F2328"/>
              </a:solidFill>
              <a:latin typeface="ui-monospace"/>
            </a:endParaRP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a:t>
            </a:r>
            <a:r>
              <a:rPr lang="en-US" b="0" i="0" dirty="0" err="1">
                <a:effectLst/>
                <a:latin typeface="ui-monospace"/>
              </a:rPr>
              <a:t>rcon.password</a:t>
            </a:r>
            <a:r>
              <a:rPr lang="en-US" b="0" i="0" dirty="0">
                <a:effectLst/>
                <a:latin typeface="ui-monospace"/>
              </a:rPr>
              <a:t>/d'</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b="0" i="0" dirty="0">
              <a:solidFill>
                <a:srgbClr val="1F2328"/>
              </a:solidFill>
              <a:effectLst/>
              <a:latin typeface="ui-monospace"/>
            </a:endParaRP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'$i </a:t>
            </a:r>
            <a:r>
              <a:rPr lang="en-US" b="0" i="0" dirty="0" err="1">
                <a:effectLst/>
                <a:latin typeface="ui-monospace"/>
              </a:rPr>
              <a:t>rcon.password</a:t>
            </a:r>
            <a:r>
              <a:rPr lang="en-US" b="0" i="0" dirty="0">
                <a:effectLst/>
                <a:latin typeface="ui-monospace"/>
              </a:rPr>
              <a:t>=</a:t>
            </a:r>
            <a:r>
              <a:rPr lang="en-US" b="0" i="0" dirty="0" err="1">
                <a:effectLst/>
                <a:latin typeface="ui-monospace"/>
              </a:rPr>
              <a:t>iwillchangeitlater</a:t>
            </a:r>
            <a:r>
              <a:rPr lang="en-US" b="0" i="0" dirty="0">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dirty="0">
              <a:solidFill>
                <a:srgbClr val="1F2328"/>
              </a:solidFill>
              <a:latin typeface="ui-monospace"/>
            </a:endParaRPr>
          </a:p>
          <a:p>
            <a:r>
              <a:rPr lang="en-US" b="0" i="0" dirty="0">
                <a:effectLst/>
                <a:latin typeface="ui-monospace"/>
              </a:rPr>
              <a:t>ENTRYPOINT ["java", "-Xmx6G", "-Xms6G", "-</a:t>
            </a:r>
            <a:r>
              <a:rPr lang="en-US" b="0" i="0" dirty="0" err="1">
                <a:effectLst/>
                <a:latin typeface="ui-monospace"/>
              </a:rPr>
              <a:t>XX:SoftMaxHeapSize</a:t>
            </a:r>
            <a:r>
              <a:rPr lang="en-US" b="0" i="0" dirty="0">
                <a:effectLst/>
                <a:latin typeface="ui-monospace"/>
              </a:rPr>
              <a:t>=1G", "-jar", "minecraft_server.jar", "--</a:t>
            </a:r>
            <a:r>
              <a:rPr lang="en-US" b="0" i="0" dirty="0" err="1">
                <a:effectLst/>
                <a:latin typeface="ui-monospace"/>
              </a:rPr>
              <a:t>nogui</a:t>
            </a:r>
            <a:r>
              <a:rPr lang="en-US" b="0" i="0" dirty="0">
                <a:effectLst/>
                <a:latin typeface="ui-monospace"/>
              </a:rPr>
              <a:t>", "--</a:t>
            </a:r>
            <a:r>
              <a:rPr lang="en-US" b="0" i="0" dirty="0" err="1">
                <a:effectLst/>
                <a:latin typeface="ui-monospace"/>
              </a:rPr>
              <a:t>bonusChest</a:t>
            </a:r>
            <a:r>
              <a:rPr lang="en-US" b="0" i="0" dirty="0">
                <a:effectLst/>
                <a:latin typeface="ui-monospace"/>
              </a:rPr>
              <a:t>"]</a:t>
            </a:r>
            <a:endParaRPr lang="en-US" dirty="0"/>
          </a:p>
        </p:txBody>
      </p:sp>
    </p:spTree>
    <p:extLst>
      <p:ext uri="{BB962C8B-B14F-4D97-AF65-F5344CB8AC3E}">
        <p14:creationId xmlns:p14="http://schemas.microsoft.com/office/powerpoint/2010/main" val="1835863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p:txBody>
          <a:bodyPr/>
          <a:lstStyle/>
          <a:p>
            <a:r>
              <a:rPr lang="en-US" dirty="0"/>
              <a:t>Back to the VM 1/3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565150" y="2160015"/>
            <a:ext cx="9765624" cy="4571525"/>
          </a:xfrm>
        </p:spPr>
        <p:txBody>
          <a:bodyPr/>
          <a:lstStyle/>
          <a:p>
            <a:r>
              <a:rPr lang="en-US" dirty="0"/>
              <a:t>I store the </a:t>
            </a:r>
            <a:r>
              <a:rPr lang="en-US" dirty="0" err="1"/>
              <a:t>Dockerfile</a:t>
            </a:r>
            <a:r>
              <a:rPr lang="en-US" dirty="0"/>
              <a:t> as a </a:t>
            </a:r>
            <a:r>
              <a:rPr lang="en-US" dirty="0" err="1"/>
              <a:t>Github</a:t>
            </a:r>
            <a:r>
              <a:rPr lang="en-US" dirty="0"/>
              <a:t> Gist</a:t>
            </a:r>
          </a:p>
          <a:p>
            <a:r>
              <a:rPr lang="en-US" dirty="0"/>
              <a:t>So, on the server:</a:t>
            </a:r>
          </a:p>
          <a:p>
            <a:r>
              <a:rPr lang="en-US" dirty="0" err="1"/>
              <a:t>mkdir</a:t>
            </a:r>
            <a:r>
              <a:rPr lang="en-US" dirty="0"/>
              <a:t> </a:t>
            </a:r>
            <a:r>
              <a:rPr lang="en-US" dirty="0" err="1"/>
              <a:t>minecraft</a:t>
            </a:r>
            <a:r>
              <a:rPr lang="en-US" dirty="0"/>
              <a:t>; cd Minecraft</a:t>
            </a:r>
          </a:p>
          <a:p>
            <a:r>
              <a:rPr lang="en-US" dirty="0" err="1"/>
              <a:t>wget</a:t>
            </a:r>
            <a:r>
              <a:rPr lang="en-US" dirty="0"/>
              <a:t> </a:t>
            </a:r>
            <a:r>
              <a:rPr lang="en-US" dirty="0">
                <a:hlinkClick r:id="rId3"/>
              </a:rPr>
              <a:t>https://raw.githubusercontent.com/mrobbeloth/Lectures/refs/heads/main/Minecraft/Dockerfile</a:t>
            </a:r>
            <a:r>
              <a:rPr lang="en-US" dirty="0"/>
              <a:t> </a:t>
            </a:r>
          </a:p>
          <a:p>
            <a:r>
              <a:rPr lang="en-US" dirty="0" err="1"/>
              <a:t>sudo</a:t>
            </a:r>
            <a:r>
              <a:rPr lang="en-US" dirty="0"/>
              <a:t> </a:t>
            </a:r>
            <a:r>
              <a:rPr lang="en-US" dirty="0" err="1"/>
              <a:t>groupadd</a:t>
            </a:r>
            <a:r>
              <a:rPr lang="en-US" dirty="0"/>
              <a:t> docker; </a:t>
            </a:r>
            <a:r>
              <a:rPr lang="en-US" dirty="0" err="1"/>
              <a:t>sudo</a:t>
            </a:r>
            <a:r>
              <a:rPr lang="en-US" dirty="0"/>
              <a:t> </a:t>
            </a:r>
            <a:r>
              <a:rPr lang="en-US" dirty="0" err="1"/>
              <a:t>usermod</a:t>
            </a:r>
            <a:r>
              <a:rPr lang="en-US" dirty="0"/>
              <a:t> </a:t>
            </a:r>
            <a:r>
              <a:rPr lang="en-US" dirty="0" err="1"/>
              <a:t>mrobbeloth</a:t>
            </a:r>
            <a:r>
              <a:rPr lang="en-US" dirty="0"/>
              <a:t> –</a:t>
            </a:r>
            <a:r>
              <a:rPr lang="en-US" dirty="0" err="1"/>
              <a:t>aG</a:t>
            </a:r>
            <a:r>
              <a:rPr lang="en-US" dirty="0"/>
              <a:t> docker</a:t>
            </a:r>
          </a:p>
          <a:p>
            <a:r>
              <a:rPr lang="en-US" dirty="0" err="1"/>
              <a:t>sudo</a:t>
            </a:r>
            <a:r>
              <a:rPr lang="en-US" dirty="0"/>
              <a:t> </a:t>
            </a:r>
            <a:r>
              <a:rPr lang="en-US" dirty="0" err="1"/>
              <a:t>chgrp</a:t>
            </a:r>
            <a:r>
              <a:rPr lang="en-US" dirty="0"/>
              <a:t> docker /var/run/</a:t>
            </a:r>
            <a:r>
              <a:rPr lang="en-US" dirty="0" err="1"/>
              <a:t>docker.sock</a:t>
            </a:r>
            <a:endParaRPr lang="en-US" dirty="0"/>
          </a:p>
          <a:p>
            <a:r>
              <a:rPr lang="en-US" dirty="0" err="1"/>
              <a:t>newgrp</a:t>
            </a:r>
            <a:r>
              <a:rPr lang="en-US" dirty="0"/>
              <a:t> docker</a:t>
            </a:r>
          </a:p>
        </p:txBody>
      </p:sp>
    </p:spTree>
    <p:extLst>
      <p:ext uri="{BB962C8B-B14F-4D97-AF65-F5344CB8AC3E}">
        <p14:creationId xmlns:p14="http://schemas.microsoft.com/office/powerpoint/2010/main" val="2813282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7068B4-0194-6E42-FFF2-570A81B57062}"/>
              </a:ext>
            </a:extLst>
          </p:cNvPr>
          <p:cNvPicPr>
            <a:picLocks noChangeAspect="1"/>
          </p:cNvPicPr>
          <p:nvPr/>
        </p:nvPicPr>
        <p:blipFill>
          <a:blip r:embed="rId2"/>
          <a:stretch>
            <a:fillRect/>
          </a:stretch>
        </p:blipFill>
        <p:spPr>
          <a:xfrm>
            <a:off x="1781238" y="0"/>
            <a:ext cx="8629523" cy="6858000"/>
          </a:xfrm>
          <a:prstGeom prst="rect">
            <a:avLst/>
          </a:prstGeom>
        </p:spPr>
      </p:pic>
    </p:spTree>
    <p:extLst>
      <p:ext uri="{BB962C8B-B14F-4D97-AF65-F5344CB8AC3E}">
        <p14:creationId xmlns:p14="http://schemas.microsoft.com/office/powerpoint/2010/main" val="1651540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8627-AA10-9180-29A7-AFDC7B84F55E}"/>
              </a:ext>
            </a:extLst>
          </p:cNvPr>
          <p:cNvSpPr>
            <a:spLocks noGrp="1"/>
          </p:cNvSpPr>
          <p:nvPr>
            <p:ph type="title"/>
          </p:nvPr>
        </p:nvSpPr>
        <p:spPr/>
        <p:txBody>
          <a:bodyPr>
            <a:normAutofit fontScale="90000"/>
          </a:bodyPr>
          <a:lstStyle/>
          <a:p>
            <a:r>
              <a:rPr lang="en-US" dirty="0"/>
              <a:t>Sidebar: VMWare Pro snapshots</a:t>
            </a:r>
          </a:p>
        </p:txBody>
      </p:sp>
      <p:sp>
        <p:nvSpPr>
          <p:cNvPr id="3" name="Content Placeholder 2">
            <a:extLst>
              <a:ext uri="{FF2B5EF4-FFF2-40B4-BE49-F238E27FC236}">
                <a16:creationId xmlns:a16="http://schemas.microsoft.com/office/drawing/2014/main" id="{BA1A0CD6-DC9D-0401-9329-C8A85B5910B4}"/>
              </a:ext>
            </a:extLst>
          </p:cNvPr>
          <p:cNvSpPr>
            <a:spLocks noGrp="1"/>
          </p:cNvSpPr>
          <p:nvPr>
            <p:ph idx="1"/>
          </p:nvPr>
        </p:nvSpPr>
        <p:spPr>
          <a:xfrm>
            <a:off x="565150" y="2160016"/>
            <a:ext cx="7335835" cy="1813673"/>
          </a:xfrm>
        </p:spPr>
        <p:txBody>
          <a:bodyPr/>
          <a:lstStyle/>
          <a:p>
            <a:r>
              <a:rPr lang="en-US" dirty="0"/>
              <a:t>Before performing risky steps, take a snapshot</a:t>
            </a:r>
          </a:p>
          <a:p>
            <a:r>
              <a:rPr lang="en-US" dirty="0"/>
              <a:t>Right click on image in the Library and select </a:t>
            </a:r>
            <a:r>
              <a:rPr lang="en-US" dirty="0" err="1"/>
              <a:t>Snapshot</a:t>
            </a:r>
            <a:r>
              <a:rPr lang="en-US" dirty="0" err="1">
                <a:sym typeface="Wingdings" panose="05000000000000000000" pitchFamily="2" charset="2"/>
              </a:rPr>
              <a:t>Take</a:t>
            </a:r>
            <a:r>
              <a:rPr lang="en-US" dirty="0">
                <a:sym typeface="Wingdings" panose="05000000000000000000" pitchFamily="2" charset="2"/>
              </a:rPr>
              <a:t> a Snapshot</a:t>
            </a:r>
          </a:p>
          <a:p>
            <a:r>
              <a:rPr lang="en-US" dirty="0">
                <a:sym typeface="Wingdings" panose="05000000000000000000" pitchFamily="2" charset="2"/>
              </a:rPr>
              <a:t>Give it a name, Click Take</a:t>
            </a:r>
            <a:endParaRPr lang="en-US" dirty="0"/>
          </a:p>
        </p:txBody>
      </p:sp>
      <p:pic>
        <p:nvPicPr>
          <p:cNvPr id="7" name="Picture 6">
            <a:extLst>
              <a:ext uri="{FF2B5EF4-FFF2-40B4-BE49-F238E27FC236}">
                <a16:creationId xmlns:a16="http://schemas.microsoft.com/office/drawing/2014/main" id="{7DA16662-01EB-2A4F-9C7D-E7A90A966F08}"/>
              </a:ext>
            </a:extLst>
          </p:cNvPr>
          <p:cNvPicPr>
            <a:picLocks noChangeAspect="1"/>
          </p:cNvPicPr>
          <p:nvPr/>
        </p:nvPicPr>
        <p:blipFill>
          <a:blip r:embed="rId2"/>
          <a:stretch>
            <a:fillRect/>
          </a:stretch>
        </p:blipFill>
        <p:spPr>
          <a:xfrm>
            <a:off x="802217" y="4357220"/>
            <a:ext cx="2766300" cy="1729890"/>
          </a:xfrm>
          <a:prstGeom prst="rect">
            <a:avLst/>
          </a:prstGeom>
        </p:spPr>
      </p:pic>
      <p:pic>
        <p:nvPicPr>
          <p:cNvPr id="9" name="Picture 8">
            <a:extLst>
              <a:ext uri="{FF2B5EF4-FFF2-40B4-BE49-F238E27FC236}">
                <a16:creationId xmlns:a16="http://schemas.microsoft.com/office/drawing/2014/main" id="{14FF6B06-9876-3957-3709-49477BEB2A5F}"/>
              </a:ext>
            </a:extLst>
          </p:cNvPr>
          <p:cNvPicPr>
            <a:picLocks noChangeAspect="1"/>
          </p:cNvPicPr>
          <p:nvPr/>
        </p:nvPicPr>
        <p:blipFill>
          <a:blip r:embed="rId3"/>
          <a:stretch>
            <a:fillRect/>
          </a:stretch>
        </p:blipFill>
        <p:spPr>
          <a:xfrm>
            <a:off x="5139822" y="3142189"/>
            <a:ext cx="5099200" cy="3815728"/>
          </a:xfrm>
          <a:prstGeom prst="rect">
            <a:avLst/>
          </a:prstGeom>
        </p:spPr>
      </p:pic>
    </p:spTree>
    <p:extLst>
      <p:ext uri="{BB962C8B-B14F-4D97-AF65-F5344CB8AC3E}">
        <p14:creationId xmlns:p14="http://schemas.microsoft.com/office/powerpoint/2010/main" val="41901151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204EA65F-A29F-E154-CA17-0B2AF4FCF923}"/>
              </a:ext>
            </a:extLst>
          </p:cNvPr>
          <p:cNvPicPr>
            <a:picLocks noChangeAspect="1"/>
          </p:cNvPicPr>
          <p:nvPr/>
        </p:nvPicPr>
        <p:blipFill>
          <a:blip r:embed="rId3"/>
          <a:srcRect t="15413"/>
          <a:stretch/>
        </p:blipFill>
        <p:spPr>
          <a:xfrm>
            <a:off x="0" y="42332"/>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4783"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a:xfrm>
            <a:off x="7489935" y="768334"/>
            <a:ext cx="3932537" cy="2866405"/>
          </a:xfrm>
        </p:spPr>
        <p:txBody>
          <a:bodyPr vert="horz" lIns="91440" tIns="45720" rIns="91440" bIns="45720" rtlCol="0" anchor="t">
            <a:normAutofit/>
          </a:bodyPr>
          <a:lstStyle/>
          <a:p>
            <a:r>
              <a:rPr lang="en-US" sz="4800" dirty="0"/>
              <a:t>Back to the VM 2/3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7489935" y="4283239"/>
            <a:ext cx="3932537" cy="1475177"/>
          </a:xfrm>
        </p:spPr>
        <p:txBody>
          <a:bodyPr vert="horz" lIns="91440" tIns="45720" rIns="91440" bIns="45720" rtlCol="0" anchor="b">
            <a:normAutofit/>
          </a:bodyPr>
          <a:lstStyle/>
          <a:p>
            <a:pPr marL="0" indent="0">
              <a:buNone/>
            </a:pPr>
            <a:r>
              <a:rPr lang="en-US" sz="2000" dirty="0"/>
              <a:t>docker build –t </a:t>
            </a:r>
            <a:r>
              <a:rPr lang="en-US" sz="2000" dirty="0" err="1"/>
              <a:t>minecraft</a:t>
            </a:r>
            <a:r>
              <a:rPr lang="en-US" sz="2000" dirty="0"/>
              <a:t> .</a:t>
            </a:r>
          </a:p>
        </p:txBody>
      </p:sp>
      <p:cxnSp>
        <p:nvCxnSpPr>
          <p:cNvPr id="50" name="Straight Connector 4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9934"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6664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88A4A0-F2CD-CF6D-C032-9F47CDA21205}"/>
              </a:ext>
            </a:extLst>
          </p:cNvPr>
          <p:cNvPicPr>
            <a:picLocks noChangeAspect="1"/>
          </p:cNvPicPr>
          <p:nvPr/>
        </p:nvPicPr>
        <p:blipFill>
          <a:blip r:embed="rId2"/>
          <a:stretch>
            <a:fillRect/>
          </a:stretch>
        </p:blipFill>
        <p:spPr>
          <a:xfrm>
            <a:off x="185547" y="431418"/>
            <a:ext cx="11954613" cy="5337203"/>
          </a:xfrm>
          <a:prstGeom prst="rect">
            <a:avLst/>
          </a:prstGeom>
        </p:spPr>
      </p:pic>
    </p:spTree>
    <p:extLst>
      <p:ext uri="{BB962C8B-B14F-4D97-AF65-F5344CB8AC3E}">
        <p14:creationId xmlns:p14="http://schemas.microsoft.com/office/powerpoint/2010/main" val="343166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2AA6-B0D8-8C32-CFE6-57B1CBF4C8C0}"/>
              </a:ext>
            </a:extLst>
          </p:cNvPr>
          <p:cNvSpPr>
            <a:spLocks noGrp="1"/>
          </p:cNvSpPr>
          <p:nvPr>
            <p:ph type="title"/>
          </p:nvPr>
        </p:nvSpPr>
        <p:spPr>
          <a:xfrm>
            <a:off x="565150" y="250029"/>
            <a:ext cx="7335835" cy="1268984"/>
          </a:xfrm>
        </p:spPr>
        <p:txBody>
          <a:bodyPr>
            <a:normAutofit fontScale="90000"/>
          </a:bodyPr>
          <a:lstStyle/>
          <a:p>
            <a:r>
              <a:rPr lang="en-US" dirty="0"/>
              <a:t>What would a DevOps Engineer do in a typical day?</a:t>
            </a:r>
          </a:p>
        </p:txBody>
      </p:sp>
      <p:sp>
        <p:nvSpPr>
          <p:cNvPr id="3" name="Content Placeholder 2">
            <a:extLst>
              <a:ext uri="{FF2B5EF4-FFF2-40B4-BE49-F238E27FC236}">
                <a16:creationId xmlns:a16="http://schemas.microsoft.com/office/drawing/2014/main" id="{5E96A6D6-712D-68D8-DF00-2A6E06B64225}"/>
              </a:ext>
            </a:extLst>
          </p:cNvPr>
          <p:cNvSpPr>
            <a:spLocks noGrp="1"/>
          </p:cNvSpPr>
          <p:nvPr>
            <p:ph idx="1"/>
          </p:nvPr>
        </p:nvSpPr>
        <p:spPr>
          <a:xfrm>
            <a:off x="565150" y="1377387"/>
            <a:ext cx="9701594" cy="4709723"/>
          </a:xfrm>
        </p:spPr>
        <p:txBody>
          <a:bodyPr>
            <a:normAutofit/>
          </a:bodyPr>
          <a:lstStyle/>
          <a:p>
            <a:r>
              <a:rPr lang="en-US" dirty="0"/>
              <a:t>Provision cloud resources</a:t>
            </a:r>
          </a:p>
          <a:p>
            <a:r>
              <a:rPr lang="en-US" dirty="0"/>
              <a:t>Manage virtual machines and containers</a:t>
            </a:r>
          </a:p>
          <a:p>
            <a:r>
              <a:rPr lang="en-US" dirty="0"/>
              <a:t>Work on network infrastructure (switches, firewalls, VPNs, load balancers, etc.)</a:t>
            </a:r>
          </a:p>
          <a:p>
            <a:r>
              <a:rPr lang="en-US" dirty="0"/>
              <a:t>Review logs and dashboards to identify trouble spots or areas needing intensive redesign</a:t>
            </a:r>
          </a:p>
          <a:p>
            <a:r>
              <a:rPr lang="en-US" dirty="0"/>
              <a:t>Automate building and testing of code (CI)</a:t>
            </a:r>
          </a:p>
          <a:p>
            <a:r>
              <a:rPr lang="en-US" dirty="0"/>
              <a:t>Automate deployment of software deliverables (CD)\</a:t>
            </a:r>
          </a:p>
          <a:p>
            <a:r>
              <a:rPr lang="en-US" dirty="0"/>
              <a:t>Problem solve or troubleshoot issues, do root-cause analysis</a:t>
            </a:r>
          </a:p>
          <a:p>
            <a:r>
              <a:rPr lang="en-US" dirty="0"/>
              <a:t>Stay up-to-date w/ current trends</a:t>
            </a:r>
          </a:p>
          <a:p>
            <a:endParaRPr lang="en-US" dirty="0"/>
          </a:p>
        </p:txBody>
      </p:sp>
    </p:spTree>
    <p:extLst>
      <p:ext uri="{BB962C8B-B14F-4D97-AF65-F5344CB8AC3E}">
        <p14:creationId xmlns:p14="http://schemas.microsoft.com/office/powerpoint/2010/main" val="246896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204EA65F-A29F-E154-CA17-0B2AF4FCF923}"/>
              </a:ext>
            </a:extLst>
          </p:cNvPr>
          <p:cNvPicPr>
            <a:picLocks noChangeAspect="1"/>
          </p:cNvPicPr>
          <p:nvPr/>
        </p:nvPicPr>
        <p:blipFill>
          <a:blip r:embed="rId3"/>
          <a:srcRect t="15413"/>
          <a:stretch/>
        </p:blipFill>
        <p:spPr>
          <a:xfrm>
            <a:off x="20" y="120396"/>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4783"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a:xfrm>
            <a:off x="7489935" y="768334"/>
            <a:ext cx="3932537" cy="2866405"/>
          </a:xfrm>
        </p:spPr>
        <p:txBody>
          <a:bodyPr vert="horz" lIns="91440" tIns="45720" rIns="91440" bIns="45720" rtlCol="0" anchor="t">
            <a:normAutofit/>
          </a:bodyPr>
          <a:lstStyle/>
          <a:p>
            <a:r>
              <a:rPr lang="en-US" sz="4800" dirty="0"/>
              <a:t>Back to the VM 3/3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7489935" y="4283239"/>
            <a:ext cx="3932537" cy="1475177"/>
          </a:xfrm>
        </p:spPr>
        <p:txBody>
          <a:bodyPr vert="horz" lIns="91440" tIns="45720" rIns="91440" bIns="45720" rtlCol="0" anchor="b">
            <a:normAutofit/>
          </a:bodyPr>
          <a:lstStyle/>
          <a:p>
            <a:pPr marL="0" indent="0">
              <a:buNone/>
            </a:pPr>
            <a:r>
              <a:rPr lang="en-US" sz="2000" dirty="0"/>
              <a:t>docker run --name </a:t>
            </a:r>
            <a:r>
              <a:rPr lang="en-US" sz="2000" dirty="0" err="1"/>
              <a:t>minecraft</a:t>
            </a:r>
            <a:r>
              <a:rPr lang="en-US" sz="2000" dirty="0"/>
              <a:t> -p 25565:25565 -p 25575:25575 -d </a:t>
            </a:r>
            <a:r>
              <a:rPr lang="en-US" sz="2000" dirty="0" err="1"/>
              <a:t>minecraft:latest</a:t>
            </a:r>
            <a:endParaRPr lang="en-US" sz="2000" dirty="0"/>
          </a:p>
        </p:txBody>
      </p:sp>
      <p:cxnSp>
        <p:nvCxnSpPr>
          <p:cNvPr id="50" name="Straight Connector 4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9934"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6268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8598D3-5528-A159-11D1-69D72BFBC49D}"/>
              </a:ext>
            </a:extLst>
          </p:cNvPr>
          <p:cNvPicPr>
            <a:picLocks noChangeAspect="1"/>
          </p:cNvPicPr>
          <p:nvPr/>
        </p:nvPicPr>
        <p:blipFill>
          <a:blip r:embed="rId3"/>
          <a:stretch>
            <a:fillRect/>
          </a:stretch>
        </p:blipFill>
        <p:spPr>
          <a:xfrm>
            <a:off x="0" y="1355719"/>
            <a:ext cx="11459187" cy="1368785"/>
          </a:xfrm>
          <a:prstGeom prst="rect">
            <a:avLst/>
          </a:prstGeom>
        </p:spPr>
      </p:pic>
      <p:pic>
        <p:nvPicPr>
          <p:cNvPr id="7" name="Picture 6">
            <a:extLst>
              <a:ext uri="{FF2B5EF4-FFF2-40B4-BE49-F238E27FC236}">
                <a16:creationId xmlns:a16="http://schemas.microsoft.com/office/drawing/2014/main" id="{DE456BAD-8A5D-FBC3-AD4F-938058849C8F}"/>
              </a:ext>
            </a:extLst>
          </p:cNvPr>
          <p:cNvPicPr>
            <a:picLocks noChangeAspect="1"/>
          </p:cNvPicPr>
          <p:nvPr/>
        </p:nvPicPr>
        <p:blipFill>
          <a:blip r:embed="rId4"/>
          <a:stretch>
            <a:fillRect/>
          </a:stretch>
        </p:blipFill>
        <p:spPr>
          <a:xfrm>
            <a:off x="78849" y="2814866"/>
            <a:ext cx="6378493" cy="1714649"/>
          </a:xfrm>
          <a:prstGeom prst="rect">
            <a:avLst/>
          </a:prstGeom>
        </p:spPr>
      </p:pic>
      <p:pic>
        <p:nvPicPr>
          <p:cNvPr id="9" name="Picture 8">
            <a:extLst>
              <a:ext uri="{FF2B5EF4-FFF2-40B4-BE49-F238E27FC236}">
                <a16:creationId xmlns:a16="http://schemas.microsoft.com/office/drawing/2014/main" id="{81285312-A61C-57C7-11A0-26C31D0E5D73}"/>
              </a:ext>
            </a:extLst>
          </p:cNvPr>
          <p:cNvPicPr>
            <a:picLocks noChangeAspect="1"/>
          </p:cNvPicPr>
          <p:nvPr/>
        </p:nvPicPr>
        <p:blipFill>
          <a:blip r:embed="rId5"/>
          <a:stretch>
            <a:fillRect/>
          </a:stretch>
        </p:blipFill>
        <p:spPr>
          <a:xfrm>
            <a:off x="5729593" y="2413751"/>
            <a:ext cx="6066046" cy="2286198"/>
          </a:xfrm>
          <a:prstGeom prst="rect">
            <a:avLst/>
          </a:prstGeom>
        </p:spPr>
      </p:pic>
      <p:pic>
        <p:nvPicPr>
          <p:cNvPr id="11" name="Picture 10">
            <a:extLst>
              <a:ext uri="{FF2B5EF4-FFF2-40B4-BE49-F238E27FC236}">
                <a16:creationId xmlns:a16="http://schemas.microsoft.com/office/drawing/2014/main" id="{F42ACF13-77F4-33DE-491D-34D517772038}"/>
              </a:ext>
            </a:extLst>
          </p:cNvPr>
          <p:cNvPicPr>
            <a:picLocks noChangeAspect="1"/>
          </p:cNvPicPr>
          <p:nvPr/>
        </p:nvPicPr>
        <p:blipFill>
          <a:blip r:embed="rId6"/>
          <a:stretch>
            <a:fillRect/>
          </a:stretch>
        </p:blipFill>
        <p:spPr>
          <a:xfrm>
            <a:off x="78849" y="4960967"/>
            <a:ext cx="6812870" cy="1745131"/>
          </a:xfrm>
          <a:prstGeom prst="rect">
            <a:avLst/>
          </a:prstGeom>
        </p:spPr>
      </p:pic>
      <p:pic>
        <p:nvPicPr>
          <p:cNvPr id="13" name="Picture 12">
            <a:extLst>
              <a:ext uri="{FF2B5EF4-FFF2-40B4-BE49-F238E27FC236}">
                <a16:creationId xmlns:a16="http://schemas.microsoft.com/office/drawing/2014/main" id="{D5BF8578-9584-0A14-9FC2-5994671B1560}"/>
              </a:ext>
            </a:extLst>
          </p:cNvPr>
          <p:cNvPicPr>
            <a:picLocks noChangeAspect="1"/>
          </p:cNvPicPr>
          <p:nvPr/>
        </p:nvPicPr>
        <p:blipFill>
          <a:blip r:embed="rId7"/>
          <a:stretch>
            <a:fillRect/>
          </a:stretch>
        </p:blipFill>
        <p:spPr>
          <a:xfrm>
            <a:off x="6004117" y="4699949"/>
            <a:ext cx="5791522" cy="1192612"/>
          </a:xfrm>
          <a:prstGeom prst="rect">
            <a:avLst/>
          </a:prstGeom>
        </p:spPr>
      </p:pic>
      <p:pic>
        <p:nvPicPr>
          <p:cNvPr id="3" name="Picture 2">
            <a:extLst>
              <a:ext uri="{FF2B5EF4-FFF2-40B4-BE49-F238E27FC236}">
                <a16:creationId xmlns:a16="http://schemas.microsoft.com/office/drawing/2014/main" id="{E4E186DB-7C43-5104-11B1-7814C3CDA8E9}"/>
              </a:ext>
            </a:extLst>
          </p:cNvPr>
          <p:cNvPicPr>
            <a:picLocks noChangeAspect="1"/>
          </p:cNvPicPr>
          <p:nvPr/>
        </p:nvPicPr>
        <p:blipFill>
          <a:blip r:embed="rId8"/>
          <a:stretch>
            <a:fillRect/>
          </a:stretch>
        </p:blipFill>
        <p:spPr>
          <a:xfrm>
            <a:off x="6004117" y="5947655"/>
            <a:ext cx="4534293" cy="525826"/>
          </a:xfrm>
          <a:prstGeom prst="rect">
            <a:avLst/>
          </a:prstGeom>
        </p:spPr>
      </p:pic>
    </p:spTree>
    <p:extLst>
      <p:ext uri="{BB962C8B-B14F-4D97-AF65-F5344CB8AC3E}">
        <p14:creationId xmlns:p14="http://schemas.microsoft.com/office/powerpoint/2010/main" val="3119036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62375C-88ED-726D-70C5-318B15A743E3}"/>
              </a:ext>
            </a:extLst>
          </p:cNvPr>
          <p:cNvPicPr>
            <a:picLocks noChangeAspect="1"/>
          </p:cNvPicPr>
          <p:nvPr/>
        </p:nvPicPr>
        <p:blipFill>
          <a:blip r:embed="rId2"/>
          <a:stretch>
            <a:fillRect/>
          </a:stretch>
        </p:blipFill>
        <p:spPr>
          <a:xfrm>
            <a:off x="229753" y="1774566"/>
            <a:ext cx="11732494" cy="3308867"/>
          </a:xfrm>
          <a:prstGeom prst="rect">
            <a:avLst/>
          </a:prstGeom>
        </p:spPr>
      </p:pic>
    </p:spTree>
    <p:extLst>
      <p:ext uri="{BB962C8B-B14F-4D97-AF65-F5344CB8AC3E}">
        <p14:creationId xmlns:p14="http://schemas.microsoft.com/office/powerpoint/2010/main" val="1113917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D478C5-6FA8-846B-25ED-C20EDEA9B11A}"/>
              </a:ext>
            </a:extLst>
          </p:cNvPr>
          <p:cNvPicPr>
            <a:picLocks noChangeAspect="1"/>
          </p:cNvPicPr>
          <p:nvPr/>
        </p:nvPicPr>
        <p:blipFill>
          <a:blip r:embed="rId3"/>
          <a:stretch>
            <a:fillRect/>
          </a:stretch>
        </p:blipFill>
        <p:spPr>
          <a:xfrm>
            <a:off x="238201" y="601908"/>
            <a:ext cx="11887835" cy="5008670"/>
          </a:xfrm>
          <a:prstGeom prst="rect">
            <a:avLst/>
          </a:prstGeom>
        </p:spPr>
      </p:pic>
    </p:spTree>
    <p:extLst>
      <p:ext uri="{BB962C8B-B14F-4D97-AF65-F5344CB8AC3E}">
        <p14:creationId xmlns:p14="http://schemas.microsoft.com/office/powerpoint/2010/main" val="41585351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949967F-F9DC-92BF-57E4-C0ECAA6C5D1D}"/>
              </a:ext>
            </a:extLst>
          </p:cNvPr>
          <p:cNvPicPr>
            <a:picLocks noChangeAspect="1"/>
          </p:cNvPicPr>
          <p:nvPr/>
        </p:nvPicPr>
        <p:blipFill>
          <a:blip r:embed="rId2"/>
          <a:stretch>
            <a:fillRect/>
          </a:stretch>
        </p:blipFill>
        <p:spPr>
          <a:xfrm>
            <a:off x="565150" y="1510841"/>
            <a:ext cx="6530906" cy="4084674"/>
          </a:xfrm>
          <a:prstGeom prst="rect">
            <a:avLst/>
          </a:prstGeom>
        </p:spPr>
      </p:pic>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p:txBody>
          <a:bodyPr/>
          <a:lstStyle/>
          <a:p>
            <a:r>
              <a:rPr lang="en-US" dirty="0"/>
              <a:t>If it all goes right</a:t>
            </a:r>
          </a:p>
        </p:txBody>
      </p:sp>
      <p:pic>
        <p:nvPicPr>
          <p:cNvPr id="7" name="Picture 6">
            <a:extLst>
              <a:ext uri="{FF2B5EF4-FFF2-40B4-BE49-F238E27FC236}">
                <a16:creationId xmlns:a16="http://schemas.microsoft.com/office/drawing/2014/main" id="{9E9E7316-14E9-57E8-DF43-11881BCA15D5}"/>
              </a:ext>
            </a:extLst>
          </p:cNvPr>
          <p:cNvPicPr>
            <a:picLocks noChangeAspect="1"/>
          </p:cNvPicPr>
          <p:nvPr/>
        </p:nvPicPr>
        <p:blipFill>
          <a:blip r:embed="rId3"/>
          <a:stretch>
            <a:fillRect/>
          </a:stretch>
        </p:blipFill>
        <p:spPr>
          <a:xfrm>
            <a:off x="4173358" y="3007467"/>
            <a:ext cx="8018642" cy="1620455"/>
          </a:xfrm>
          <a:prstGeom prst="rect">
            <a:avLst/>
          </a:prstGeom>
        </p:spPr>
      </p:pic>
    </p:spTree>
    <p:extLst>
      <p:ext uri="{BB962C8B-B14F-4D97-AF65-F5344CB8AC3E}">
        <p14:creationId xmlns:p14="http://schemas.microsoft.com/office/powerpoint/2010/main" val="16450933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p:txBody>
          <a:bodyPr/>
          <a:lstStyle/>
          <a:p>
            <a:r>
              <a:rPr lang="en-US" dirty="0"/>
              <a:t>If it all goes right</a:t>
            </a:r>
          </a:p>
        </p:txBody>
      </p:sp>
      <p:pic>
        <p:nvPicPr>
          <p:cNvPr id="8" name="Picture 7">
            <a:extLst>
              <a:ext uri="{FF2B5EF4-FFF2-40B4-BE49-F238E27FC236}">
                <a16:creationId xmlns:a16="http://schemas.microsoft.com/office/drawing/2014/main" id="{E9681CFD-1133-FC0E-C684-8016228B2971}"/>
              </a:ext>
            </a:extLst>
          </p:cNvPr>
          <p:cNvPicPr>
            <a:picLocks noChangeAspect="1"/>
          </p:cNvPicPr>
          <p:nvPr/>
        </p:nvPicPr>
        <p:blipFill>
          <a:blip r:embed="rId2"/>
          <a:stretch>
            <a:fillRect/>
          </a:stretch>
        </p:blipFill>
        <p:spPr>
          <a:xfrm>
            <a:off x="1878185" y="1804352"/>
            <a:ext cx="6584251" cy="4084674"/>
          </a:xfrm>
          <a:prstGeom prst="rect">
            <a:avLst/>
          </a:prstGeom>
        </p:spPr>
      </p:pic>
    </p:spTree>
    <p:extLst>
      <p:ext uri="{BB962C8B-B14F-4D97-AF65-F5344CB8AC3E}">
        <p14:creationId xmlns:p14="http://schemas.microsoft.com/office/powerpoint/2010/main" val="956094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1BC4-1941-C143-4FE9-9E2F55A93C58}"/>
              </a:ext>
            </a:extLst>
          </p:cNvPr>
          <p:cNvSpPr>
            <a:spLocks noGrp="1"/>
          </p:cNvSpPr>
          <p:nvPr>
            <p:ph type="title"/>
          </p:nvPr>
        </p:nvSpPr>
        <p:spPr>
          <a:xfrm>
            <a:off x="565150" y="770890"/>
            <a:ext cx="10021168" cy="691329"/>
          </a:xfrm>
        </p:spPr>
        <p:txBody>
          <a:bodyPr>
            <a:normAutofit fontScale="90000"/>
          </a:bodyPr>
          <a:lstStyle/>
          <a:p>
            <a:r>
              <a:rPr lang="en-US" dirty="0"/>
              <a:t>If it doesn’t all go right – one possibility</a:t>
            </a:r>
          </a:p>
        </p:txBody>
      </p:sp>
      <p:pic>
        <p:nvPicPr>
          <p:cNvPr id="5" name="Picture 4">
            <a:extLst>
              <a:ext uri="{FF2B5EF4-FFF2-40B4-BE49-F238E27FC236}">
                <a16:creationId xmlns:a16="http://schemas.microsoft.com/office/drawing/2014/main" id="{55C014BE-933F-CCF3-BD54-9EE8542958DD}"/>
              </a:ext>
            </a:extLst>
          </p:cNvPr>
          <p:cNvPicPr>
            <a:picLocks noChangeAspect="1"/>
          </p:cNvPicPr>
          <p:nvPr/>
        </p:nvPicPr>
        <p:blipFill>
          <a:blip r:embed="rId3"/>
          <a:stretch>
            <a:fillRect/>
          </a:stretch>
        </p:blipFill>
        <p:spPr>
          <a:xfrm>
            <a:off x="565150" y="1462219"/>
            <a:ext cx="10021168" cy="3772227"/>
          </a:xfrm>
          <a:prstGeom prst="rect">
            <a:avLst/>
          </a:prstGeom>
        </p:spPr>
      </p:pic>
      <p:pic>
        <p:nvPicPr>
          <p:cNvPr id="7" name="Picture 6">
            <a:extLst>
              <a:ext uri="{FF2B5EF4-FFF2-40B4-BE49-F238E27FC236}">
                <a16:creationId xmlns:a16="http://schemas.microsoft.com/office/drawing/2014/main" id="{ABD3967A-57F4-B790-7AD7-081BA33C927A}"/>
              </a:ext>
            </a:extLst>
          </p:cNvPr>
          <p:cNvPicPr>
            <a:picLocks noChangeAspect="1"/>
          </p:cNvPicPr>
          <p:nvPr/>
        </p:nvPicPr>
        <p:blipFill>
          <a:blip r:embed="rId4"/>
          <a:stretch>
            <a:fillRect/>
          </a:stretch>
        </p:blipFill>
        <p:spPr>
          <a:xfrm>
            <a:off x="565150" y="5234446"/>
            <a:ext cx="3917019" cy="983065"/>
          </a:xfrm>
          <a:prstGeom prst="rect">
            <a:avLst/>
          </a:prstGeom>
        </p:spPr>
      </p:pic>
    </p:spTree>
    <p:extLst>
      <p:ext uri="{BB962C8B-B14F-4D97-AF65-F5344CB8AC3E}">
        <p14:creationId xmlns:p14="http://schemas.microsoft.com/office/powerpoint/2010/main" val="2525162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 name="Oval 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a:xfrm>
            <a:off x="565150" y="768334"/>
            <a:ext cx="5066001" cy="2866405"/>
          </a:xfrm>
        </p:spPr>
        <p:txBody>
          <a:bodyPr vert="horz" lIns="91440" tIns="45720" rIns="91440" bIns="45720" rtlCol="0" anchor="t">
            <a:normAutofit/>
          </a:bodyPr>
          <a:lstStyle/>
          <a:p>
            <a:r>
              <a:rPr lang="en-US" sz="6000"/>
              <a:t>Don’t forget to shut down</a:t>
            </a:r>
          </a:p>
        </p:txBody>
      </p:sp>
      <p:sp>
        <p:nvSpPr>
          <p:cNvPr id="3" name="TextBox 2">
            <a:extLst>
              <a:ext uri="{FF2B5EF4-FFF2-40B4-BE49-F238E27FC236}">
                <a16:creationId xmlns:a16="http://schemas.microsoft.com/office/drawing/2014/main" id="{CF692EF8-4BAF-889E-3505-C8E4EF943E5E}"/>
              </a:ext>
            </a:extLst>
          </p:cNvPr>
          <p:cNvSpPr txBox="1"/>
          <p:nvPr/>
        </p:nvSpPr>
        <p:spPr>
          <a:xfrm>
            <a:off x="565150" y="4283239"/>
            <a:ext cx="5066001" cy="1475177"/>
          </a:xfrm>
          <a:prstGeom prst="rect">
            <a:avLst/>
          </a:prstGeom>
        </p:spPr>
        <p:txBody>
          <a:bodyPr vert="horz" lIns="91440" tIns="45720" rIns="91440" bIns="45720" rtlCol="0" anchor="b">
            <a:normAutofit/>
          </a:bodyPr>
          <a:lstStyle/>
          <a:p>
            <a:pPr>
              <a:spcBef>
                <a:spcPts val="900"/>
              </a:spcBef>
            </a:pPr>
            <a:r>
              <a:rPr lang="en-US" sz="2000"/>
              <a:t>docker stop Minecraft</a:t>
            </a:r>
          </a:p>
          <a:p>
            <a:pPr>
              <a:spcBef>
                <a:spcPts val="900"/>
              </a:spcBef>
            </a:pPr>
            <a:r>
              <a:rPr lang="en-US" sz="2000"/>
              <a:t>sudo shutdown now</a:t>
            </a:r>
          </a:p>
        </p:txBody>
      </p:sp>
      <p:cxnSp>
        <p:nvCxnSpPr>
          <p:cNvPr id="38" name="Straight Connector 37">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68BCC8C1-CBFD-084B-8A24-1F29400181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41" name="Oval 40">
              <a:extLst>
                <a:ext uri="{FF2B5EF4-FFF2-40B4-BE49-F238E27FC236}">
                  <a16:creationId xmlns:a16="http://schemas.microsoft.com/office/drawing/2014/main" id="{AC50F0AD-B655-B74C-877D-338A814C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80">
              <a:extLst>
                <a:ext uri="{FF2B5EF4-FFF2-40B4-BE49-F238E27FC236}">
                  <a16:creationId xmlns:a16="http://schemas.microsoft.com/office/drawing/2014/main" id="{F052C6CD-49CB-834C-A4AB-1908AF3BCA2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79DA6467-F163-D244-ABC9-2ABDF6EED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4044811-EE26-DF4B-A4C1-601C66AC7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83">
              <a:extLst>
                <a:ext uri="{FF2B5EF4-FFF2-40B4-BE49-F238E27FC236}">
                  <a16:creationId xmlns:a16="http://schemas.microsoft.com/office/drawing/2014/main" id="{9A414F66-B2F3-6547-8123-76A5435FE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Oval 45">
              <a:extLst>
                <a:ext uri="{FF2B5EF4-FFF2-40B4-BE49-F238E27FC236}">
                  <a16:creationId xmlns:a16="http://schemas.microsoft.com/office/drawing/2014/main" id="{ED14A817-D631-584B-A3D3-6728E3CE7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85">
              <a:extLst>
                <a:ext uri="{FF2B5EF4-FFF2-40B4-BE49-F238E27FC236}">
                  <a16:creationId xmlns:a16="http://schemas.microsoft.com/office/drawing/2014/main" id="{F2ABF49A-32B1-D34D-AF7C-FFFE75D81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33CF6336-BA17-494F-8B59-2B5EBA8D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8">
              <a:extLst>
                <a:ext uri="{FF2B5EF4-FFF2-40B4-BE49-F238E27FC236}">
                  <a16:creationId xmlns:a16="http://schemas.microsoft.com/office/drawing/2014/main" id="{F38988E7-A8AD-4F47-9367-2C192D3F0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89">
              <a:extLst>
                <a:ext uri="{FF2B5EF4-FFF2-40B4-BE49-F238E27FC236}">
                  <a16:creationId xmlns:a16="http://schemas.microsoft.com/office/drawing/2014/main" id="{86BC04BC-A9CA-0D47-99BB-C2B4EEC1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92">
              <a:extLst>
                <a:ext uri="{FF2B5EF4-FFF2-40B4-BE49-F238E27FC236}">
                  <a16:creationId xmlns:a16="http://schemas.microsoft.com/office/drawing/2014/main" id="{7EF2712B-3B0E-6544-A8E6-6D04906DB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93">
              <a:extLst>
                <a:ext uri="{FF2B5EF4-FFF2-40B4-BE49-F238E27FC236}">
                  <a16:creationId xmlns:a16="http://schemas.microsoft.com/office/drawing/2014/main" id="{3498B898-0656-8647-B500-00F9AAB34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94">
              <a:extLst>
                <a:ext uri="{FF2B5EF4-FFF2-40B4-BE49-F238E27FC236}">
                  <a16:creationId xmlns:a16="http://schemas.microsoft.com/office/drawing/2014/main" id="{D48076FE-1264-FB4C-8D7B-D2410747A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96">
              <a:extLst>
                <a:ext uri="{FF2B5EF4-FFF2-40B4-BE49-F238E27FC236}">
                  <a16:creationId xmlns:a16="http://schemas.microsoft.com/office/drawing/2014/main" id="{F4EA3DC7-B2FA-884E-819F-669C4C730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97">
              <a:extLst>
                <a:ext uri="{FF2B5EF4-FFF2-40B4-BE49-F238E27FC236}">
                  <a16:creationId xmlns:a16="http://schemas.microsoft.com/office/drawing/2014/main" id="{D2A8682C-1627-1C41-BE94-88213340F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98">
              <a:extLst>
                <a:ext uri="{FF2B5EF4-FFF2-40B4-BE49-F238E27FC236}">
                  <a16:creationId xmlns:a16="http://schemas.microsoft.com/office/drawing/2014/main" id="{3263659E-BB01-914A-B5D5-D9444F797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99">
              <a:extLst>
                <a:ext uri="{FF2B5EF4-FFF2-40B4-BE49-F238E27FC236}">
                  <a16:creationId xmlns:a16="http://schemas.microsoft.com/office/drawing/2014/main" id="{31E3F8FE-B817-F543-A7EE-753A85F62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100">
              <a:extLst>
                <a:ext uri="{FF2B5EF4-FFF2-40B4-BE49-F238E27FC236}">
                  <a16:creationId xmlns:a16="http://schemas.microsoft.com/office/drawing/2014/main" id="{E3DA8522-53D8-4D42-974E-671F98496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101">
              <a:extLst>
                <a:ext uri="{FF2B5EF4-FFF2-40B4-BE49-F238E27FC236}">
                  <a16:creationId xmlns:a16="http://schemas.microsoft.com/office/drawing/2014/main" id="{5E08E11F-B943-0644-8568-20844169D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102">
              <a:extLst>
                <a:ext uri="{FF2B5EF4-FFF2-40B4-BE49-F238E27FC236}">
                  <a16:creationId xmlns:a16="http://schemas.microsoft.com/office/drawing/2014/main" id="{CE5C718B-42EC-7348-AE52-CF97A8E08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103">
              <a:extLst>
                <a:ext uri="{FF2B5EF4-FFF2-40B4-BE49-F238E27FC236}">
                  <a16:creationId xmlns:a16="http://schemas.microsoft.com/office/drawing/2014/main" id="{58F2C823-D2D8-B347-8B83-949D3D897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104">
              <a:extLst>
                <a:ext uri="{FF2B5EF4-FFF2-40B4-BE49-F238E27FC236}">
                  <a16:creationId xmlns:a16="http://schemas.microsoft.com/office/drawing/2014/main" id="{2C72C86A-B939-9F44-AC50-93676E42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105">
              <a:extLst>
                <a:ext uri="{FF2B5EF4-FFF2-40B4-BE49-F238E27FC236}">
                  <a16:creationId xmlns:a16="http://schemas.microsoft.com/office/drawing/2014/main" id="{A683E620-902F-8040-B8FB-3FCB1A77D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106">
              <a:extLst>
                <a:ext uri="{FF2B5EF4-FFF2-40B4-BE49-F238E27FC236}">
                  <a16:creationId xmlns:a16="http://schemas.microsoft.com/office/drawing/2014/main" id="{93961C03-7941-1847-93A1-DEE041CAE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16578804"/>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7FE9-7B0B-5E52-BA3F-3D572329871E}"/>
              </a:ext>
            </a:extLst>
          </p:cNvPr>
          <p:cNvSpPr>
            <a:spLocks noGrp="1"/>
          </p:cNvSpPr>
          <p:nvPr>
            <p:ph type="title"/>
          </p:nvPr>
        </p:nvSpPr>
        <p:spPr/>
        <p:txBody>
          <a:bodyPr>
            <a:normAutofit fontScale="90000"/>
          </a:bodyPr>
          <a:lstStyle/>
          <a:p>
            <a:r>
              <a:rPr lang="en-US" dirty="0"/>
              <a:t>Alternative is to use docker-compose</a:t>
            </a:r>
          </a:p>
        </p:txBody>
      </p:sp>
      <p:sp>
        <p:nvSpPr>
          <p:cNvPr id="3" name="Content Placeholder 2">
            <a:extLst>
              <a:ext uri="{FF2B5EF4-FFF2-40B4-BE49-F238E27FC236}">
                <a16:creationId xmlns:a16="http://schemas.microsoft.com/office/drawing/2014/main" id="{F90CC09A-ECC9-FDE4-CB6E-2ABBBD4562C7}"/>
              </a:ext>
            </a:extLst>
          </p:cNvPr>
          <p:cNvSpPr>
            <a:spLocks noGrp="1"/>
          </p:cNvSpPr>
          <p:nvPr>
            <p:ph idx="1"/>
          </p:nvPr>
        </p:nvSpPr>
        <p:spPr>
          <a:xfrm>
            <a:off x="565150" y="2160016"/>
            <a:ext cx="9203883" cy="3601212"/>
          </a:xfrm>
        </p:spPr>
        <p:txBody>
          <a:bodyPr>
            <a:normAutofit/>
          </a:bodyPr>
          <a:lstStyle/>
          <a:p>
            <a:r>
              <a:rPr lang="en-US" dirty="0"/>
              <a:t>It’s meant for multi-container deployments, but we can learn the basics for launching one container</a:t>
            </a:r>
          </a:p>
          <a:p>
            <a:r>
              <a:rPr lang="en-US" dirty="0"/>
              <a:t>Production, staging, development, and testing workflows</a:t>
            </a:r>
          </a:p>
          <a:p>
            <a:r>
              <a:rPr lang="en-US" dirty="0"/>
              <a:t>Works w/ all stages of CI</a:t>
            </a:r>
          </a:p>
          <a:p>
            <a:r>
              <a:rPr lang="en-US" dirty="0"/>
              <a:t>Start/stop/Rebuild services</a:t>
            </a:r>
          </a:p>
          <a:p>
            <a:r>
              <a:rPr lang="en-US" dirty="0"/>
              <a:t>View status, stream output logs, run one-off commands</a:t>
            </a:r>
          </a:p>
          <a:p>
            <a:r>
              <a:rPr lang="en-US" dirty="0"/>
              <a:t>Use YAML configuration files</a:t>
            </a:r>
          </a:p>
        </p:txBody>
      </p:sp>
    </p:spTree>
    <p:extLst>
      <p:ext uri="{BB962C8B-B14F-4D97-AF65-F5344CB8AC3E}">
        <p14:creationId xmlns:p14="http://schemas.microsoft.com/office/powerpoint/2010/main" val="14186706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82F44-F85D-8799-62C1-ABBBE1CEB7AF}"/>
              </a:ext>
            </a:extLst>
          </p:cNvPr>
          <p:cNvSpPr>
            <a:spLocks noGrp="1"/>
          </p:cNvSpPr>
          <p:nvPr>
            <p:ph type="title"/>
          </p:nvPr>
        </p:nvSpPr>
        <p:spPr/>
        <p:txBody>
          <a:bodyPr/>
          <a:lstStyle/>
          <a:p>
            <a:r>
              <a:rPr lang="en-US" dirty="0"/>
              <a:t>Docker Compose Code</a:t>
            </a:r>
          </a:p>
        </p:txBody>
      </p:sp>
      <p:pic>
        <p:nvPicPr>
          <p:cNvPr id="5" name="Picture 4">
            <a:extLst>
              <a:ext uri="{FF2B5EF4-FFF2-40B4-BE49-F238E27FC236}">
                <a16:creationId xmlns:a16="http://schemas.microsoft.com/office/drawing/2014/main" id="{5473478E-3397-7087-B654-92F45CE088E7}"/>
              </a:ext>
            </a:extLst>
          </p:cNvPr>
          <p:cNvPicPr>
            <a:picLocks noChangeAspect="1"/>
          </p:cNvPicPr>
          <p:nvPr/>
        </p:nvPicPr>
        <p:blipFill>
          <a:blip r:embed="rId3"/>
          <a:stretch>
            <a:fillRect/>
          </a:stretch>
        </p:blipFill>
        <p:spPr>
          <a:xfrm>
            <a:off x="674335" y="1302539"/>
            <a:ext cx="9685859" cy="5555461"/>
          </a:xfrm>
          <a:prstGeom prst="rect">
            <a:avLst/>
          </a:prstGeom>
        </p:spPr>
      </p:pic>
      <p:sp>
        <p:nvSpPr>
          <p:cNvPr id="7" name="TextBox 6">
            <a:extLst>
              <a:ext uri="{FF2B5EF4-FFF2-40B4-BE49-F238E27FC236}">
                <a16:creationId xmlns:a16="http://schemas.microsoft.com/office/drawing/2014/main" id="{AC03EF31-16EC-3569-6919-3BC405264790}"/>
              </a:ext>
            </a:extLst>
          </p:cNvPr>
          <p:cNvSpPr txBox="1"/>
          <p:nvPr/>
        </p:nvSpPr>
        <p:spPr>
          <a:xfrm>
            <a:off x="4540170" y="4436015"/>
            <a:ext cx="5726574" cy="1815882"/>
          </a:xfrm>
          <a:prstGeom prst="rect">
            <a:avLst/>
          </a:prstGeom>
          <a:noFill/>
        </p:spPr>
        <p:txBody>
          <a:bodyPr wrap="square">
            <a:spAutoFit/>
          </a:bodyPr>
          <a:lstStyle/>
          <a:p>
            <a:r>
              <a:rPr lang="en-US" sz="1600" b="0" dirty="0" err="1">
                <a:solidFill>
                  <a:srgbClr val="8B0000"/>
                </a:solidFill>
                <a:effectLst/>
                <a:latin typeface="CaskaydiaCove NF" panose="020B0509020204030204" pitchFamily="49" charset="0"/>
              </a:rPr>
              <a:t>wget</a:t>
            </a:r>
            <a:r>
              <a:rPr lang="en-US" sz="1600" b="0" dirty="0">
                <a:solidFill>
                  <a:srgbClr val="8B0000"/>
                </a:solidFill>
                <a:effectLst/>
                <a:latin typeface="CaskaydiaCove NF" panose="020B0509020204030204" pitchFamily="49" charset="0"/>
              </a:rPr>
              <a:t> --report-speed=bits -U \"Mozilla/5.0 (Windows NT 10.0; Win64; x64) </a:t>
            </a:r>
            <a:r>
              <a:rPr lang="en-US" sz="1600" b="0" dirty="0" err="1">
                <a:solidFill>
                  <a:srgbClr val="8B0000"/>
                </a:solidFill>
                <a:effectLst/>
                <a:latin typeface="CaskaydiaCove NF" panose="020B0509020204030204" pitchFamily="49" charset="0"/>
              </a:rPr>
              <a:t>AppleWebKit</a:t>
            </a:r>
            <a:r>
              <a:rPr lang="en-US" sz="1600" b="0" dirty="0">
                <a:solidFill>
                  <a:srgbClr val="8B0000"/>
                </a:solidFill>
                <a:effectLst/>
                <a:latin typeface="CaskaydiaCove NF" panose="020B0509020204030204" pitchFamily="49" charset="0"/>
              </a:rPr>
              <a:t>/537.36 (KHTML, like Gecko) Chrome/129.0.0.0 Safari/537.36\" \"https://www.minecraft.net/bedrockdedicatedserver/bin-linux/bedrock-server-1.21.31.04.zip\" &amp;&amp;</a:t>
            </a:r>
            <a:endParaRPr lang="en-US" sz="1600" b="0" dirty="0">
              <a:solidFill>
                <a:srgbClr val="333333"/>
              </a:solidFill>
              <a:effectLst/>
              <a:latin typeface="CaskaydiaCove NF" panose="020B0509020204030204" pitchFamily="49" charset="0"/>
            </a:endParaRPr>
          </a:p>
        </p:txBody>
      </p:sp>
    </p:spTree>
    <p:extLst>
      <p:ext uri="{BB962C8B-B14F-4D97-AF65-F5344CB8AC3E}">
        <p14:creationId xmlns:p14="http://schemas.microsoft.com/office/powerpoint/2010/main" val="3773357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DB07-FE5F-C53A-4AED-6E1B2E495453}"/>
              </a:ext>
            </a:extLst>
          </p:cNvPr>
          <p:cNvSpPr>
            <a:spLocks noGrp="1"/>
          </p:cNvSpPr>
          <p:nvPr>
            <p:ph type="title"/>
          </p:nvPr>
        </p:nvSpPr>
        <p:spPr>
          <a:xfrm>
            <a:off x="565150" y="42628"/>
            <a:ext cx="7335835" cy="1268984"/>
          </a:xfrm>
        </p:spPr>
        <p:txBody>
          <a:bodyPr>
            <a:normAutofit fontScale="90000"/>
          </a:bodyPr>
          <a:lstStyle/>
          <a:p>
            <a:r>
              <a:rPr lang="en-US" dirty="0"/>
              <a:t>What tools does a DevOps Engineer use? (a small sample)</a:t>
            </a:r>
          </a:p>
        </p:txBody>
      </p:sp>
      <p:sp>
        <p:nvSpPr>
          <p:cNvPr id="3" name="Content Placeholder 2">
            <a:extLst>
              <a:ext uri="{FF2B5EF4-FFF2-40B4-BE49-F238E27FC236}">
                <a16:creationId xmlns:a16="http://schemas.microsoft.com/office/drawing/2014/main" id="{EC6188ED-AF27-2466-33B5-FCD05A799FD6}"/>
              </a:ext>
            </a:extLst>
          </p:cNvPr>
          <p:cNvSpPr>
            <a:spLocks noGrp="1"/>
          </p:cNvSpPr>
          <p:nvPr>
            <p:ph idx="1"/>
          </p:nvPr>
        </p:nvSpPr>
        <p:spPr>
          <a:xfrm>
            <a:off x="565150" y="1311613"/>
            <a:ext cx="9759468" cy="4869268"/>
          </a:xfrm>
        </p:spPr>
        <p:txBody>
          <a:bodyPr>
            <a:normAutofit/>
          </a:bodyPr>
          <a:lstStyle/>
          <a:p>
            <a:pPr lvl="1"/>
            <a:r>
              <a:rPr lang="en-US" dirty="0"/>
              <a:t>Ansible, Puppet, and/or Chef to manage infrastructure</a:t>
            </a:r>
          </a:p>
          <a:p>
            <a:pPr lvl="1"/>
            <a:r>
              <a:rPr lang="en-US" dirty="0"/>
              <a:t>Shells like Bash or </a:t>
            </a:r>
            <a:r>
              <a:rPr lang="en-US" dirty="0" err="1"/>
              <a:t>Powershell</a:t>
            </a:r>
            <a:r>
              <a:rPr lang="en-US" dirty="0"/>
              <a:t>, write scripts for those shell environments</a:t>
            </a:r>
          </a:p>
          <a:p>
            <a:pPr lvl="1"/>
            <a:r>
              <a:rPr lang="en-US" dirty="0"/>
              <a:t>Use interpreted languages like Python to automate tasks  (could also be used compiled languages)</a:t>
            </a:r>
          </a:p>
          <a:p>
            <a:pPr lvl="1"/>
            <a:r>
              <a:rPr lang="en-US" dirty="0"/>
              <a:t>Use VMWare </a:t>
            </a:r>
            <a:r>
              <a:rPr lang="en-US" dirty="0" err="1"/>
              <a:t>ESXi</a:t>
            </a:r>
            <a:r>
              <a:rPr lang="en-US" dirty="0"/>
              <a:t>/</a:t>
            </a:r>
            <a:r>
              <a:rPr lang="en-US" dirty="0" err="1"/>
              <a:t>Proxmox</a:t>
            </a:r>
            <a:r>
              <a:rPr lang="en-US" dirty="0"/>
              <a:t>/Hyper-V to manage virtual machines</a:t>
            </a:r>
          </a:p>
          <a:p>
            <a:pPr lvl="1"/>
            <a:r>
              <a:rPr lang="en-US" dirty="0"/>
              <a:t>Use Docker/</a:t>
            </a:r>
            <a:r>
              <a:rPr lang="en-US" dirty="0" err="1"/>
              <a:t>Kubernets</a:t>
            </a:r>
            <a:r>
              <a:rPr lang="en-US" dirty="0"/>
              <a:t> to manage containers </a:t>
            </a:r>
          </a:p>
          <a:p>
            <a:pPr lvl="1"/>
            <a:r>
              <a:rPr lang="en-US" dirty="0"/>
              <a:t>Manage code, script, deliverables, etc., using a Git repository system (in-house or 3</a:t>
            </a:r>
            <a:r>
              <a:rPr lang="en-US" baseline="30000" dirty="0"/>
              <a:t>rd</a:t>
            </a:r>
            <a:r>
              <a:rPr lang="en-US" dirty="0"/>
              <a:t> party GitLab/GitHub)</a:t>
            </a:r>
          </a:p>
          <a:p>
            <a:pPr lvl="1"/>
            <a:r>
              <a:rPr lang="en-US" dirty="0" err="1"/>
              <a:t>CircleCI</a:t>
            </a:r>
            <a:r>
              <a:rPr lang="en-US" dirty="0"/>
              <a:t>/</a:t>
            </a:r>
            <a:r>
              <a:rPr lang="en-US" dirty="0" err="1"/>
              <a:t>TravisCI</a:t>
            </a:r>
            <a:r>
              <a:rPr lang="en-US" dirty="0"/>
              <a:t> for cloud based automations</a:t>
            </a:r>
          </a:p>
          <a:p>
            <a:pPr lvl="1"/>
            <a:r>
              <a:rPr lang="en-US" dirty="0"/>
              <a:t>Terraform/CloudFormation/Azure Resource Manager for </a:t>
            </a:r>
            <a:r>
              <a:rPr lang="en-US" dirty="0" err="1"/>
              <a:t>IaC</a:t>
            </a:r>
            <a:endParaRPr lang="en-US" dirty="0"/>
          </a:p>
          <a:p>
            <a:pPr lvl="1"/>
            <a:r>
              <a:rPr lang="en-US" dirty="0"/>
              <a:t>Prometheus/Grafana/ELK stack for monitoring/dashboards/visualizations</a:t>
            </a:r>
          </a:p>
          <a:p>
            <a:pPr lvl="1"/>
            <a:r>
              <a:rPr lang="en-US" dirty="0"/>
              <a:t>Slack/Teams/Jira/Discord to communicate and share</a:t>
            </a:r>
          </a:p>
          <a:p>
            <a:pPr lvl="1"/>
            <a:endParaRPr lang="en-US" dirty="0"/>
          </a:p>
          <a:p>
            <a:pPr lvl="1"/>
            <a:endParaRPr lang="en-US" dirty="0"/>
          </a:p>
        </p:txBody>
      </p:sp>
    </p:spTree>
    <p:extLst>
      <p:ext uri="{BB962C8B-B14F-4D97-AF65-F5344CB8AC3E}">
        <p14:creationId xmlns:p14="http://schemas.microsoft.com/office/powerpoint/2010/main" val="191775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6024-3536-D6F6-95C7-F02E5F10CA08}"/>
              </a:ext>
            </a:extLst>
          </p:cNvPr>
          <p:cNvSpPr>
            <a:spLocks noGrp="1"/>
          </p:cNvSpPr>
          <p:nvPr>
            <p:ph type="title"/>
          </p:nvPr>
        </p:nvSpPr>
        <p:spPr/>
        <p:txBody>
          <a:bodyPr/>
          <a:lstStyle/>
          <a:p>
            <a:r>
              <a:rPr lang="en-US" dirty="0"/>
              <a:t>Commands</a:t>
            </a:r>
          </a:p>
        </p:txBody>
      </p:sp>
      <p:sp>
        <p:nvSpPr>
          <p:cNvPr id="3" name="Content Placeholder 2">
            <a:extLst>
              <a:ext uri="{FF2B5EF4-FFF2-40B4-BE49-F238E27FC236}">
                <a16:creationId xmlns:a16="http://schemas.microsoft.com/office/drawing/2014/main" id="{C524C820-C87E-5D93-E917-58ABE907C7F3}"/>
              </a:ext>
            </a:extLst>
          </p:cNvPr>
          <p:cNvSpPr>
            <a:spLocks noGrp="1"/>
          </p:cNvSpPr>
          <p:nvPr>
            <p:ph idx="1"/>
          </p:nvPr>
        </p:nvSpPr>
        <p:spPr/>
        <p:txBody>
          <a:bodyPr/>
          <a:lstStyle/>
          <a:p>
            <a:r>
              <a:rPr lang="en-US" dirty="0"/>
              <a:t>Start: docker compose up -d</a:t>
            </a:r>
          </a:p>
          <a:p>
            <a:r>
              <a:rPr lang="en-US" dirty="0"/>
              <a:t>Stop: docker compose down</a:t>
            </a:r>
          </a:p>
          <a:p>
            <a:r>
              <a:rPr lang="en-US" dirty="0"/>
              <a:t>Or docker compose down bedrock</a:t>
            </a:r>
          </a:p>
          <a:p>
            <a:r>
              <a:rPr lang="en-US" dirty="0"/>
              <a:t>Logs: docker compose logs</a:t>
            </a:r>
          </a:p>
          <a:p>
            <a:r>
              <a:rPr lang="en-US" dirty="0"/>
              <a:t>Services: docker compose </a:t>
            </a:r>
            <a:r>
              <a:rPr lang="en-US" dirty="0" err="1"/>
              <a:t>ps</a:t>
            </a:r>
            <a:endParaRPr lang="en-US" dirty="0"/>
          </a:p>
          <a:p>
            <a:endParaRPr lang="en-US" dirty="0"/>
          </a:p>
        </p:txBody>
      </p:sp>
      <p:pic>
        <p:nvPicPr>
          <p:cNvPr id="5" name="Picture 4">
            <a:extLst>
              <a:ext uri="{FF2B5EF4-FFF2-40B4-BE49-F238E27FC236}">
                <a16:creationId xmlns:a16="http://schemas.microsoft.com/office/drawing/2014/main" id="{701B743E-9DC1-3D7D-AAC9-C9DF5203C584}"/>
              </a:ext>
            </a:extLst>
          </p:cNvPr>
          <p:cNvPicPr>
            <a:picLocks noChangeAspect="1"/>
          </p:cNvPicPr>
          <p:nvPr/>
        </p:nvPicPr>
        <p:blipFill>
          <a:blip r:embed="rId3"/>
          <a:stretch>
            <a:fillRect/>
          </a:stretch>
        </p:blipFill>
        <p:spPr>
          <a:xfrm>
            <a:off x="565150" y="4583732"/>
            <a:ext cx="11052976" cy="891093"/>
          </a:xfrm>
          <a:prstGeom prst="rect">
            <a:avLst/>
          </a:prstGeom>
        </p:spPr>
      </p:pic>
    </p:spTree>
    <p:extLst>
      <p:ext uri="{BB962C8B-B14F-4D97-AF65-F5344CB8AC3E}">
        <p14:creationId xmlns:p14="http://schemas.microsoft.com/office/powerpoint/2010/main" val="2913010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D207-2483-2F5E-B983-1FBFC814ADA4}"/>
              </a:ext>
            </a:extLst>
          </p:cNvPr>
          <p:cNvSpPr>
            <a:spLocks noGrp="1"/>
          </p:cNvSpPr>
          <p:nvPr>
            <p:ph type="title"/>
          </p:nvPr>
        </p:nvSpPr>
        <p:spPr>
          <a:xfrm>
            <a:off x="560629" y="248015"/>
            <a:ext cx="7335835" cy="1268984"/>
          </a:xfrm>
        </p:spPr>
        <p:txBody>
          <a:bodyPr>
            <a:normAutofit fontScale="90000"/>
          </a:bodyPr>
          <a:lstStyle/>
          <a:p>
            <a:r>
              <a:rPr lang="en-US" dirty="0"/>
              <a:t>What about no ping data on Bedrock Server entry?</a:t>
            </a:r>
          </a:p>
        </p:txBody>
      </p:sp>
      <p:pic>
        <p:nvPicPr>
          <p:cNvPr id="5" name="Content Placeholder 4" descr="A screenshot of a computer&#10;&#10;Description automatically generated">
            <a:extLst>
              <a:ext uri="{FF2B5EF4-FFF2-40B4-BE49-F238E27FC236}">
                <a16:creationId xmlns:a16="http://schemas.microsoft.com/office/drawing/2014/main" id="{18A94251-B33E-3642-F3BD-2F9BFCA477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629" y="1517000"/>
            <a:ext cx="6777720" cy="3049974"/>
          </a:xfrm>
        </p:spPr>
      </p:pic>
      <p:sp>
        <p:nvSpPr>
          <p:cNvPr id="6" name="TextBox 5">
            <a:extLst>
              <a:ext uri="{FF2B5EF4-FFF2-40B4-BE49-F238E27FC236}">
                <a16:creationId xmlns:a16="http://schemas.microsoft.com/office/drawing/2014/main" id="{8025F02A-1A26-50B9-7D8D-9232A16DF50C}"/>
              </a:ext>
            </a:extLst>
          </p:cNvPr>
          <p:cNvSpPr txBox="1"/>
          <p:nvPr/>
        </p:nvSpPr>
        <p:spPr>
          <a:xfrm>
            <a:off x="717630" y="4602336"/>
            <a:ext cx="7511970" cy="1477328"/>
          </a:xfrm>
          <a:prstGeom prst="rect">
            <a:avLst/>
          </a:prstGeom>
          <a:noFill/>
        </p:spPr>
        <p:txBody>
          <a:bodyPr wrap="square" rtlCol="0">
            <a:spAutoFit/>
          </a:bodyPr>
          <a:lstStyle/>
          <a:p>
            <a:r>
              <a:rPr lang="en-US" dirty="0" err="1"/>
              <a:t>ip</a:t>
            </a:r>
            <a:r>
              <a:rPr lang="en-US" dirty="0"/>
              <a:t> route add &lt;docker container&gt; via &lt;docker gateway&gt;</a:t>
            </a:r>
          </a:p>
          <a:p>
            <a:r>
              <a:rPr lang="en-US" dirty="0" err="1"/>
              <a:t>ip</a:t>
            </a:r>
            <a:r>
              <a:rPr lang="en-US" dirty="0"/>
              <a:t> route add &lt;docker gateway&gt; via &lt;</a:t>
            </a:r>
            <a:r>
              <a:rPr lang="en-US" dirty="0" err="1"/>
              <a:t>vm</a:t>
            </a:r>
            <a:r>
              <a:rPr lang="en-US" dirty="0"/>
              <a:t> ethernet/</a:t>
            </a:r>
            <a:r>
              <a:rPr lang="en-US" dirty="0" err="1"/>
              <a:t>wifi</a:t>
            </a:r>
            <a:r>
              <a:rPr lang="en-US" dirty="0"/>
              <a:t> host&gt;</a:t>
            </a:r>
          </a:p>
          <a:p>
            <a:r>
              <a:rPr lang="en-US" dirty="0" err="1"/>
              <a:t>ip</a:t>
            </a:r>
            <a:r>
              <a:rPr lang="en-US" dirty="0"/>
              <a:t> route add 172.17.0.2 via 172.17.0.1</a:t>
            </a:r>
          </a:p>
          <a:p>
            <a:r>
              <a:rPr lang="en-US" dirty="0" err="1"/>
              <a:t>ip</a:t>
            </a:r>
            <a:r>
              <a:rPr lang="en-US" dirty="0"/>
              <a:t> route add 172.17.0.1 via 192.168.1.81</a:t>
            </a:r>
          </a:p>
          <a:p>
            <a:r>
              <a:rPr lang="en-US" dirty="0"/>
              <a:t>May also need </a:t>
            </a:r>
            <a:r>
              <a:rPr lang="en-US" dirty="0" err="1"/>
              <a:t>sudo</a:t>
            </a:r>
            <a:r>
              <a:rPr lang="en-US" dirty="0"/>
              <a:t> </a:t>
            </a:r>
            <a:r>
              <a:rPr lang="en-US" dirty="0" err="1"/>
              <a:t>sysctl</a:t>
            </a:r>
            <a:r>
              <a:rPr lang="en-US" dirty="0"/>
              <a:t> –w net.ipv4.ip_forward=1</a:t>
            </a:r>
          </a:p>
        </p:txBody>
      </p:sp>
    </p:spTree>
    <p:extLst>
      <p:ext uri="{BB962C8B-B14F-4D97-AF65-F5344CB8AC3E}">
        <p14:creationId xmlns:p14="http://schemas.microsoft.com/office/powerpoint/2010/main" val="13195732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0" name="Oval 39">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6F76C1C-66A3-9F0C-6690-E4621C7689F2}"/>
              </a:ext>
            </a:extLst>
          </p:cNvPr>
          <p:cNvSpPr>
            <a:spLocks noGrp="1"/>
          </p:cNvSpPr>
          <p:nvPr>
            <p:ph type="title"/>
          </p:nvPr>
        </p:nvSpPr>
        <p:spPr>
          <a:xfrm>
            <a:off x="4739751" y="768334"/>
            <a:ext cx="6479629" cy="2866405"/>
          </a:xfrm>
        </p:spPr>
        <p:txBody>
          <a:bodyPr vert="horz" lIns="91440" tIns="45720" rIns="91440" bIns="45720" rtlCol="0" anchor="t">
            <a:normAutofit/>
          </a:bodyPr>
          <a:lstStyle/>
          <a:p>
            <a:r>
              <a:rPr lang="en-US" sz="6000"/>
              <a:t>Questions?</a:t>
            </a:r>
          </a:p>
        </p:txBody>
      </p:sp>
      <p:sp>
        <p:nvSpPr>
          <p:cNvPr id="3" name="Content Placeholder 2">
            <a:extLst>
              <a:ext uri="{FF2B5EF4-FFF2-40B4-BE49-F238E27FC236}">
                <a16:creationId xmlns:a16="http://schemas.microsoft.com/office/drawing/2014/main" id="{71EC0DCD-75C8-902B-70A0-A783F2E2A440}"/>
              </a:ext>
            </a:extLst>
          </p:cNvPr>
          <p:cNvSpPr>
            <a:spLocks noGrp="1"/>
          </p:cNvSpPr>
          <p:nvPr>
            <p:ph idx="1"/>
          </p:nvPr>
        </p:nvSpPr>
        <p:spPr>
          <a:xfrm>
            <a:off x="4739751" y="4283239"/>
            <a:ext cx="6479629" cy="1475177"/>
          </a:xfrm>
        </p:spPr>
        <p:txBody>
          <a:bodyPr vert="horz" lIns="91440" tIns="45720" rIns="91440" bIns="45720" rtlCol="0" anchor="b">
            <a:normAutofit/>
          </a:bodyPr>
          <a:lstStyle/>
          <a:p>
            <a:pPr marL="0" indent="0">
              <a:buNone/>
            </a:pPr>
            <a:r>
              <a:rPr lang="en-US" sz="2000"/>
              <a:t>Thank you.</a:t>
            </a:r>
          </a:p>
        </p:txBody>
      </p:sp>
      <p:pic>
        <p:nvPicPr>
          <p:cNvPr id="5" name="Picture 4" descr="Wood human figure">
            <a:extLst>
              <a:ext uri="{FF2B5EF4-FFF2-40B4-BE49-F238E27FC236}">
                <a16:creationId xmlns:a16="http://schemas.microsoft.com/office/drawing/2014/main" id="{FC8EE5C6-F3FA-824E-FD1C-BF057D49E1B7}"/>
              </a:ext>
            </a:extLst>
          </p:cNvPr>
          <p:cNvPicPr>
            <a:picLocks noChangeAspect="1"/>
          </p:cNvPicPr>
          <p:nvPr/>
        </p:nvPicPr>
        <p:blipFill>
          <a:blip r:embed="rId2"/>
          <a:srcRect l="4403" r="54976" b="-2"/>
          <a:stretch/>
        </p:blipFill>
        <p:spPr>
          <a:xfrm>
            <a:off x="20" y="1"/>
            <a:ext cx="4173349" cy="6857999"/>
          </a:xfrm>
          <a:prstGeom prst="rect">
            <a:avLst/>
          </a:prstGeom>
        </p:spPr>
      </p:pic>
      <p:cxnSp>
        <p:nvCxnSpPr>
          <p:cNvPr id="48" name="Straight Connector 4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465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0D61-4701-2020-C0DB-89978566AD8E}"/>
              </a:ext>
            </a:extLst>
          </p:cNvPr>
          <p:cNvSpPr>
            <a:spLocks noGrp="1"/>
          </p:cNvSpPr>
          <p:nvPr>
            <p:ph type="title"/>
          </p:nvPr>
        </p:nvSpPr>
        <p:spPr/>
        <p:txBody>
          <a:bodyPr/>
          <a:lstStyle/>
          <a:p>
            <a:r>
              <a:rPr lang="en-US" dirty="0"/>
              <a:t>Backup/Extra Slides</a:t>
            </a:r>
          </a:p>
        </p:txBody>
      </p:sp>
      <p:sp>
        <p:nvSpPr>
          <p:cNvPr id="3" name="Content Placeholder 2">
            <a:extLst>
              <a:ext uri="{FF2B5EF4-FFF2-40B4-BE49-F238E27FC236}">
                <a16:creationId xmlns:a16="http://schemas.microsoft.com/office/drawing/2014/main" id="{A7073655-5221-7B60-006E-10A059B4EA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45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5B80-565B-DCEB-3787-349DE953311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8E5AA5D7-ADAC-B20B-5AB2-3DE3EDE8CED1}"/>
              </a:ext>
            </a:extLst>
          </p:cNvPr>
          <p:cNvSpPr>
            <a:spLocks noGrp="1"/>
          </p:cNvSpPr>
          <p:nvPr>
            <p:ph idx="1"/>
          </p:nvPr>
        </p:nvSpPr>
        <p:spPr/>
        <p:txBody>
          <a:bodyPr/>
          <a:lstStyle/>
          <a:p>
            <a:r>
              <a:rPr lang="en-US" dirty="0"/>
              <a:t>Learn about DevOps through the lens of Minecraft</a:t>
            </a:r>
          </a:p>
          <a:p>
            <a:r>
              <a:rPr lang="en-US" dirty="0"/>
              <a:t>Learn about critical tools used in DevOps like Virtual Machines and Containers</a:t>
            </a:r>
          </a:p>
          <a:p>
            <a:r>
              <a:rPr lang="en-US" dirty="0"/>
              <a:t>Learn about a specific container technology called Docker</a:t>
            </a:r>
          </a:p>
          <a:p>
            <a:r>
              <a:rPr lang="en-US" dirty="0"/>
              <a:t>Use Docker to deploy a </a:t>
            </a:r>
            <a:r>
              <a:rPr lang="en-US" dirty="0" err="1"/>
              <a:t>MineCraft</a:t>
            </a:r>
            <a:r>
              <a:rPr lang="en-US" dirty="0"/>
              <a:t> Server</a:t>
            </a:r>
          </a:p>
          <a:p>
            <a:r>
              <a:rPr lang="en-US" dirty="0"/>
              <a:t>Play Minecraft</a:t>
            </a:r>
          </a:p>
          <a:p>
            <a:endParaRPr lang="en-US" dirty="0"/>
          </a:p>
        </p:txBody>
      </p:sp>
    </p:spTree>
    <p:extLst>
      <p:ext uri="{BB962C8B-B14F-4D97-AF65-F5344CB8AC3E}">
        <p14:creationId xmlns:p14="http://schemas.microsoft.com/office/powerpoint/2010/main" val="102391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9FA3-1912-0311-BCB1-9DF79AC9262A}"/>
              </a:ext>
            </a:extLst>
          </p:cNvPr>
          <p:cNvSpPr>
            <a:spLocks noGrp="1"/>
          </p:cNvSpPr>
          <p:nvPr>
            <p:ph type="title"/>
          </p:nvPr>
        </p:nvSpPr>
        <p:spPr/>
        <p:txBody>
          <a:bodyPr/>
          <a:lstStyle/>
          <a:p>
            <a:r>
              <a:rPr lang="en-US" dirty="0"/>
              <a:t>Virtual Machines (VMs)</a:t>
            </a:r>
          </a:p>
        </p:txBody>
      </p:sp>
      <p:sp>
        <p:nvSpPr>
          <p:cNvPr id="3" name="Content Placeholder 2">
            <a:extLst>
              <a:ext uri="{FF2B5EF4-FFF2-40B4-BE49-F238E27FC236}">
                <a16:creationId xmlns:a16="http://schemas.microsoft.com/office/drawing/2014/main" id="{59A82241-198A-5AC9-C578-B21A584935F4}"/>
              </a:ext>
            </a:extLst>
          </p:cNvPr>
          <p:cNvSpPr>
            <a:spLocks noGrp="1"/>
          </p:cNvSpPr>
          <p:nvPr>
            <p:ph idx="1"/>
          </p:nvPr>
        </p:nvSpPr>
        <p:spPr/>
        <p:txBody>
          <a:bodyPr/>
          <a:lstStyle/>
          <a:p>
            <a:r>
              <a:rPr lang="en-US" dirty="0"/>
              <a:t>VMs are software derived computers that emulate a host computer’s functionality</a:t>
            </a:r>
          </a:p>
          <a:p>
            <a:r>
              <a:rPr lang="en-US" dirty="0"/>
              <a:t>Hosted inside a hypervisor (type one is run on dedicated servers; type two w/ host </a:t>
            </a:r>
            <a:r>
              <a:rPr lang="en-US" dirty="0" err="1"/>
              <a:t>os</a:t>
            </a:r>
            <a:r>
              <a:rPr lang="en-US" dirty="0"/>
              <a:t> support)</a:t>
            </a:r>
          </a:p>
          <a:p>
            <a:r>
              <a:rPr lang="en-US" dirty="0"/>
              <a:t>I use VMWare Pro on Windows/Linux Host</a:t>
            </a:r>
          </a:p>
          <a:p>
            <a:r>
              <a:rPr lang="en-US" dirty="0"/>
              <a:t>I recommend using Ubuntu Server 24.04 and the Docker snap package (lightweight, but versatile)</a:t>
            </a:r>
          </a:p>
          <a:p>
            <a:r>
              <a:rPr lang="en-US" dirty="0"/>
              <a:t>Lots of other possibilities</a:t>
            </a:r>
          </a:p>
          <a:p>
            <a:pPr marL="0" indent="0">
              <a:buNone/>
            </a:pPr>
            <a:endParaRPr lang="en-US" dirty="0"/>
          </a:p>
        </p:txBody>
      </p:sp>
    </p:spTree>
    <p:extLst>
      <p:ext uri="{BB962C8B-B14F-4D97-AF65-F5344CB8AC3E}">
        <p14:creationId xmlns:p14="http://schemas.microsoft.com/office/powerpoint/2010/main" val="355172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C2BD-31D7-1A89-78E4-74CB6D490477}"/>
              </a:ext>
            </a:extLst>
          </p:cNvPr>
          <p:cNvSpPr>
            <a:spLocks noGrp="1"/>
          </p:cNvSpPr>
          <p:nvPr>
            <p:ph type="title"/>
          </p:nvPr>
        </p:nvSpPr>
        <p:spPr/>
        <p:txBody>
          <a:bodyPr/>
          <a:lstStyle/>
          <a:p>
            <a:r>
              <a:rPr lang="en-US" dirty="0"/>
              <a:t>Instructions for VM Setup</a:t>
            </a:r>
          </a:p>
        </p:txBody>
      </p:sp>
      <p:sp>
        <p:nvSpPr>
          <p:cNvPr id="3" name="Content Placeholder 2">
            <a:extLst>
              <a:ext uri="{FF2B5EF4-FFF2-40B4-BE49-F238E27FC236}">
                <a16:creationId xmlns:a16="http://schemas.microsoft.com/office/drawing/2014/main" id="{032DC436-9417-E255-E595-784E0EC8ADBD}"/>
              </a:ext>
            </a:extLst>
          </p:cNvPr>
          <p:cNvSpPr>
            <a:spLocks noGrp="1"/>
          </p:cNvSpPr>
          <p:nvPr>
            <p:ph idx="1"/>
          </p:nvPr>
        </p:nvSpPr>
        <p:spPr/>
        <p:txBody>
          <a:bodyPr>
            <a:normAutofit fontScale="92500" lnSpcReduction="20000"/>
          </a:bodyPr>
          <a:lstStyle/>
          <a:p>
            <a:r>
              <a:rPr lang="en-US" dirty="0"/>
              <a:t>Go to </a:t>
            </a:r>
            <a:r>
              <a:rPr lang="en-US" dirty="0">
                <a:hlinkClick r:id="rId2"/>
              </a:rPr>
              <a:t>https://ubuntu.com/download/server</a:t>
            </a:r>
            <a:r>
              <a:rPr lang="en-US" dirty="0"/>
              <a:t>, download the server image</a:t>
            </a:r>
          </a:p>
          <a:p>
            <a:r>
              <a:rPr lang="en-US" dirty="0"/>
              <a:t>File </a:t>
            </a:r>
            <a:r>
              <a:rPr lang="en-US" dirty="0" err="1"/>
              <a:t>New</a:t>
            </a:r>
            <a:r>
              <a:rPr lang="en-US" dirty="0" err="1">
                <a:sym typeface="Wingdings" panose="05000000000000000000" pitchFamily="2" charset="2"/>
              </a:rPr>
              <a:t>Virtual</a:t>
            </a:r>
            <a:r>
              <a:rPr lang="en-US" dirty="0">
                <a:sym typeface="Wingdings" panose="05000000000000000000" pitchFamily="2" charset="2"/>
              </a:rPr>
              <a:t> Machine in VMWare Pro</a:t>
            </a:r>
          </a:p>
          <a:p>
            <a:pPr marL="0" indent="0">
              <a:buNone/>
            </a:pPr>
            <a:r>
              <a:rPr lang="en-US" dirty="0">
                <a:sym typeface="Wingdings" panose="05000000000000000000" pitchFamily="2" charset="2"/>
              </a:rPr>
              <a:t>If you want it simple:</a:t>
            </a:r>
          </a:p>
          <a:p>
            <a:r>
              <a:rPr lang="en-US" dirty="0">
                <a:sym typeface="Wingdings" panose="05000000000000000000" pitchFamily="2" charset="2"/>
              </a:rPr>
              <a:t>Choose Typical and point to the installer ISO file</a:t>
            </a:r>
          </a:p>
          <a:p>
            <a:r>
              <a:rPr lang="en-US" dirty="0">
                <a:sym typeface="Wingdings" panose="05000000000000000000" pitchFamily="2" charset="2"/>
              </a:rPr>
              <a:t>Give it a name and Location, 20.0 GB disk file (store as a single file to maximize performance)</a:t>
            </a:r>
          </a:p>
          <a:p>
            <a:pPr marL="0" indent="0">
              <a:buNone/>
            </a:pPr>
            <a:r>
              <a:rPr lang="en-US" dirty="0">
                <a:sym typeface="Wingdings" panose="05000000000000000000" pitchFamily="2" charset="2"/>
              </a:rPr>
              <a:t>If you want to configure it w/ more RAM and make it easier to allow others to connect, use Custom and specify accordingly</a:t>
            </a:r>
          </a:p>
        </p:txBody>
      </p:sp>
    </p:spTree>
    <p:extLst>
      <p:ext uri="{BB962C8B-B14F-4D97-AF65-F5344CB8AC3E}">
        <p14:creationId xmlns:p14="http://schemas.microsoft.com/office/powerpoint/2010/main" val="326490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A1D0D-BA37-A5B3-7C6E-8E21E5A83EF1}"/>
              </a:ext>
            </a:extLst>
          </p:cNvPr>
          <p:cNvPicPr>
            <a:picLocks noChangeAspect="1"/>
          </p:cNvPicPr>
          <p:nvPr/>
        </p:nvPicPr>
        <p:blipFill>
          <a:blip r:embed="rId2"/>
          <a:stretch>
            <a:fillRect/>
          </a:stretch>
        </p:blipFill>
        <p:spPr>
          <a:xfrm>
            <a:off x="163806" y="271983"/>
            <a:ext cx="3200677" cy="3284505"/>
          </a:xfrm>
          <a:prstGeom prst="rect">
            <a:avLst/>
          </a:prstGeom>
        </p:spPr>
      </p:pic>
      <p:pic>
        <p:nvPicPr>
          <p:cNvPr id="7" name="Picture 6">
            <a:extLst>
              <a:ext uri="{FF2B5EF4-FFF2-40B4-BE49-F238E27FC236}">
                <a16:creationId xmlns:a16="http://schemas.microsoft.com/office/drawing/2014/main" id="{FC89D300-26C2-69BF-7C46-BDB475983E08}"/>
              </a:ext>
            </a:extLst>
          </p:cNvPr>
          <p:cNvPicPr>
            <a:picLocks noChangeAspect="1"/>
          </p:cNvPicPr>
          <p:nvPr/>
        </p:nvPicPr>
        <p:blipFill>
          <a:blip r:embed="rId3"/>
          <a:stretch>
            <a:fillRect/>
          </a:stretch>
        </p:blipFill>
        <p:spPr>
          <a:xfrm>
            <a:off x="3364483" y="271983"/>
            <a:ext cx="3246401" cy="3284505"/>
          </a:xfrm>
          <a:prstGeom prst="rect">
            <a:avLst/>
          </a:prstGeom>
        </p:spPr>
      </p:pic>
      <p:pic>
        <p:nvPicPr>
          <p:cNvPr id="9" name="Picture 8">
            <a:extLst>
              <a:ext uri="{FF2B5EF4-FFF2-40B4-BE49-F238E27FC236}">
                <a16:creationId xmlns:a16="http://schemas.microsoft.com/office/drawing/2014/main" id="{93DFCADF-C0FD-0CD3-B925-451BAF5E2829}"/>
              </a:ext>
            </a:extLst>
          </p:cNvPr>
          <p:cNvPicPr>
            <a:picLocks noChangeAspect="1"/>
          </p:cNvPicPr>
          <p:nvPr/>
        </p:nvPicPr>
        <p:blipFill>
          <a:blip r:embed="rId4"/>
          <a:stretch>
            <a:fillRect/>
          </a:stretch>
        </p:blipFill>
        <p:spPr>
          <a:xfrm>
            <a:off x="6610884" y="302466"/>
            <a:ext cx="3246401" cy="3254022"/>
          </a:xfrm>
          <a:prstGeom prst="rect">
            <a:avLst/>
          </a:prstGeom>
        </p:spPr>
      </p:pic>
      <p:pic>
        <p:nvPicPr>
          <p:cNvPr id="11" name="Picture 10">
            <a:extLst>
              <a:ext uri="{FF2B5EF4-FFF2-40B4-BE49-F238E27FC236}">
                <a16:creationId xmlns:a16="http://schemas.microsoft.com/office/drawing/2014/main" id="{F5A2F424-C1A9-F552-0B4F-53555A2120D0}"/>
              </a:ext>
            </a:extLst>
          </p:cNvPr>
          <p:cNvPicPr>
            <a:picLocks noChangeAspect="1"/>
          </p:cNvPicPr>
          <p:nvPr/>
        </p:nvPicPr>
        <p:blipFill>
          <a:blip r:embed="rId5"/>
          <a:stretch>
            <a:fillRect/>
          </a:stretch>
        </p:blipFill>
        <p:spPr>
          <a:xfrm>
            <a:off x="87599" y="3619219"/>
            <a:ext cx="3276884" cy="3238781"/>
          </a:xfrm>
          <a:prstGeom prst="rect">
            <a:avLst/>
          </a:prstGeom>
        </p:spPr>
      </p:pic>
      <p:pic>
        <p:nvPicPr>
          <p:cNvPr id="13" name="Picture 12">
            <a:extLst>
              <a:ext uri="{FF2B5EF4-FFF2-40B4-BE49-F238E27FC236}">
                <a16:creationId xmlns:a16="http://schemas.microsoft.com/office/drawing/2014/main" id="{EE4201DA-C80B-364F-ACD0-A85F2FF7BB62}"/>
              </a:ext>
            </a:extLst>
          </p:cNvPr>
          <p:cNvPicPr>
            <a:picLocks noChangeAspect="1"/>
          </p:cNvPicPr>
          <p:nvPr/>
        </p:nvPicPr>
        <p:blipFill>
          <a:blip r:embed="rId6"/>
          <a:stretch>
            <a:fillRect/>
          </a:stretch>
        </p:blipFill>
        <p:spPr>
          <a:xfrm>
            <a:off x="3394965" y="3556488"/>
            <a:ext cx="3215919" cy="3276884"/>
          </a:xfrm>
          <a:prstGeom prst="rect">
            <a:avLst/>
          </a:prstGeom>
        </p:spPr>
      </p:pic>
      <p:pic>
        <p:nvPicPr>
          <p:cNvPr id="15" name="Picture 14">
            <a:extLst>
              <a:ext uri="{FF2B5EF4-FFF2-40B4-BE49-F238E27FC236}">
                <a16:creationId xmlns:a16="http://schemas.microsoft.com/office/drawing/2014/main" id="{388AC7F8-0C5B-5ED9-CCC9-5A2B459421C7}"/>
              </a:ext>
            </a:extLst>
          </p:cNvPr>
          <p:cNvPicPr>
            <a:picLocks noChangeAspect="1"/>
          </p:cNvPicPr>
          <p:nvPr/>
        </p:nvPicPr>
        <p:blipFill>
          <a:blip r:embed="rId7"/>
          <a:stretch>
            <a:fillRect/>
          </a:stretch>
        </p:blipFill>
        <p:spPr>
          <a:xfrm>
            <a:off x="6641366" y="3550356"/>
            <a:ext cx="3254022" cy="3254022"/>
          </a:xfrm>
          <a:prstGeom prst="rect">
            <a:avLst/>
          </a:prstGeom>
        </p:spPr>
      </p:pic>
    </p:spTree>
    <p:extLst>
      <p:ext uri="{BB962C8B-B14F-4D97-AF65-F5344CB8AC3E}">
        <p14:creationId xmlns:p14="http://schemas.microsoft.com/office/powerpoint/2010/main" val="3511481000"/>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243C22"/>
      </a:dk2>
      <a:lt2>
        <a:srgbClr val="E8E3E2"/>
      </a:lt2>
      <a:accent1>
        <a:srgbClr val="24AFC9"/>
      </a:accent1>
      <a:accent2>
        <a:srgbClr val="14B68D"/>
      </a:accent2>
      <a:accent3>
        <a:srgbClr val="21B852"/>
      </a:accent3>
      <a:accent4>
        <a:srgbClr val="23BA14"/>
      </a:accent4>
      <a:accent5>
        <a:srgbClr val="6AB220"/>
      </a:accent5>
      <a:accent6>
        <a:srgbClr val="9DA812"/>
      </a:accent6>
      <a:hlink>
        <a:srgbClr val="519130"/>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2822</TotalTime>
  <Words>2204</Words>
  <Application>Microsoft Office PowerPoint</Application>
  <PresentationFormat>Widescreen</PresentationFormat>
  <Paragraphs>220</Paragraphs>
  <Slides>53</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CaskaydiaCove NF</vt:lpstr>
      <vt:lpstr>Neue Haas Grotesk Text Pro</vt:lpstr>
      <vt:lpstr>Roboto</vt:lpstr>
      <vt:lpstr>ui-monospace</vt:lpstr>
      <vt:lpstr>var(--ff-mono)</vt:lpstr>
      <vt:lpstr>PunchcardVTI</vt:lpstr>
      <vt:lpstr>Learning DevOps through Minecraft</vt:lpstr>
      <vt:lpstr>Background</vt:lpstr>
      <vt:lpstr>DevOps to the Rescue</vt:lpstr>
      <vt:lpstr>What would a DevOps Engineer do in a typical day?</vt:lpstr>
      <vt:lpstr>What tools does a DevOps Engineer use? (a small sample)</vt:lpstr>
      <vt:lpstr>Goals</vt:lpstr>
      <vt:lpstr>Virtual Machines (VMs)</vt:lpstr>
      <vt:lpstr>Instructions for VM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Official guide to install Docker</vt:lpstr>
      <vt:lpstr>So, what are containers? 1/2</vt:lpstr>
      <vt:lpstr>So, what are containers? 2/2</vt:lpstr>
      <vt:lpstr>Now, let’s build the container</vt:lpstr>
      <vt:lpstr>Docs</vt:lpstr>
      <vt:lpstr>Basic Script Commands 1/2</vt:lpstr>
      <vt:lpstr>Basic Script Commands 2/2</vt:lpstr>
      <vt:lpstr>Back to the VM 1/3</vt:lpstr>
      <vt:lpstr>PowerPoint Presentation</vt:lpstr>
      <vt:lpstr>Sidebar: VMWare Pro snapshots</vt:lpstr>
      <vt:lpstr>Back to the VM 2/3</vt:lpstr>
      <vt:lpstr>PowerPoint Presentation</vt:lpstr>
      <vt:lpstr>Back to the VM 3/3</vt:lpstr>
      <vt:lpstr>PowerPoint Presentation</vt:lpstr>
      <vt:lpstr>PowerPoint Presentation</vt:lpstr>
      <vt:lpstr>PowerPoint Presentation</vt:lpstr>
      <vt:lpstr>If it all goes right</vt:lpstr>
      <vt:lpstr>If it all goes right</vt:lpstr>
      <vt:lpstr>If it doesn’t all go right – one possibility</vt:lpstr>
      <vt:lpstr>Don’t forget to shut down</vt:lpstr>
      <vt:lpstr>Alternative is to use docker-compose</vt:lpstr>
      <vt:lpstr>Docker Compose Code</vt:lpstr>
      <vt:lpstr>Commands</vt:lpstr>
      <vt:lpstr>What about no ping data on Bedrock Server entry?</vt:lpstr>
      <vt:lpstr>Questions?</vt:lpstr>
      <vt:lpstr>Backup/Extra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Minecraft Does Devops</dc:title>
  <dc:creator>Michael C Robbeloth</dc:creator>
  <cp:lastModifiedBy>Michael C Robbeloth</cp:lastModifiedBy>
  <cp:revision>50</cp:revision>
  <dcterms:created xsi:type="dcterms:W3CDTF">2024-10-11T23:17:41Z</dcterms:created>
  <dcterms:modified xsi:type="dcterms:W3CDTF">2024-11-06T22:56:48Z</dcterms:modified>
</cp:coreProperties>
</file>