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7"/>
  </p:notesMasterIdLst>
  <p:sldIdLst>
    <p:sldId id="256" r:id="rId2"/>
    <p:sldId id="257" r:id="rId3"/>
    <p:sldId id="258" r:id="rId4"/>
    <p:sldId id="303" r:id="rId5"/>
    <p:sldId id="304" r:id="rId6"/>
    <p:sldId id="259" r:id="rId7"/>
    <p:sldId id="260"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309" r:id="rId29"/>
    <p:sldId id="310" r:id="rId30"/>
    <p:sldId id="298" r:id="rId31"/>
    <p:sldId id="297" r:id="rId32"/>
    <p:sldId id="284" r:id="rId33"/>
    <p:sldId id="287" r:id="rId34"/>
    <p:sldId id="285" r:id="rId35"/>
    <p:sldId id="286" r:id="rId36"/>
    <p:sldId id="288" r:id="rId37"/>
    <p:sldId id="296" r:id="rId38"/>
    <p:sldId id="290" r:id="rId39"/>
    <p:sldId id="292" r:id="rId40"/>
    <p:sldId id="291" r:id="rId41"/>
    <p:sldId id="289" r:id="rId42"/>
    <p:sldId id="293" r:id="rId43"/>
    <p:sldId id="294" r:id="rId44"/>
    <p:sldId id="261" r:id="rId45"/>
    <p:sldId id="281" r:id="rId46"/>
    <p:sldId id="282" r:id="rId47"/>
    <p:sldId id="311" r:id="rId48"/>
    <p:sldId id="302" r:id="rId49"/>
    <p:sldId id="295" r:id="rId50"/>
    <p:sldId id="305" r:id="rId51"/>
    <p:sldId id="306" r:id="rId52"/>
    <p:sldId id="307" r:id="rId53"/>
    <p:sldId id="308" r:id="rId54"/>
    <p:sldId id="299" r:id="rId55"/>
    <p:sldId id="30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97" autoAdjust="0"/>
  </p:normalViewPr>
  <p:slideViewPr>
    <p:cSldViewPr snapToGrid="0">
      <p:cViewPr varScale="1">
        <p:scale>
          <a:sx n="87" d="100"/>
          <a:sy n="87" d="100"/>
        </p:scale>
        <p:origin x="908"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9:35:40.80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3</a:t>
            </a:fld>
            <a:endParaRPr lang="en-US"/>
          </a:p>
        </p:txBody>
      </p:sp>
    </p:spTree>
    <p:extLst>
      <p:ext uri="{BB962C8B-B14F-4D97-AF65-F5344CB8AC3E}">
        <p14:creationId xmlns:p14="http://schemas.microsoft.com/office/powerpoint/2010/main" val="41188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13654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don’t do this anymore. We need to follow the official Docker guide. </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28</a:t>
            </a:fld>
            <a:endParaRPr lang="en-US"/>
          </a:p>
        </p:txBody>
      </p:sp>
    </p:spTree>
    <p:extLst>
      <p:ext uri="{BB962C8B-B14F-4D97-AF65-F5344CB8AC3E}">
        <p14:creationId xmlns:p14="http://schemas.microsoft.com/office/powerpoint/2010/main" val="2520114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30</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31</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34</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Infrastructure a</a:t>
            </a:r>
          </a:p>
          <a:p>
            <a:r>
              <a:rPr lang="en-US" b="1" dirty="0"/>
              <a:t>Security: Nessus:</a:t>
            </a:r>
            <a:r>
              <a:rPr lang="en-US" dirty="0"/>
              <a:t> A vulnerability scanner. </a:t>
            </a:r>
            <a:r>
              <a:rPr lang="en-US" b="1" dirty="0" err="1"/>
              <a:t>OpenSCAP</a:t>
            </a:r>
            <a:r>
              <a:rPr lang="en-US" b="1" dirty="0"/>
              <a:t>:</a:t>
            </a:r>
            <a:r>
              <a:rPr lang="en-US" dirty="0"/>
              <a:t> A compliance checker. </a:t>
            </a:r>
            <a:r>
              <a:rPr lang="en-US" b="1" dirty="0"/>
              <a:t>Vault:</a:t>
            </a:r>
            <a:r>
              <a:rPr lang="en-US" dirty="0"/>
              <a:t> A tool for managing secrets and sensitive </a:t>
            </a:r>
            <a:r>
              <a:rPr lang="en-US" dirty="0" err="1"/>
              <a:t>data.s</a:t>
            </a:r>
            <a:r>
              <a:rPr lang="en-US" dirty="0"/>
              <a:t> Code</a:t>
            </a:r>
          </a:p>
        </p:txBody>
      </p:sp>
      <p:sp>
        <p:nvSpPr>
          <p:cNvPr id="4" name="Slide Number Placeholder 3"/>
          <p:cNvSpPr>
            <a:spLocks noGrp="1"/>
          </p:cNvSpPr>
          <p:nvPr>
            <p:ph type="sldNum" sz="quarter" idx="5"/>
          </p:nvPr>
        </p:nvSpPr>
        <p:spPr/>
        <p:txBody>
          <a:bodyPr/>
          <a:lstStyle/>
          <a:p>
            <a:fld id="{6843FF4B-3F5C-48A3-8BB1-124264C9C8AE}" type="slidenum">
              <a:rPr lang="en-US" smtClean="0"/>
              <a:t>5</a:t>
            </a:fld>
            <a:endParaRPr lang="en-US"/>
          </a:p>
        </p:txBody>
      </p:sp>
    </p:spTree>
    <p:extLst>
      <p:ext uri="{BB962C8B-B14F-4D97-AF65-F5344CB8AC3E}">
        <p14:creationId xmlns:p14="http://schemas.microsoft.com/office/powerpoint/2010/main" val="176620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35</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36</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39</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41</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42</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44</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r>
              <a:rPr lang="en-US" dirty="0" err="1"/>
              <a:t>dockerfile</a:t>
            </a:r>
            <a:r>
              <a:rPr lang="en-US" dirty="0"/>
              <a:t>, commit, push, pull on server, rebuild, and redeploy (remove </a:t>
            </a:r>
            <a:r>
              <a:rPr lang="en-US"/>
              <a:t>old instance, start new one)</a:t>
            </a:r>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47</a:t>
            </a:fld>
            <a:endParaRPr lang="en-US"/>
          </a:p>
        </p:txBody>
      </p:sp>
    </p:spTree>
    <p:extLst>
      <p:ext uri="{BB962C8B-B14F-4D97-AF65-F5344CB8AC3E}">
        <p14:creationId xmlns:p14="http://schemas.microsoft.com/office/powerpoint/2010/main" val="2445959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Trying to reach api.minecraftservices.com by itself results in blocked not from your network, but from destination, check w/ </a:t>
            </a:r>
            <a:r>
              <a:rPr lang="en-US" dirty="0" err="1"/>
              <a:t>wireshark</a:t>
            </a:r>
            <a:endParaRPr lang="en-US" dirty="0"/>
          </a:p>
          <a:p>
            <a:r>
              <a:rPr lang="en-US" dirty="0"/>
              <a:t>Hence, curl on the api.minecraftservices.com/</a:t>
            </a:r>
            <a:r>
              <a:rPr lang="en-US" dirty="0" err="1"/>
              <a:t>publickey</a:t>
            </a:r>
            <a:endParaRPr lang="en-US" dirty="0"/>
          </a:p>
          <a:p>
            <a:r>
              <a:rPr lang="en-US" dirty="0"/>
              <a:t>Subdomain won’t respond to a ping</a:t>
            </a:r>
          </a:p>
        </p:txBody>
      </p:sp>
      <p:sp>
        <p:nvSpPr>
          <p:cNvPr id="4" name="Slide Number Placeholder 3"/>
          <p:cNvSpPr>
            <a:spLocks noGrp="1"/>
          </p:cNvSpPr>
          <p:nvPr>
            <p:ph type="sldNum" sz="quarter" idx="5"/>
          </p:nvPr>
        </p:nvSpPr>
        <p:spPr/>
        <p:txBody>
          <a:bodyPr/>
          <a:lstStyle/>
          <a:p>
            <a:fld id="{6843FF4B-3F5C-48A3-8BB1-124264C9C8AE}" type="slidenum">
              <a:rPr lang="en-US" smtClean="0"/>
              <a:t>48</a:t>
            </a:fld>
            <a:endParaRPr lang="en-US"/>
          </a:p>
        </p:txBody>
      </p:sp>
    </p:spTree>
    <p:extLst>
      <p:ext uri="{BB962C8B-B14F-4D97-AF65-F5344CB8AC3E}">
        <p14:creationId xmlns:p14="http://schemas.microsoft.com/office/powerpoint/2010/main" val="1946768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multiple </a:t>
            </a:r>
            <a:r>
              <a:rPr lang="en-US" dirty="0" err="1"/>
              <a:t>Dockerfile</a:t>
            </a:r>
            <a:r>
              <a:rPr lang="en-US" dirty="0"/>
              <a:t> and a bash scripts, but this is probably cleaner</a:t>
            </a:r>
          </a:p>
        </p:txBody>
      </p:sp>
      <p:sp>
        <p:nvSpPr>
          <p:cNvPr id="4" name="Slide Number Placeholder 3"/>
          <p:cNvSpPr>
            <a:spLocks noGrp="1"/>
          </p:cNvSpPr>
          <p:nvPr>
            <p:ph type="sldNum" sz="quarter" idx="5"/>
          </p:nvPr>
        </p:nvSpPr>
        <p:spPr/>
        <p:txBody>
          <a:bodyPr/>
          <a:lstStyle/>
          <a:p>
            <a:fld id="{6843FF4B-3F5C-48A3-8BB1-124264C9C8AE}" type="slidenum">
              <a:rPr lang="en-US" smtClean="0"/>
              <a:t>50</a:t>
            </a:fld>
            <a:endParaRPr lang="en-US"/>
          </a:p>
        </p:txBody>
      </p:sp>
    </p:spTree>
    <p:extLst>
      <p:ext uri="{BB962C8B-B14F-4D97-AF65-F5344CB8AC3E}">
        <p14:creationId xmlns:p14="http://schemas.microsoft.com/office/powerpoint/2010/main" val="1039942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https://docs.docker.com/reference/compose-file/services</a:t>
            </a:r>
          </a:p>
          <a:p>
            <a:r>
              <a:rPr lang="en-US" dirty="0"/>
              <a:t>Wget needs a user-agent string to work; the : before 04 needs to be changed to a dot. </a:t>
            </a:r>
          </a:p>
          <a:p>
            <a:r>
              <a:rPr lang="en-US" dirty="0"/>
              <a:t>Escape your quotes</a:t>
            </a:r>
          </a:p>
          <a:p>
            <a:r>
              <a:rPr lang="en-US" dirty="0"/>
              <a:t>Data directory is for plugins I think.</a:t>
            </a:r>
          </a:p>
        </p:txBody>
      </p:sp>
      <p:sp>
        <p:nvSpPr>
          <p:cNvPr id="4" name="Slide Number Placeholder 3"/>
          <p:cNvSpPr>
            <a:spLocks noGrp="1"/>
          </p:cNvSpPr>
          <p:nvPr>
            <p:ph type="sldNum" sz="quarter" idx="5"/>
          </p:nvPr>
        </p:nvSpPr>
        <p:spPr/>
        <p:txBody>
          <a:bodyPr/>
          <a:lstStyle/>
          <a:p>
            <a:fld id="{6843FF4B-3F5C-48A3-8BB1-124264C9C8AE}" type="slidenum">
              <a:rPr lang="en-US" smtClean="0"/>
              <a:t>51</a:t>
            </a:fld>
            <a:endParaRPr lang="en-US"/>
          </a:p>
        </p:txBody>
      </p:sp>
    </p:spTree>
    <p:extLst>
      <p:ext uri="{BB962C8B-B14F-4D97-AF65-F5344CB8AC3E}">
        <p14:creationId xmlns:p14="http://schemas.microsoft.com/office/powerpoint/2010/main" val="104102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6</a:t>
            </a:fld>
            <a:endParaRPr lang="en-US"/>
          </a:p>
        </p:txBody>
      </p:sp>
    </p:spTree>
    <p:extLst>
      <p:ext uri="{BB962C8B-B14F-4D97-AF65-F5344CB8AC3E}">
        <p14:creationId xmlns:p14="http://schemas.microsoft.com/office/powerpoint/2010/main" val="515683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 detaches everything</a:t>
            </a:r>
          </a:p>
        </p:txBody>
      </p:sp>
      <p:sp>
        <p:nvSpPr>
          <p:cNvPr id="4" name="Slide Number Placeholder 3"/>
          <p:cNvSpPr>
            <a:spLocks noGrp="1"/>
          </p:cNvSpPr>
          <p:nvPr>
            <p:ph type="sldNum" sz="quarter" idx="5"/>
          </p:nvPr>
        </p:nvSpPr>
        <p:spPr/>
        <p:txBody>
          <a:bodyPr/>
          <a:lstStyle/>
          <a:p>
            <a:fld id="{6843FF4B-3F5C-48A3-8BB1-124264C9C8AE}" type="slidenum">
              <a:rPr lang="en-US" smtClean="0"/>
              <a:t>52</a:t>
            </a:fld>
            <a:endParaRPr lang="en-US"/>
          </a:p>
        </p:txBody>
      </p:sp>
    </p:spTree>
    <p:extLst>
      <p:ext uri="{BB962C8B-B14F-4D97-AF65-F5344CB8AC3E}">
        <p14:creationId xmlns:p14="http://schemas.microsoft.com/office/powerpoint/2010/main" val="66545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70052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12/4/2024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12/4/2024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12/4/2024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12/4/2024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robbeloth/Lectures"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engine/install/ubunt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aw.githubusercontent.com/mrobbeloth/Lectures/refs/heads/main/Minecraft/Dockerfi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0" y="768335"/>
            <a:ext cx="7182619" cy="1904528"/>
          </a:xfrm>
        </p:spPr>
        <p:txBody>
          <a:bodyPr>
            <a:normAutofit fontScale="90000"/>
          </a:bodyPr>
          <a:lstStyle/>
          <a:p>
            <a:r>
              <a:rPr lang="en-US" dirty="0"/>
              <a:t>Learning DevOps through Minecraft</a:t>
            </a:r>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2" y="4283239"/>
            <a:ext cx="7452228" cy="1475177"/>
          </a:xfrm>
        </p:spPr>
        <p:txBody>
          <a:bodyPr>
            <a:normAutofit/>
          </a:bodyPr>
          <a:lstStyle/>
          <a:p>
            <a:r>
              <a:rPr lang="en-US" dirty="0"/>
              <a:t>Dr. Robbeloth</a:t>
            </a:r>
          </a:p>
          <a:p>
            <a:r>
              <a:rPr lang="en-US" dirty="0"/>
              <a:t>12/5/2024</a:t>
            </a:r>
          </a:p>
          <a:p>
            <a:r>
              <a:rPr lang="en-US" dirty="0">
                <a:hlinkClick r:id="rId2"/>
              </a:rPr>
              <a:t>https://github.com/mrobbeloth/Lectures</a:t>
            </a:r>
            <a:r>
              <a:rPr lang="en-US" dirty="0"/>
              <a:t> </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3"/>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qr code with a few black squares&#10;&#10;Description automatically generated">
            <a:extLst>
              <a:ext uri="{FF2B5EF4-FFF2-40B4-BE49-F238E27FC236}">
                <a16:creationId xmlns:a16="http://schemas.microsoft.com/office/drawing/2014/main" id="{409A466F-02C2-3B7D-8B4F-D3BB7204F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5273" y="2617910"/>
            <a:ext cx="2826727" cy="2826727"/>
          </a:xfrm>
          <a:prstGeom prst="rect">
            <a:avLst/>
          </a:prstGeom>
        </p:spPr>
      </p:pic>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
        <p:nvSpPr>
          <p:cNvPr id="11" name="Rectangle 1">
            <a:extLst>
              <a:ext uri="{FF2B5EF4-FFF2-40B4-BE49-F238E27FC236}">
                <a16:creationId xmlns:a16="http://schemas.microsoft.com/office/drawing/2014/main" id="{8D7690C2-A591-19ED-1EB8-55BDC6A7BD9C}"/>
              </a:ext>
            </a:extLst>
          </p:cNvPr>
          <p:cNvSpPr>
            <a:spLocks noChangeArrowheads="1"/>
          </p:cNvSpPr>
          <p:nvPr/>
        </p:nvSpPr>
        <p:spPr bwMode="auto">
          <a:xfrm>
            <a:off x="-1" y="307776"/>
            <a:ext cx="119223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C0D0E"/>
                </a:solidFill>
                <a:effectLst/>
                <a:latin typeface="var(--ff-mono)"/>
              </a:rPr>
              <a:t>First Method: Not recommended by Docker folks, but I do it sometimes since it is easy</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19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2DD7-618F-8CDF-1D55-E2654375D59D}"/>
              </a:ext>
            </a:extLst>
          </p:cNvPr>
          <p:cNvSpPr>
            <a:spLocks noGrp="1"/>
          </p:cNvSpPr>
          <p:nvPr>
            <p:ph type="title"/>
          </p:nvPr>
        </p:nvSpPr>
        <p:spPr/>
        <p:txBody>
          <a:bodyPr>
            <a:normAutofit fontScale="90000"/>
          </a:bodyPr>
          <a:lstStyle/>
          <a:p>
            <a:r>
              <a:rPr lang="en-US" dirty="0"/>
              <a:t>Alternative: Official guide to install Docker</a:t>
            </a:r>
          </a:p>
        </p:txBody>
      </p:sp>
      <p:sp>
        <p:nvSpPr>
          <p:cNvPr id="3" name="Content Placeholder 2">
            <a:extLst>
              <a:ext uri="{FF2B5EF4-FFF2-40B4-BE49-F238E27FC236}">
                <a16:creationId xmlns:a16="http://schemas.microsoft.com/office/drawing/2014/main" id="{A1B76713-729D-1317-D7B4-5BF9D8749242}"/>
              </a:ext>
            </a:extLst>
          </p:cNvPr>
          <p:cNvSpPr>
            <a:spLocks noGrp="1"/>
          </p:cNvSpPr>
          <p:nvPr>
            <p:ph idx="1"/>
          </p:nvPr>
        </p:nvSpPr>
        <p:spPr/>
        <p:txBody>
          <a:bodyPr/>
          <a:lstStyle/>
          <a:p>
            <a:r>
              <a:rPr lang="en-US" dirty="0"/>
              <a:t>Go to </a:t>
            </a:r>
            <a:r>
              <a:rPr lang="en-US" dirty="0">
                <a:hlinkClick r:id="rId3"/>
              </a:rPr>
              <a:t>https://docs.docker.com/engine/install/ubuntu/</a:t>
            </a:r>
            <a:endParaRPr lang="en-US" dirty="0"/>
          </a:p>
          <a:p>
            <a:r>
              <a:rPr lang="en-US" dirty="0"/>
              <a:t>Use the apt method after removing any docker snap packages</a:t>
            </a:r>
          </a:p>
          <a:p>
            <a:r>
              <a:rPr lang="en-US" dirty="0"/>
              <a:t>Docker community says to follow their guide, don’t follow the Ubuntu recommendation</a:t>
            </a:r>
          </a:p>
          <a:p>
            <a:r>
              <a:rPr lang="en-US" dirty="0"/>
              <a:t>Add their repo, install packages from their repo</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6590FAD-3945-7C9F-B9B3-E524A0E629C4}"/>
                  </a:ext>
                </a:extLst>
              </p14:cNvPr>
              <p14:cNvContentPartPr/>
              <p14:nvPr/>
            </p14:nvContentPartPr>
            <p14:xfrm>
              <a:off x="2324537" y="594421"/>
              <a:ext cx="360" cy="360"/>
            </p14:xfrm>
          </p:contentPart>
        </mc:Choice>
        <mc:Fallback xmlns="">
          <p:pic>
            <p:nvPicPr>
              <p:cNvPr id="5" name="Ink 4">
                <a:extLst>
                  <a:ext uri="{FF2B5EF4-FFF2-40B4-BE49-F238E27FC236}">
                    <a16:creationId xmlns:a16="http://schemas.microsoft.com/office/drawing/2014/main" id="{06590FAD-3945-7C9F-B9B3-E524A0E629C4}"/>
                  </a:ext>
                </a:extLst>
              </p:cNvPr>
              <p:cNvPicPr/>
              <p:nvPr/>
            </p:nvPicPr>
            <p:blipFill>
              <a:blip r:embed="rId5"/>
              <a:stretch>
                <a:fillRect/>
              </a:stretch>
            </p:blipFill>
            <p:spPr>
              <a:xfrm>
                <a:off x="2315537" y="585781"/>
                <a:ext cx="18000" cy="18000"/>
              </a:xfrm>
              <a:prstGeom prst="rect">
                <a:avLst/>
              </a:prstGeom>
            </p:spPr>
          </p:pic>
        </mc:Fallback>
      </mc:AlternateContent>
    </p:spTree>
    <p:extLst>
      <p:ext uri="{BB962C8B-B14F-4D97-AF65-F5344CB8AC3E}">
        <p14:creationId xmlns:p14="http://schemas.microsoft.com/office/powerpoint/2010/main" val="200033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9396-01A0-F06B-DE9E-AD8CD2CA767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E9F013-1CB9-E0F1-2EAE-90AA6F159097}"/>
              </a:ext>
            </a:extLst>
          </p:cNvPr>
          <p:cNvSpPr>
            <a:spLocks noGrp="1"/>
          </p:cNvSpPr>
          <p:nvPr>
            <p:ph idx="1"/>
          </p:nvPr>
        </p:nvSpPr>
        <p:spPr/>
        <p:txBody>
          <a:bodyPr/>
          <a:lstStyle/>
          <a:p>
            <a:r>
              <a:rPr lang="en-US" dirty="0"/>
              <a:t>What are containers?</a:t>
            </a:r>
          </a:p>
        </p:txBody>
      </p:sp>
    </p:spTree>
    <p:extLst>
      <p:ext uri="{BB962C8B-B14F-4D97-AF65-F5344CB8AC3E}">
        <p14:creationId xmlns:p14="http://schemas.microsoft.com/office/powerpoint/2010/main" val="262420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a:xfrm>
            <a:off x="565150" y="2171591"/>
            <a:ext cx="9273331" cy="3601212"/>
          </a:xfrm>
        </p:spPr>
        <p:txBody>
          <a:bodyPr>
            <a:normAutofit/>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 ["java", "-Xmx6G", "-Xms6G", "-</a:t>
            </a:r>
            <a:r>
              <a:rPr lang="en-US" b="0" i="0" dirty="0" err="1">
                <a:effectLst/>
                <a:latin typeface="ui-monospace"/>
              </a:rPr>
              <a:t>XX:SoftMaxHeapSize</a:t>
            </a:r>
            <a:r>
              <a:rPr lang="en-US" b="0" i="0" dirty="0">
                <a:effectLst/>
                <a:latin typeface="ui-monospace"/>
              </a:rPr>
              <a:t>=1G", "-jar", "minecraft_server.jar", "--</a:t>
            </a:r>
            <a:r>
              <a:rPr lang="en-US" b="0" i="0" dirty="0" err="1">
                <a:effectLst/>
                <a:latin typeface="ui-monospace"/>
              </a:rPr>
              <a:t>nogui</a:t>
            </a:r>
            <a:r>
              <a:rPr lang="en-US" b="0" i="0" dirty="0">
                <a:effectLst/>
                <a:latin typeface="ui-monospace"/>
              </a:rPr>
              <a:t>", "--</a:t>
            </a:r>
            <a:r>
              <a:rPr lang="en-US" b="0" i="0" dirty="0" err="1">
                <a:effectLst/>
                <a:latin typeface="ui-monospace"/>
              </a:rPr>
              <a:t>bonusChest</a:t>
            </a:r>
            <a:r>
              <a:rPr lang="en-US" b="0" i="0" dirty="0">
                <a:effectLst/>
                <a:latin typeface="ui-monospace"/>
              </a:rPr>
              <a: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https://raw.githubusercontent.com/mrobbeloth/Lectures/refs/heads/main/Minecraft/Dockerfile</a:t>
            </a:r>
            <a:r>
              <a:rPr lang="en-US" dirty="0"/>
              <a:t> </a:t>
            </a:r>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7068B4-0194-6E42-FFF2-570A81B57062}"/>
              </a:ext>
            </a:extLst>
          </p:cNvPr>
          <p:cNvPicPr>
            <a:picLocks noChangeAspect="1"/>
          </p:cNvPicPr>
          <p:nvPr/>
        </p:nvPicPr>
        <p:blipFill>
          <a:blip r:embed="rId2"/>
          <a:stretch>
            <a:fillRect/>
          </a:stretch>
        </p:blipFill>
        <p:spPr>
          <a:xfrm>
            <a:off x="1781238" y="0"/>
            <a:ext cx="8629523" cy="6858000"/>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2AA6-B0D8-8C32-CFE6-57B1CBF4C8C0}"/>
              </a:ext>
            </a:extLst>
          </p:cNvPr>
          <p:cNvSpPr>
            <a:spLocks noGrp="1"/>
          </p:cNvSpPr>
          <p:nvPr>
            <p:ph type="title"/>
          </p:nvPr>
        </p:nvSpPr>
        <p:spPr>
          <a:xfrm>
            <a:off x="565150" y="250029"/>
            <a:ext cx="7335835" cy="1268984"/>
          </a:xfrm>
        </p:spPr>
        <p:txBody>
          <a:bodyPr>
            <a:normAutofit fontScale="90000"/>
          </a:bodyPr>
          <a:lstStyle/>
          <a:p>
            <a:r>
              <a:rPr lang="en-US" dirty="0"/>
              <a:t>What would a DevOps Engineer do in a typical day?</a:t>
            </a:r>
          </a:p>
        </p:txBody>
      </p:sp>
      <p:sp>
        <p:nvSpPr>
          <p:cNvPr id="3" name="Content Placeholder 2">
            <a:extLst>
              <a:ext uri="{FF2B5EF4-FFF2-40B4-BE49-F238E27FC236}">
                <a16:creationId xmlns:a16="http://schemas.microsoft.com/office/drawing/2014/main" id="{5E96A6D6-712D-68D8-DF00-2A6E06B64225}"/>
              </a:ext>
            </a:extLst>
          </p:cNvPr>
          <p:cNvSpPr>
            <a:spLocks noGrp="1"/>
          </p:cNvSpPr>
          <p:nvPr>
            <p:ph idx="1"/>
          </p:nvPr>
        </p:nvSpPr>
        <p:spPr>
          <a:xfrm>
            <a:off x="565150" y="1377387"/>
            <a:ext cx="9701594" cy="4709723"/>
          </a:xfrm>
        </p:spPr>
        <p:txBody>
          <a:bodyPr>
            <a:normAutofit/>
          </a:bodyPr>
          <a:lstStyle/>
          <a:p>
            <a:r>
              <a:rPr lang="en-US" dirty="0"/>
              <a:t>Provision cloud resources</a:t>
            </a:r>
          </a:p>
          <a:p>
            <a:r>
              <a:rPr lang="en-US" dirty="0"/>
              <a:t>Manage virtual machines and containers</a:t>
            </a:r>
          </a:p>
          <a:p>
            <a:r>
              <a:rPr lang="en-US" dirty="0"/>
              <a:t>Work on network infrastructure (switches, firewalls, VPNs, load balancers, etc.)</a:t>
            </a:r>
          </a:p>
          <a:p>
            <a:r>
              <a:rPr lang="en-US" dirty="0"/>
              <a:t>Review logs and dashboards to identify trouble spots or areas needing intensive redesign</a:t>
            </a:r>
          </a:p>
          <a:p>
            <a:r>
              <a:rPr lang="en-US" dirty="0"/>
              <a:t>Automate building and testing of code (CI)</a:t>
            </a:r>
          </a:p>
          <a:p>
            <a:r>
              <a:rPr lang="en-US" dirty="0"/>
              <a:t>Automate deployment of software deliverables (CD)\</a:t>
            </a:r>
          </a:p>
          <a:p>
            <a:r>
              <a:rPr lang="en-US" dirty="0"/>
              <a:t>Problem solve or troubleshoot issues, do root-cause analysis</a:t>
            </a:r>
          </a:p>
          <a:p>
            <a:r>
              <a:rPr lang="en-US" dirty="0"/>
              <a:t>Stay up-to-date w/ current trends</a:t>
            </a:r>
          </a:p>
          <a:p>
            <a:endParaRPr lang="en-US" dirty="0"/>
          </a:p>
        </p:txBody>
      </p:sp>
    </p:spTree>
    <p:extLst>
      <p:ext uri="{BB962C8B-B14F-4D97-AF65-F5344CB8AC3E}">
        <p14:creationId xmlns:p14="http://schemas.microsoft.com/office/powerpoint/2010/main" val="24689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413751"/>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004117" y="4699949"/>
            <a:ext cx="5791522" cy="1192612"/>
          </a:xfrm>
          <a:prstGeom prst="rect">
            <a:avLst/>
          </a:prstGeom>
        </p:spPr>
      </p:pic>
      <p:pic>
        <p:nvPicPr>
          <p:cNvPr id="3" name="Picture 2">
            <a:extLst>
              <a:ext uri="{FF2B5EF4-FFF2-40B4-BE49-F238E27FC236}">
                <a16:creationId xmlns:a16="http://schemas.microsoft.com/office/drawing/2014/main" id="{E4E186DB-7C43-5104-11B1-7814C3CDA8E9}"/>
              </a:ext>
            </a:extLst>
          </p:cNvPr>
          <p:cNvPicPr>
            <a:picLocks noChangeAspect="1"/>
          </p:cNvPicPr>
          <p:nvPr/>
        </p:nvPicPr>
        <p:blipFill>
          <a:blip r:embed="rId8"/>
          <a:stretch>
            <a:fillRect/>
          </a:stretch>
        </p:blipFill>
        <p:spPr>
          <a:xfrm>
            <a:off x="6004117" y="5947655"/>
            <a:ext cx="4534293" cy="525826"/>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70890"/>
            <a:ext cx="12259896" cy="1268984"/>
          </a:xfrm>
        </p:spPr>
        <p:txBody>
          <a:bodyPr/>
          <a:lstStyle/>
          <a:p>
            <a:r>
              <a:rPr lang="en-US" dirty="0"/>
              <a:t>If it all goes right (Click Refresh after Edit)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a:xfrm>
            <a:off x="565150" y="770890"/>
            <a:ext cx="10021168" cy="691329"/>
          </a:xfrm>
        </p:spPr>
        <p:txBody>
          <a:bodyPr>
            <a:normAutofit fontScale="90000"/>
          </a:bodyPr>
          <a:lstStyle/>
          <a:p>
            <a:r>
              <a:rPr lang="en-US" dirty="0"/>
              <a:t>If it doesn’t all go right – version mismatch</a:t>
            </a:r>
          </a:p>
        </p:txBody>
      </p:sp>
      <p:pic>
        <p:nvPicPr>
          <p:cNvPr id="4" name="Picture 3">
            <a:extLst>
              <a:ext uri="{FF2B5EF4-FFF2-40B4-BE49-F238E27FC236}">
                <a16:creationId xmlns:a16="http://schemas.microsoft.com/office/drawing/2014/main" id="{02CA1997-981B-1C6C-82C2-4CBEEE9C11D3}"/>
              </a:ext>
            </a:extLst>
          </p:cNvPr>
          <p:cNvPicPr>
            <a:picLocks noChangeAspect="1"/>
          </p:cNvPicPr>
          <p:nvPr/>
        </p:nvPicPr>
        <p:blipFill>
          <a:blip r:embed="rId3"/>
          <a:stretch>
            <a:fillRect/>
          </a:stretch>
        </p:blipFill>
        <p:spPr>
          <a:xfrm>
            <a:off x="0" y="1681065"/>
            <a:ext cx="12192000" cy="3495869"/>
          </a:xfrm>
          <a:prstGeom prst="rect">
            <a:avLst/>
          </a:prstGeom>
        </p:spPr>
      </p:pic>
    </p:spTree>
    <p:extLst>
      <p:ext uri="{BB962C8B-B14F-4D97-AF65-F5344CB8AC3E}">
        <p14:creationId xmlns:p14="http://schemas.microsoft.com/office/powerpoint/2010/main" val="4216899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a:xfrm>
            <a:off x="565150" y="770890"/>
            <a:ext cx="10021168" cy="691329"/>
          </a:xfrm>
        </p:spPr>
        <p:txBody>
          <a:bodyPr>
            <a:normAutofit fontScale="90000"/>
          </a:bodyPr>
          <a:lstStyle/>
          <a:p>
            <a:r>
              <a:rPr lang="en-US" dirty="0"/>
              <a:t>If it doesn’t all go right – firewall issue</a:t>
            </a:r>
          </a:p>
        </p:txBody>
      </p:sp>
      <p:pic>
        <p:nvPicPr>
          <p:cNvPr id="5" name="Picture 4">
            <a:extLst>
              <a:ext uri="{FF2B5EF4-FFF2-40B4-BE49-F238E27FC236}">
                <a16:creationId xmlns:a16="http://schemas.microsoft.com/office/drawing/2014/main" id="{55C014BE-933F-CCF3-BD54-9EE8542958DD}"/>
              </a:ext>
            </a:extLst>
          </p:cNvPr>
          <p:cNvPicPr>
            <a:picLocks noChangeAspect="1"/>
          </p:cNvPicPr>
          <p:nvPr/>
        </p:nvPicPr>
        <p:blipFill>
          <a:blip r:embed="rId3"/>
          <a:stretch>
            <a:fillRect/>
          </a:stretch>
        </p:blipFill>
        <p:spPr>
          <a:xfrm>
            <a:off x="565150" y="1462219"/>
            <a:ext cx="10021168" cy="3772227"/>
          </a:xfrm>
          <a:prstGeom prst="rect">
            <a:avLst/>
          </a:prstGeom>
        </p:spPr>
      </p:pic>
      <p:pic>
        <p:nvPicPr>
          <p:cNvPr id="7" name="Picture 6">
            <a:extLst>
              <a:ext uri="{FF2B5EF4-FFF2-40B4-BE49-F238E27FC236}">
                <a16:creationId xmlns:a16="http://schemas.microsoft.com/office/drawing/2014/main" id="{ABD3967A-57F4-B790-7AD7-081BA33C927A}"/>
              </a:ext>
            </a:extLst>
          </p:cNvPr>
          <p:cNvPicPr>
            <a:picLocks noChangeAspect="1"/>
          </p:cNvPicPr>
          <p:nvPr/>
        </p:nvPicPr>
        <p:blipFill>
          <a:blip r:embed="rId4"/>
          <a:stretch>
            <a:fillRect/>
          </a:stretch>
        </p:blipFill>
        <p:spPr>
          <a:xfrm>
            <a:off x="565150" y="5234446"/>
            <a:ext cx="3917019" cy="983065"/>
          </a:xfrm>
          <a:prstGeom prst="rect">
            <a:avLst/>
          </a:prstGeom>
        </p:spPr>
      </p:pic>
    </p:spTree>
    <p:extLst>
      <p:ext uri="{BB962C8B-B14F-4D97-AF65-F5344CB8AC3E}">
        <p14:creationId xmlns:p14="http://schemas.microsoft.com/office/powerpoint/2010/main" val="252516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DB07-FE5F-C53A-4AED-6E1B2E495453}"/>
              </a:ext>
            </a:extLst>
          </p:cNvPr>
          <p:cNvSpPr>
            <a:spLocks noGrp="1"/>
          </p:cNvSpPr>
          <p:nvPr>
            <p:ph type="title"/>
          </p:nvPr>
        </p:nvSpPr>
        <p:spPr>
          <a:xfrm>
            <a:off x="565150" y="42628"/>
            <a:ext cx="7335835" cy="1268984"/>
          </a:xfrm>
        </p:spPr>
        <p:txBody>
          <a:bodyPr>
            <a:normAutofit fontScale="90000"/>
          </a:bodyPr>
          <a:lstStyle/>
          <a:p>
            <a:r>
              <a:rPr lang="en-US" dirty="0"/>
              <a:t>What tools does a DevOps Engineer use? (a small sample)</a:t>
            </a:r>
          </a:p>
        </p:txBody>
      </p:sp>
      <p:sp>
        <p:nvSpPr>
          <p:cNvPr id="3" name="Content Placeholder 2">
            <a:extLst>
              <a:ext uri="{FF2B5EF4-FFF2-40B4-BE49-F238E27FC236}">
                <a16:creationId xmlns:a16="http://schemas.microsoft.com/office/drawing/2014/main" id="{EC6188ED-AF27-2466-33B5-FCD05A799FD6}"/>
              </a:ext>
            </a:extLst>
          </p:cNvPr>
          <p:cNvSpPr>
            <a:spLocks noGrp="1"/>
          </p:cNvSpPr>
          <p:nvPr>
            <p:ph idx="1"/>
          </p:nvPr>
        </p:nvSpPr>
        <p:spPr>
          <a:xfrm>
            <a:off x="565150" y="1311613"/>
            <a:ext cx="9759468" cy="4869268"/>
          </a:xfrm>
        </p:spPr>
        <p:txBody>
          <a:bodyPr>
            <a:normAutofit/>
          </a:bodyPr>
          <a:lstStyle/>
          <a:p>
            <a:pPr lvl="1"/>
            <a:r>
              <a:rPr lang="en-US" dirty="0"/>
              <a:t>Ansible, Puppet, and/or Chef to manage infrastructure</a:t>
            </a:r>
          </a:p>
          <a:p>
            <a:pPr lvl="1"/>
            <a:r>
              <a:rPr lang="en-US" dirty="0"/>
              <a:t>Shells like Bash or </a:t>
            </a:r>
            <a:r>
              <a:rPr lang="en-US" dirty="0" err="1"/>
              <a:t>Powershell</a:t>
            </a:r>
            <a:r>
              <a:rPr lang="en-US" dirty="0"/>
              <a:t>, write scripts for those shell environments</a:t>
            </a:r>
          </a:p>
          <a:p>
            <a:pPr lvl="1"/>
            <a:r>
              <a:rPr lang="en-US" dirty="0"/>
              <a:t>Use interpreted languages like Python to automate tasks  (could also be used compiled languages)</a:t>
            </a:r>
          </a:p>
          <a:p>
            <a:pPr lvl="1"/>
            <a:r>
              <a:rPr lang="en-US" dirty="0"/>
              <a:t>Use VMWare </a:t>
            </a:r>
            <a:r>
              <a:rPr lang="en-US" dirty="0" err="1"/>
              <a:t>ESXi</a:t>
            </a:r>
            <a:r>
              <a:rPr lang="en-US" dirty="0"/>
              <a:t>/</a:t>
            </a:r>
            <a:r>
              <a:rPr lang="en-US" dirty="0" err="1"/>
              <a:t>Proxmox</a:t>
            </a:r>
            <a:r>
              <a:rPr lang="en-US" dirty="0"/>
              <a:t>/Hyper-V to manage virtual machines</a:t>
            </a:r>
          </a:p>
          <a:p>
            <a:pPr lvl="1"/>
            <a:r>
              <a:rPr lang="en-US" dirty="0"/>
              <a:t>Use Docker/</a:t>
            </a:r>
            <a:r>
              <a:rPr lang="en-US" dirty="0" err="1"/>
              <a:t>Kubernets</a:t>
            </a:r>
            <a:r>
              <a:rPr lang="en-US" dirty="0"/>
              <a:t> to manage containers </a:t>
            </a:r>
          </a:p>
          <a:p>
            <a:pPr lvl="1"/>
            <a:r>
              <a:rPr lang="en-US" dirty="0"/>
              <a:t>Manage code, script, deliverables, etc., using a Git repository system (in-house or 3</a:t>
            </a:r>
            <a:r>
              <a:rPr lang="en-US" baseline="30000" dirty="0"/>
              <a:t>rd</a:t>
            </a:r>
            <a:r>
              <a:rPr lang="en-US" dirty="0"/>
              <a:t> party GitLab/GitHub)</a:t>
            </a:r>
          </a:p>
          <a:p>
            <a:pPr lvl="1"/>
            <a:r>
              <a:rPr lang="en-US" dirty="0" err="1"/>
              <a:t>CircleCI</a:t>
            </a:r>
            <a:r>
              <a:rPr lang="en-US" dirty="0"/>
              <a:t>/</a:t>
            </a:r>
            <a:r>
              <a:rPr lang="en-US" dirty="0" err="1"/>
              <a:t>TravisCI</a:t>
            </a:r>
            <a:r>
              <a:rPr lang="en-US" dirty="0"/>
              <a:t> for cloud based automations</a:t>
            </a:r>
          </a:p>
          <a:p>
            <a:pPr lvl="1"/>
            <a:r>
              <a:rPr lang="en-US" dirty="0"/>
              <a:t>Terraform/CloudFormation/Azure Resource Manager for </a:t>
            </a:r>
            <a:r>
              <a:rPr lang="en-US" dirty="0" err="1"/>
              <a:t>IaC</a:t>
            </a:r>
            <a:endParaRPr lang="en-US" dirty="0"/>
          </a:p>
          <a:p>
            <a:pPr lvl="1"/>
            <a:r>
              <a:rPr lang="en-US" dirty="0"/>
              <a:t>Prometheus/Grafana/ELK stack for monitoring/dashboards/visualizations</a:t>
            </a:r>
          </a:p>
          <a:p>
            <a:pPr lvl="1"/>
            <a:r>
              <a:rPr lang="en-US" dirty="0"/>
              <a:t>Slack/Teams/Jira/Discord to communicate and share</a:t>
            </a:r>
          </a:p>
          <a:p>
            <a:pPr lvl="1"/>
            <a:endParaRPr lang="en-US" dirty="0"/>
          </a:p>
          <a:p>
            <a:pPr lvl="1"/>
            <a:endParaRPr lang="en-US" dirty="0"/>
          </a:p>
        </p:txBody>
      </p:sp>
    </p:spTree>
    <p:extLst>
      <p:ext uri="{BB962C8B-B14F-4D97-AF65-F5344CB8AC3E}">
        <p14:creationId xmlns:p14="http://schemas.microsoft.com/office/powerpoint/2010/main" val="19177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7FE9-7B0B-5E52-BA3F-3D572329871E}"/>
              </a:ext>
            </a:extLst>
          </p:cNvPr>
          <p:cNvSpPr>
            <a:spLocks noGrp="1"/>
          </p:cNvSpPr>
          <p:nvPr>
            <p:ph type="title"/>
          </p:nvPr>
        </p:nvSpPr>
        <p:spPr/>
        <p:txBody>
          <a:bodyPr>
            <a:normAutofit fontScale="90000"/>
          </a:bodyPr>
          <a:lstStyle/>
          <a:p>
            <a:r>
              <a:rPr lang="en-US" dirty="0"/>
              <a:t>Alternative is to use docker-compose</a:t>
            </a:r>
          </a:p>
        </p:txBody>
      </p:sp>
      <p:sp>
        <p:nvSpPr>
          <p:cNvPr id="3" name="Content Placeholder 2">
            <a:extLst>
              <a:ext uri="{FF2B5EF4-FFF2-40B4-BE49-F238E27FC236}">
                <a16:creationId xmlns:a16="http://schemas.microsoft.com/office/drawing/2014/main" id="{F90CC09A-ECC9-FDE4-CB6E-2ABBBD4562C7}"/>
              </a:ext>
            </a:extLst>
          </p:cNvPr>
          <p:cNvSpPr>
            <a:spLocks noGrp="1"/>
          </p:cNvSpPr>
          <p:nvPr>
            <p:ph idx="1"/>
          </p:nvPr>
        </p:nvSpPr>
        <p:spPr>
          <a:xfrm>
            <a:off x="565150" y="2160016"/>
            <a:ext cx="9203883" cy="3601212"/>
          </a:xfrm>
        </p:spPr>
        <p:txBody>
          <a:bodyPr>
            <a:normAutofit/>
          </a:bodyPr>
          <a:lstStyle/>
          <a:p>
            <a:r>
              <a:rPr lang="en-US" dirty="0"/>
              <a:t>It’s meant for multi-container deployments, but we can learn the basics for launching one container</a:t>
            </a:r>
          </a:p>
          <a:p>
            <a:r>
              <a:rPr lang="en-US" dirty="0"/>
              <a:t>Production, staging, development, and testing workflows</a:t>
            </a:r>
          </a:p>
          <a:p>
            <a:r>
              <a:rPr lang="en-US" dirty="0"/>
              <a:t>Works w/ all stages of CI</a:t>
            </a:r>
          </a:p>
          <a:p>
            <a:r>
              <a:rPr lang="en-US" dirty="0"/>
              <a:t>Start/stop/Rebuild services</a:t>
            </a:r>
          </a:p>
          <a:p>
            <a:r>
              <a:rPr lang="en-US" dirty="0"/>
              <a:t>View status, stream output logs, run one-off commands</a:t>
            </a:r>
          </a:p>
          <a:p>
            <a:r>
              <a:rPr lang="en-US" dirty="0"/>
              <a:t>Use YAML configuration files</a:t>
            </a:r>
          </a:p>
        </p:txBody>
      </p:sp>
    </p:spTree>
    <p:extLst>
      <p:ext uri="{BB962C8B-B14F-4D97-AF65-F5344CB8AC3E}">
        <p14:creationId xmlns:p14="http://schemas.microsoft.com/office/powerpoint/2010/main" val="1418670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2F44-F85D-8799-62C1-ABBBE1CEB7AF}"/>
              </a:ext>
            </a:extLst>
          </p:cNvPr>
          <p:cNvSpPr>
            <a:spLocks noGrp="1"/>
          </p:cNvSpPr>
          <p:nvPr>
            <p:ph type="title"/>
          </p:nvPr>
        </p:nvSpPr>
        <p:spPr/>
        <p:txBody>
          <a:bodyPr/>
          <a:lstStyle/>
          <a:p>
            <a:r>
              <a:rPr lang="en-US" dirty="0"/>
              <a:t>Docker Compose Code</a:t>
            </a:r>
          </a:p>
        </p:txBody>
      </p:sp>
      <p:pic>
        <p:nvPicPr>
          <p:cNvPr id="5" name="Picture 4">
            <a:extLst>
              <a:ext uri="{FF2B5EF4-FFF2-40B4-BE49-F238E27FC236}">
                <a16:creationId xmlns:a16="http://schemas.microsoft.com/office/drawing/2014/main" id="{5473478E-3397-7087-B654-92F45CE088E7}"/>
              </a:ext>
            </a:extLst>
          </p:cNvPr>
          <p:cNvPicPr>
            <a:picLocks noChangeAspect="1"/>
          </p:cNvPicPr>
          <p:nvPr/>
        </p:nvPicPr>
        <p:blipFill>
          <a:blip r:embed="rId3"/>
          <a:stretch>
            <a:fillRect/>
          </a:stretch>
        </p:blipFill>
        <p:spPr>
          <a:xfrm>
            <a:off x="674335" y="1302539"/>
            <a:ext cx="9685859" cy="5555461"/>
          </a:xfrm>
          <a:prstGeom prst="rect">
            <a:avLst/>
          </a:prstGeom>
        </p:spPr>
      </p:pic>
      <p:sp>
        <p:nvSpPr>
          <p:cNvPr id="7" name="TextBox 6">
            <a:extLst>
              <a:ext uri="{FF2B5EF4-FFF2-40B4-BE49-F238E27FC236}">
                <a16:creationId xmlns:a16="http://schemas.microsoft.com/office/drawing/2014/main" id="{AC03EF31-16EC-3569-6919-3BC405264790}"/>
              </a:ext>
            </a:extLst>
          </p:cNvPr>
          <p:cNvSpPr txBox="1"/>
          <p:nvPr/>
        </p:nvSpPr>
        <p:spPr>
          <a:xfrm>
            <a:off x="4540170" y="4436015"/>
            <a:ext cx="5726574" cy="1815882"/>
          </a:xfrm>
          <a:prstGeom prst="rect">
            <a:avLst/>
          </a:prstGeom>
          <a:noFill/>
        </p:spPr>
        <p:txBody>
          <a:bodyPr wrap="square">
            <a:spAutoFit/>
          </a:bodyPr>
          <a:lstStyle/>
          <a:p>
            <a:r>
              <a:rPr lang="en-US" sz="1600" b="0" dirty="0" err="1">
                <a:solidFill>
                  <a:srgbClr val="8B0000"/>
                </a:solidFill>
                <a:effectLst/>
                <a:latin typeface="CaskaydiaCove NF" panose="020B0509020204030204" pitchFamily="49" charset="0"/>
              </a:rPr>
              <a:t>wget</a:t>
            </a:r>
            <a:r>
              <a:rPr lang="en-US" sz="1600" b="0" dirty="0">
                <a:solidFill>
                  <a:srgbClr val="8B0000"/>
                </a:solidFill>
                <a:effectLst/>
                <a:latin typeface="CaskaydiaCove NF" panose="020B0509020204030204" pitchFamily="49" charset="0"/>
              </a:rPr>
              <a:t> --report-speed=bits -U \"Mozilla/5.0 (Windows NT 10.0; Win64; x64) </a:t>
            </a:r>
            <a:r>
              <a:rPr lang="en-US" sz="1600" b="0" dirty="0" err="1">
                <a:solidFill>
                  <a:srgbClr val="8B0000"/>
                </a:solidFill>
                <a:effectLst/>
                <a:latin typeface="CaskaydiaCove NF" panose="020B0509020204030204" pitchFamily="49" charset="0"/>
              </a:rPr>
              <a:t>AppleWebKit</a:t>
            </a:r>
            <a:r>
              <a:rPr lang="en-US" sz="1600" b="0" dirty="0">
                <a:solidFill>
                  <a:srgbClr val="8B0000"/>
                </a:solidFill>
                <a:effectLst/>
                <a:latin typeface="CaskaydiaCove NF" panose="020B0509020204030204" pitchFamily="49" charset="0"/>
              </a:rPr>
              <a:t>/537.36 (KHTML, like Gecko) Chrome/129.0.0.0 Safari/537.36\" \"https://www.minecraft.net/bedrockdedicatedserver/bin-linux/bedrock-server-1.21.31.04.zip\" &amp;&amp;</a:t>
            </a:r>
            <a:endParaRPr lang="en-US" sz="1600" b="0" dirty="0">
              <a:solidFill>
                <a:srgbClr val="333333"/>
              </a:solidFill>
              <a:effectLst/>
              <a:latin typeface="CaskaydiaCove NF" panose="020B0509020204030204" pitchFamily="49" charset="0"/>
            </a:endParaRPr>
          </a:p>
        </p:txBody>
      </p:sp>
    </p:spTree>
    <p:extLst>
      <p:ext uri="{BB962C8B-B14F-4D97-AF65-F5344CB8AC3E}">
        <p14:creationId xmlns:p14="http://schemas.microsoft.com/office/powerpoint/2010/main" val="3773357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6024-3536-D6F6-95C7-F02E5F10CA08}"/>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C524C820-C87E-5D93-E917-58ABE907C7F3}"/>
              </a:ext>
            </a:extLst>
          </p:cNvPr>
          <p:cNvSpPr>
            <a:spLocks noGrp="1"/>
          </p:cNvSpPr>
          <p:nvPr>
            <p:ph idx="1"/>
          </p:nvPr>
        </p:nvSpPr>
        <p:spPr/>
        <p:txBody>
          <a:bodyPr/>
          <a:lstStyle/>
          <a:p>
            <a:r>
              <a:rPr lang="en-US" dirty="0"/>
              <a:t>Start: docker compose up -d</a:t>
            </a:r>
          </a:p>
          <a:p>
            <a:r>
              <a:rPr lang="en-US" dirty="0"/>
              <a:t>Stop: docker compose down</a:t>
            </a:r>
          </a:p>
          <a:p>
            <a:r>
              <a:rPr lang="en-US" dirty="0"/>
              <a:t>Or docker compose down bedrock</a:t>
            </a:r>
          </a:p>
          <a:p>
            <a:r>
              <a:rPr lang="en-US" dirty="0"/>
              <a:t>Logs: docker compose logs</a:t>
            </a:r>
          </a:p>
          <a:p>
            <a:r>
              <a:rPr lang="en-US" dirty="0"/>
              <a:t>Services: docker compose </a:t>
            </a:r>
            <a:r>
              <a:rPr lang="en-US" dirty="0" err="1"/>
              <a:t>ps</a:t>
            </a:r>
            <a:endParaRPr lang="en-US" dirty="0"/>
          </a:p>
          <a:p>
            <a:endParaRPr lang="en-US" dirty="0"/>
          </a:p>
        </p:txBody>
      </p:sp>
      <p:pic>
        <p:nvPicPr>
          <p:cNvPr id="5" name="Picture 4">
            <a:extLst>
              <a:ext uri="{FF2B5EF4-FFF2-40B4-BE49-F238E27FC236}">
                <a16:creationId xmlns:a16="http://schemas.microsoft.com/office/drawing/2014/main" id="{701B743E-9DC1-3D7D-AAC9-C9DF5203C584}"/>
              </a:ext>
            </a:extLst>
          </p:cNvPr>
          <p:cNvPicPr>
            <a:picLocks noChangeAspect="1"/>
          </p:cNvPicPr>
          <p:nvPr/>
        </p:nvPicPr>
        <p:blipFill>
          <a:blip r:embed="rId3"/>
          <a:stretch>
            <a:fillRect/>
          </a:stretch>
        </p:blipFill>
        <p:spPr>
          <a:xfrm>
            <a:off x="565150" y="4583732"/>
            <a:ext cx="11052976" cy="891093"/>
          </a:xfrm>
          <a:prstGeom prst="rect">
            <a:avLst/>
          </a:prstGeom>
        </p:spPr>
      </p:pic>
    </p:spTree>
    <p:extLst>
      <p:ext uri="{BB962C8B-B14F-4D97-AF65-F5344CB8AC3E}">
        <p14:creationId xmlns:p14="http://schemas.microsoft.com/office/powerpoint/2010/main" val="2913010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D207-2483-2F5E-B983-1FBFC814ADA4}"/>
              </a:ext>
            </a:extLst>
          </p:cNvPr>
          <p:cNvSpPr>
            <a:spLocks noGrp="1"/>
          </p:cNvSpPr>
          <p:nvPr>
            <p:ph type="title"/>
          </p:nvPr>
        </p:nvSpPr>
        <p:spPr>
          <a:xfrm>
            <a:off x="560629" y="248015"/>
            <a:ext cx="7335835" cy="1268984"/>
          </a:xfrm>
        </p:spPr>
        <p:txBody>
          <a:bodyPr>
            <a:normAutofit fontScale="90000"/>
          </a:bodyPr>
          <a:lstStyle/>
          <a:p>
            <a:r>
              <a:rPr lang="en-US" dirty="0"/>
              <a:t>What about no ping data on Bedrock Server entry?</a:t>
            </a:r>
          </a:p>
        </p:txBody>
      </p:sp>
      <p:pic>
        <p:nvPicPr>
          <p:cNvPr id="5" name="Content Placeholder 4" descr="A screenshot of a computer&#10;&#10;Description automatically generated">
            <a:extLst>
              <a:ext uri="{FF2B5EF4-FFF2-40B4-BE49-F238E27FC236}">
                <a16:creationId xmlns:a16="http://schemas.microsoft.com/office/drawing/2014/main" id="{18A94251-B33E-3642-F3BD-2F9BFCA47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29" y="1517000"/>
            <a:ext cx="6777720" cy="3049974"/>
          </a:xfrm>
        </p:spPr>
      </p:pic>
      <p:sp>
        <p:nvSpPr>
          <p:cNvPr id="6" name="TextBox 5">
            <a:extLst>
              <a:ext uri="{FF2B5EF4-FFF2-40B4-BE49-F238E27FC236}">
                <a16:creationId xmlns:a16="http://schemas.microsoft.com/office/drawing/2014/main" id="{8025F02A-1A26-50B9-7D8D-9232A16DF50C}"/>
              </a:ext>
            </a:extLst>
          </p:cNvPr>
          <p:cNvSpPr txBox="1"/>
          <p:nvPr/>
        </p:nvSpPr>
        <p:spPr>
          <a:xfrm>
            <a:off x="717630" y="4602336"/>
            <a:ext cx="7511970" cy="1477328"/>
          </a:xfrm>
          <a:prstGeom prst="rect">
            <a:avLst/>
          </a:prstGeom>
          <a:noFill/>
        </p:spPr>
        <p:txBody>
          <a:bodyPr wrap="square" rtlCol="0">
            <a:spAutoFit/>
          </a:bodyPr>
          <a:lstStyle/>
          <a:p>
            <a:r>
              <a:rPr lang="en-US" dirty="0" err="1"/>
              <a:t>ip</a:t>
            </a:r>
            <a:r>
              <a:rPr lang="en-US" dirty="0"/>
              <a:t> route add &lt;docker container&gt; via &lt;docker gateway&gt;</a:t>
            </a:r>
          </a:p>
          <a:p>
            <a:r>
              <a:rPr lang="en-US" dirty="0" err="1"/>
              <a:t>ip</a:t>
            </a:r>
            <a:r>
              <a:rPr lang="en-US" dirty="0"/>
              <a:t> route add &lt;docker gateway&gt; via &lt;</a:t>
            </a:r>
            <a:r>
              <a:rPr lang="en-US" dirty="0" err="1"/>
              <a:t>vm</a:t>
            </a:r>
            <a:r>
              <a:rPr lang="en-US" dirty="0"/>
              <a:t> ethernet/</a:t>
            </a:r>
            <a:r>
              <a:rPr lang="en-US" dirty="0" err="1"/>
              <a:t>wifi</a:t>
            </a:r>
            <a:r>
              <a:rPr lang="en-US" dirty="0"/>
              <a:t> host&gt;</a:t>
            </a:r>
          </a:p>
          <a:p>
            <a:r>
              <a:rPr lang="en-US" dirty="0" err="1"/>
              <a:t>ip</a:t>
            </a:r>
            <a:r>
              <a:rPr lang="en-US" dirty="0"/>
              <a:t> route add 172.17.0.2 via 172.17.0.1</a:t>
            </a:r>
          </a:p>
          <a:p>
            <a:r>
              <a:rPr lang="en-US" dirty="0" err="1"/>
              <a:t>ip</a:t>
            </a:r>
            <a:r>
              <a:rPr lang="en-US" dirty="0"/>
              <a:t> route add 172.17.0.1 via 192.168.1.81</a:t>
            </a:r>
          </a:p>
          <a:p>
            <a:r>
              <a:rPr lang="en-US" dirty="0"/>
              <a:t>May also need </a:t>
            </a:r>
            <a:r>
              <a:rPr lang="en-US" dirty="0" err="1"/>
              <a:t>sudo</a:t>
            </a:r>
            <a:r>
              <a:rPr lang="en-US" dirty="0"/>
              <a:t> </a:t>
            </a:r>
            <a:r>
              <a:rPr lang="en-US" dirty="0" err="1"/>
              <a:t>sysctl</a:t>
            </a:r>
            <a:r>
              <a:rPr lang="en-US" dirty="0"/>
              <a:t> –w net.ipv4.ip_forward=1</a:t>
            </a:r>
          </a:p>
        </p:txBody>
      </p:sp>
    </p:spTree>
    <p:extLst>
      <p:ext uri="{BB962C8B-B14F-4D97-AF65-F5344CB8AC3E}">
        <p14:creationId xmlns:p14="http://schemas.microsoft.com/office/powerpoint/2010/main" val="1319573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p:txBody>
          <a:bodyPr/>
          <a:lstStyle/>
          <a:p>
            <a:r>
              <a:rPr lang="en-US" dirty="0"/>
              <a:t>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2970</TotalTime>
  <Words>2244</Words>
  <Application>Microsoft Office PowerPoint</Application>
  <PresentationFormat>Widescreen</PresentationFormat>
  <Paragraphs>224</Paragraphs>
  <Slides>55</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Avenir Next</vt:lpstr>
      <vt:lpstr>Calibri</vt:lpstr>
      <vt:lpstr>CaskaydiaCove NF</vt:lpstr>
      <vt:lpstr>Neue Haas Grotesk Text Pro</vt:lpstr>
      <vt:lpstr>Roboto</vt:lpstr>
      <vt:lpstr>ui-monospace</vt:lpstr>
      <vt:lpstr>var(--ff-mono)</vt:lpstr>
      <vt:lpstr>Wingdings</vt:lpstr>
      <vt:lpstr>PunchcardVTI</vt:lpstr>
      <vt:lpstr>Learning DevOps through Minecraft</vt:lpstr>
      <vt:lpstr>Background</vt:lpstr>
      <vt:lpstr>DevOps to the Rescue</vt:lpstr>
      <vt:lpstr>What would a DevOps Engineer do in a typical day?</vt:lpstr>
      <vt:lpstr>What tools does a DevOps Engineer use? (a small sample)</vt:lpstr>
      <vt:lpstr>Goals</vt:lpstr>
      <vt:lpstr>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 Official guide to install Docker</vt:lpstr>
      <vt:lpstr>PowerPoint Presentation</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 (Click Refresh after Edit)</vt:lpstr>
      <vt:lpstr>If it all goes right</vt:lpstr>
      <vt:lpstr>If it doesn’t all go right – version mismatch</vt:lpstr>
      <vt:lpstr>If it doesn’t all go right – firewall issue</vt:lpstr>
      <vt:lpstr>Don’t forget to shut down</vt:lpstr>
      <vt:lpstr>Alternative is to use docker-compose</vt:lpstr>
      <vt:lpstr>Docker Compose Code</vt:lpstr>
      <vt:lpstr>Commands</vt:lpstr>
      <vt:lpstr>What about no ping data on Bedrock Server entry?</vt:lpstr>
      <vt:lpstr>Questions?</vt:lpstr>
      <vt:lpstr>Backup/Extra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Robbeloth</cp:lastModifiedBy>
  <cp:revision>57</cp:revision>
  <dcterms:created xsi:type="dcterms:W3CDTF">2024-10-11T23:17:41Z</dcterms:created>
  <dcterms:modified xsi:type="dcterms:W3CDTF">2024-12-05T03:04:15Z</dcterms:modified>
</cp:coreProperties>
</file>