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2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67103" autoAdjust="0"/>
  </p:normalViewPr>
  <p:slideViewPr>
    <p:cSldViewPr snapToGrid="0">
      <p:cViewPr varScale="1">
        <p:scale>
          <a:sx n="74" d="100"/>
          <a:sy n="74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85F430-D072-4670-B33A-D6BB41AD0177}" type="datetimeFigureOut">
              <a:rPr lang="en-US" smtClean="0"/>
              <a:t>11/30/2024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F9565-DADA-46B9-9F32-28D1DC806B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986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37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#4, separate the details of processing an error from the normal program flow.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#4, move errors up the call stack to a better location for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On #5 Be specific (</a:t>
            </a:r>
            <a:r>
              <a:rPr lang="en-US" dirty="0" err="1"/>
              <a:t>FileNotFoundError</a:t>
            </a:r>
            <a:r>
              <a:rPr lang="en-US" dirty="0"/>
              <a:t>) or generalize the errors (</a:t>
            </a:r>
            <a:r>
              <a:rPr lang="en-US" dirty="0" err="1"/>
              <a:t>IOException</a:t>
            </a:r>
            <a:r>
              <a:rPr lang="en-US" dirty="0"/>
              <a:t>) based on needs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Being more specific allows for a better error handling strategy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7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everyone know what the call stack is?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set of methods that have been called that led us to the error that the program has encountered.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1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There is an alternative try w/ resources try (</a:t>
            </a:r>
            <a:r>
              <a:rPr lang="en-US" dirty="0" err="1"/>
              <a:t>FileWriter</a:t>
            </a:r>
            <a:r>
              <a:rPr lang="en-US" dirty="0"/>
              <a:t> f = new </a:t>
            </a:r>
            <a:r>
              <a:rPr lang="en-US" dirty="0" err="1"/>
              <a:t>FileWriter</a:t>
            </a:r>
            <a:r>
              <a:rPr lang="en-US" dirty="0"/>
              <a:t>("OutFile.txt"); </a:t>
            </a:r>
            <a:r>
              <a:rPr lang="en-US" dirty="0" err="1"/>
              <a:t>PrinterWriter</a:t>
            </a:r>
            <a:r>
              <a:rPr lang="en-US" dirty="0"/>
              <a:t> out = new </a:t>
            </a:r>
            <a:r>
              <a:rPr lang="en-US" dirty="0" err="1"/>
              <a:t>PrinterWriter</a:t>
            </a:r>
            <a:r>
              <a:rPr lang="en-US" dirty="0"/>
              <a:t>(f); ");</a:t>
            </a:r>
          </a:p>
          <a:p>
            <a:r>
              <a:rPr lang="en-US" dirty="0"/>
              <a:t>Resources will be closed w/o need for finally block</a:t>
            </a:r>
          </a:p>
          <a:p>
            <a:r>
              <a:rPr lang="en-US" dirty="0"/>
              <a:t>Anything that uses </a:t>
            </a:r>
            <a:r>
              <a:rPr lang="en-US" dirty="0" err="1"/>
              <a:t>AutoCloseable</a:t>
            </a:r>
            <a:r>
              <a:rPr lang="en-US" dirty="0"/>
              <a:t> interface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53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Let’s move to the code to example each of the example and practice writing some code of our own.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Runtime errors can be caught if desired, but can often represent a nonrecoverable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51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https://create.kahoot.it/details/a9d9fe6e-f582-4503-9a8b-9a17d546a587</a:t>
            </a:r>
          </a:p>
          <a:p>
            <a:r>
              <a:rPr lang="en-US" dirty="0"/>
              <a:t>Robbeloth.1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4F9565-DADA-46B9-9F32-28D1DC806B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765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84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34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29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7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5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18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4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647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11/30/2024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509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BB887A-DB02-4431-8FDF-F517505C9E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94D58-9BEA-05A6-1DE0-49670FD0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02406" y="557783"/>
            <a:ext cx="5852698" cy="3130807"/>
          </a:xfrm>
        </p:spPr>
        <p:txBody>
          <a:bodyPr>
            <a:normAutofit/>
          </a:bodyPr>
          <a:lstStyle/>
          <a:p>
            <a:r>
              <a:rPr lang="en-US" dirty="0"/>
              <a:t>Exception Handling w/ Try-Catch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EDDD28-A47A-17C9-8F7D-601A33C7E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2406" y="3902206"/>
            <a:ext cx="5852698" cy="2240529"/>
          </a:xfrm>
        </p:spPr>
        <p:txBody>
          <a:bodyPr>
            <a:normAutofit/>
          </a:bodyPr>
          <a:lstStyle/>
          <a:p>
            <a:r>
              <a:rPr lang="en-US" dirty="0"/>
              <a:t>Demo Lesson</a:t>
            </a:r>
          </a:p>
          <a:p>
            <a:r>
              <a:rPr lang="en-US" dirty="0"/>
              <a:t>Dr. Michael Robbeloth</a:t>
            </a:r>
          </a:p>
          <a:p>
            <a:r>
              <a:rPr lang="en-US" dirty="0"/>
              <a:t>12/3/2024</a:t>
            </a:r>
          </a:p>
        </p:txBody>
      </p:sp>
      <p:pic>
        <p:nvPicPr>
          <p:cNvPr id="4" name="Picture 3" descr="Top view of cubes connected with black lines">
            <a:extLst>
              <a:ext uri="{FF2B5EF4-FFF2-40B4-BE49-F238E27FC236}">
                <a16:creationId xmlns:a16="http://schemas.microsoft.com/office/drawing/2014/main" id="{D7952B00-B96F-580B-AD63-CE2F2FF851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735" r="13813"/>
          <a:stretch/>
        </p:blipFill>
        <p:spPr>
          <a:xfrm>
            <a:off x="20" y="10"/>
            <a:ext cx="5710632" cy="6857990"/>
          </a:xfrm>
          <a:custGeom>
            <a:avLst/>
            <a:gdLst/>
            <a:ahLst/>
            <a:cxnLst/>
            <a:rect l="l" t="t" r="r" b="b"/>
            <a:pathLst>
              <a:path w="5710652" h="6858000">
                <a:moveTo>
                  <a:pt x="4831301" y="0"/>
                </a:moveTo>
                <a:lnTo>
                  <a:pt x="5696109" y="0"/>
                </a:lnTo>
                <a:lnTo>
                  <a:pt x="5706418" y="42969"/>
                </a:lnTo>
                <a:cubicBezTo>
                  <a:pt x="5714414" y="100391"/>
                  <a:pt x="5711283" y="160329"/>
                  <a:pt x="5695333" y="219852"/>
                </a:cubicBezTo>
                <a:cubicBezTo>
                  <a:pt x="5631536" y="457945"/>
                  <a:pt x="5386806" y="599240"/>
                  <a:pt x="5148712" y="535443"/>
                </a:cubicBezTo>
                <a:cubicBezTo>
                  <a:pt x="4940381" y="479621"/>
                  <a:pt x="4806160" y="285271"/>
                  <a:pt x="4818599" y="78052"/>
                </a:cubicBezTo>
                <a:close/>
                <a:moveTo>
                  <a:pt x="0" y="0"/>
                </a:moveTo>
                <a:lnTo>
                  <a:pt x="545808" y="0"/>
                </a:lnTo>
                <a:lnTo>
                  <a:pt x="4212872" y="0"/>
                </a:lnTo>
                <a:lnTo>
                  <a:pt x="4204748" y="184996"/>
                </a:lnTo>
                <a:cubicBezTo>
                  <a:pt x="4203390" y="263520"/>
                  <a:pt x="4204263" y="341910"/>
                  <a:pt x="4207775" y="419995"/>
                </a:cubicBezTo>
                <a:cubicBezTo>
                  <a:pt x="4220964" y="709488"/>
                  <a:pt x="4449625" y="891535"/>
                  <a:pt x="4655737" y="1068099"/>
                </a:cubicBezTo>
                <a:cubicBezTo>
                  <a:pt x="5169527" y="1508061"/>
                  <a:pt x="5344373" y="2032158"/>
                  <a:pt x="5103604" y="2589405"/>
                </a:cubicBezTo>
                <a:cubicBezTo>
                  <a:pt x="5010230" y="2805523"/>
                  <a:pt x="4828675" y="2993264"/>
                  <a:pt x="4657611" y="3164269"/>
                </a:cubicBezTo>
                <a:cubicBezTo>
                  <a:pt x="4198817" y="3622744"/>
                  <a:pt x="4217616" y="4154456"/>
                  <a:pt x="4499219" y="4641255"/>
                </a:cubicBezTo>
                <a:cubicBezTo>
                  <a:pt x="4699839" y="4986832"/>
                  <a:pt x="4940395" y="5311556"/>
                  <a:pt x="5110950" y="5670858"/>
                </a:cubicBezTo>
                <a:cubicBezTo>
                  <a:pt x="5277001" y="6019042"/>
                  <a:pt x="5375520" y="6366409"/>
                  <a:pt x="5396522" y="6707670"/>
                </a:cubicBezTo>
                <a:lnTo>
                  <a:pt x="539889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pic>
        <p:nvPicPr>
          <p:cNvPr id="5" name="Picture 4" descr="A qr code with black squares&#10;&#10;Description automatically generated">
            <a:extLst>
              <a:ext uri="{FF2B5EF4-FFF2-40B4-BE49-F238E27FC236}">
                <a16:creationId xmlns:a16="http://schemas.microsoft.com/office/drawing/2014/main" id="{7A4D33B9-688E-FD51-CBD6-59CFD5434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6696" y="3428999"/>
            <a:ext cx="2996601" cy="299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01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1D89B-01B4-DA5A-A574-6CC9AA980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Review 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F7741-8D73-9284-0695-DB0168F7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199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1C1E-AAFC-8033-BEF7-7399FA92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Imagine a World Before Exceptions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71CC-82E6-0349-BF93-3D0B3409F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would it be like?</a:t>
            </a:r>
          </a:p>
          <a:p>
            <a:r>
              <a:rPr lang="en-US" dirty="0"/>
              <a:t>Let’s see the code?</a:t>
            </a:r>
          </a:p>
        </p:txBody>
      </p:sp>
    </p:spTree>
    <p:extLst>
      <p:ext uri="{BB962C8B-B14F-4D97-AF65-F5344CB8AC3E}">
        <p14:creationId xmlns:p14="http://schemas.microsoft.com/office/powerpoint/2010/main" val="205845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9E58-C6AC-6FA0-DB96-12615BFE8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Use Exceptions?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DE06-44B1-28CB-BBDE-D0678883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10972800" cy="237435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anticipate that a method call might fail (be proactive!)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provide customized handling of an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Interrupt the normal flow of program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Move the processing elsewhere (pass the buck)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Better classify the errors (do something better than error codes).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64C7F4-00EA-D8A2-B1A5-786B3B08F7D9}"/>
              </a:ext>
            </a:extLst>
          </p:cNvPr>
          <p:cNvSpPr/>
          <p:nvPr/>
        </p:nvSpPr>
        <p:spPr>
          <a:xfrm>
            <a:off x="2260012" y="4938238"/>
            <a:ext cx="6139758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 exception is an </a:t>
            </a:r>
          </a:p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exceptional event!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5775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4712-ACFE-EA61-F4A0-F3205C793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8818A-CD52-C8D6-6291-E4BBEA48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Establishing a network connection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Reading from a 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Resource is not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Permissions are missing or incorrect (security events)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Programmer defined standard workflow breaks down, something exception happens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0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FE98-18A3-399D-44B9-EF0B4A683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does the Exception object contain?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98E1-D20A-AC09-6E02-A803CCAB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of error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State of program (call stack)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83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E554A9-A639-4763-9C04-BF70E8D5B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C7861B11-DEE5-471E-8256-C61A66E8B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44776" y="211090"/>
            <a:ext cx="5544176" cy="6646910"/>
          </a:xfrm>
          <a:custGeom>
            <a:avLst/>
            <a:gdLst>
              <a:gd name="connsiteX0" fmla="*/ 4779974 w 5544176"/>
              <a:gd name="connsiteY0" fmla="*/ 685250 h 6646910"/>
              <a:gd name="connsiteX1" fmla="*/ 5309474 w 5544176"/>
              <a:gd name="connsiteY1" fmla="*/ 1126951 h 6646910"/>
              <a:gd name="connsiteX2" fmla="*/ 5001910 w 5544176"/>
              <a:gd name="connsiteY2" fmla="*/ 1690856 h 6646910"/>
              <a:gd name="connsiteX3" fmla="*/ 4306656 w 5544176"/>
              <a:gd name="connsiteY3" fmla="*/ 1273177 h 6646910"/>
              <a:gd name="connsiteX4" fmla="*/ 4621504 w 5544176"/>
              <a:gd name="connsiteY4" fmla="*/ 721515 h 6646910"/>
              <a:gd name="connsiteX5" fmla="*/ 4779974 w 5544176"/>
              <a:gd name="connsiteY5" fmla="*/ 685250 h 6646910"/>
              <a:gd name="connsiteX6" fmla="*/ 2760003 w 5544176"/>
              <a:gd name="connsiteY6" fmla="*/ 352577 h 6646910"/>
              <a:gd name="connsiteX7" fmla="*/ 2990385 w 5544176"/>
              <a:gd name="connsiteY7" fmla="*/ 544679 h 6646910"/>
              <a:gd name="connsiteX8" fmla="*/ 2856557 w 5544176"/>
              <a:gd name="connsiteY8" fmla="*/ 790095 h 6646910"/>
              <a:gd name="connsiteX9" fmla="*/ 2554030 w 5544176"/>
              <a:gd name="connsiteY9" fmla="*/ 608299 h 6646910"/>
              <a:gd name="connsiteX10" fmla="*/ 2691113 w 5544176"/>
              <a:gd name="connsiteY10" fmla="*/ 368075 h 6646910"/>
              <a:gd name="connsiteX11" fmla="*/ 2760003 w 5544176"/>
              <a:gd name="connsiteY11" fmla="*/ 352577 h 6646910"/>
              <a:gd name="connsiteX12" fmla="*/ 3630 w 5544176"/>
              <a:gd name="connsiteY12" fmla="*/ 28121 h 6646910"/>
              <a:gd name="connsiteX13" fmla="*/ 151871 w 5544176"/>
              <a:gd name="connsiteY13" fmla="*/ 38891 h 6646910"/>
              <a:gd name="connsiteX14" fmla="*/ 1031555 w 5544176"/>
              <a:gd name="connsiteY14" fmla="*/ 832871 h 6646910"/>
              <a:gd name="connsiteX15" fmla="*/ 1096338 w 5544176"/>
              <a:gd name="connsiteY15" fmla="*/ 964607 h 6646910"/>
              <a:gd name="connsiteX16" fmla="*/ 1409481 w 5544176"/>
              <a:gd name="connsiteY16" fmla="*/ 1265738 h 6646910"/>
              <a:gd name="connsiteX17" fmla="*/ 2318612 w 5544176"/>
              <a:gd name="connsiteY17" fmla="*/ 859062 h 6646910"/>
              <a:gd name="connsiteX18" fmla="*/ 2675615 w 5544176"/>
              <a:gd name="connsiteY18" fmla="*/ 1267985 h 6646910"/>
              <a:gd name="connsiteX19" fmla="*/ 2952957 w 5544176"/>
              <a:gd name="connsiteY19" fmla="*/ 1297896 h 6646910"/>
              <a:gd name="connsiteX20" fmla="*/ 3058268 w 5544176"/>
              <a:gd name="connsiteY20" fmla="*/ 1155778 h 6646910"/>
              <a:gd name="connsiteX21" fmla="*/ 3306706 w 5544176"/>
              <a:gd name="connsiteY21" fmla="*/ 310500 h 6646910"/>
              <a:gd name="connsiteX22" fmla="*/ 3735234 w 5544176"/>
              <a:gd name="connsiteY22" fmla="*/ 107395 h 6646910"/>
              <a:gd name="connsiteX23" fmla="*/ 3828224 w 5544176"/>
              <a:gd name="connsiteY23" fmla="*/ 117624 h 6646910"/>
              <a:gd name="connsiteX24" fmla="*/ 4231180 w 5544176"/>
              <a:gd name="connsiteY24" fmla="*/ 592260 h 6646910"/>
              <a:gd name="connsiteX25" fmla="*/ 3873092 w 5544176"/>
              <a:gd name="connsiteY25" fmla="*/ 1299370 h 6646910"/>
              <a:gd name="connsiteX26" fmla="*/ 4050935 w 5544176"/>
              <a:gd name="connsiteY26" fmla="*/ 1948439 h 6646910"/>
              <a:gd name="connsiteX27" fmla="*/ 5211525 w 5544176"/>
              <a:gd name="connsiteY27" fmla="*/ 2027402 h 6646910"/>
              <a:gd name="connsiteX28" fmla="*/ 5541097 w 5544176"/>
              <a:gd name="connsiteY28" fmla="*/ 2700958 h 6646910"/>
              <a:gd name="connsiteX29" fmla="*/ 5094823 w 5544176"/>
              <a:gd name="connsiteY29" fmla="*/ 3471378 h 6646910"/>
              <a:gd name="connsiteX30" fmla="*/ 5505528 w 5544176"/>
              <a:gd name="connsiteY30" fmla="*/ 4272564 h 6646910"/>
              <a:gd name="connsiteX31" fmla="*/ 5281423 w 5544176"/>
              <a:gd name="connsiteY31" fmla="*/ 4965183 h 6646910"/>
              <a:gd name="connsiteX32" fmla="*/ 4675749 w 5544176"/>
              <a:gd name="connsiteY32" fmla="*/ 5385343 h 6646910"/>
              <a:gd name="connsiteX33" fmla="*/ 4508838 w 5544176"/>
              <a:gd name="connsiteY33" fmla="*/ 6598516 h 6646910"/>
              <a:gd name="connsiteX34" fmla="*/ 4472787 w 5544176"/>
              <a:gd name="connsiteY34" fmla="*/ 6646910 h 6646910"/>
              <a:gd name="connsiteX35" fmla="*/ 3367517 w 5544176"/>
              <a:gd name="connsiteY35" fmla="*/ 6646910 h 6646910"/>
              <a:gd name="connsiteX36" fmla="*/ 2998981 w 5544176"/>
              <a:gd name="connsiteY36" fmla="*/ 6646910 h 6646910"/>
              <a:gd name="connsiteX37" fmla="*/ 2648733 w 5544176"/>
              <a:gd name="connsiteY37" fmla="*/ 6646910 h 6646910"/>
              <a:gd name="connsiteX38" fmla="*/ 0 w 5544176"/>
              <a:gd name="connsiteY38" fmla="*/ 6646910 h 6646910"/>
              <a:gd name="connsiteX39" fmla="*/ 0 w 5544176"/>
              <a:gd name="connsiteY39" fmla="*/ 28222 h 6646910"/>
              <a:gd name="connsiteX40" fmla="*/ 1509522 w 5544176"/>
              <a:gd name="connsiteY40" fmla="*/ 767 h 6646910"/>
              <a:gd name="connsiteX41" fmla="*/ 1986017 w 5544176"/>
              <a:gd name="connsiteY41" fmla="*/ 398066 h 6646910"/>
              <a:gd name="connsiteX42" fmla="*/ 1709217 w 5544176"/>
              <a:gd name="connsiteY42" fmla="*/ 905558 h 6646910"/>
              <a:gd name="connsiteX43" fmla="*/ 1083551 w 5544176"/>
              <a:gd name="connsiteY43" fmla="*/ 529879 h 6646910"/>
              <a:gd name="connsiteX44" fmla="*/ 1366937 w 5544176"/>
              <a:gd name="connsiteY44" fmla="*/ 33390 h 6646910"/>
              <a:gd name="connsiteX45" fmla="*/ 1509522 w 5544176"/>
              <a:gd name="connsiteY45" fmla="*/ 767 h 6646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5544176" h="6646910">
                <a:moveTo>
                  <a:pt x="4779974" y="685250"/>
                </a:moveTo>
                <a:cubicBezTo>
                  <a:pt x="5032054" y="670215"/>
                  <a:pt x="5267008" y="852320"/>
                  <a:pt x="5309474" y="1126951"/>
                </a:cubicBezTo>
                <a:cubicBezTo>
                  <a:pt x="5346050" y="1363456"/>
                  <a:pt x="5216949" y="1600813"/>
                  <a:pt x="5001910" y="1690856"/>
                </a:cubicBezTo>
                <a:cubicBezTo>
                  <a:pt x="4692098" y="1820733"/>
                  <a:pt x="4350283" y="1615922"/>
                  <a:pt x="4306656" y="1273177"/>
                </a:cubicBezTo>
                <a:cubicBezTo>
                  <a:pt x="4276590" y="1039231"/>
                  <a:pt x="4408479" y="807918"/>
                  <a:pt x="4621504" y="721515"/>
                </a:cubicBezTo>
                <a:cubicBezTo>
                  <a:pt x="4671997" y="700903"/>
                  <a:pt x="4725528" y="688659"/>
                  <a:pt x="4779974" y="685250"/>
                </a:cubicBezTo>
                <a:close/>
                <a:moveTo>
                  <a:pt x="2760003" y="352577"/>
                </a:moveTo>
                <a:cubicBezTo>
                  <a:pt x="2869653" y="345991"/>
                  <a:pt x="2971942" y="425187"/>
                  <a:pt x="2990385" y="544679"/>
                </a:cubicBezTo>
                <a:cubicBezTo>
                  <a:pt x="3006348" y="647665"/>
                  <a:pt x="2950167" y="750884"/>
                  <a:pt x="2856557" y="790095"/>
                </a:cubicBezTo>
                <a:cubicBezTo>
                  <a:pt x="2721799" y="846585"/>
                  <a:pt x="2573171" y="757470"/>
                  <a:pt x="2554030" y="608299"/>
                </a:cubicBezTo>
                <a:cubicBezTo>
                  <a:pt x="2540934" y="506165"/>
                  <a:pt x="2598123" y="405659"/>
                  <a:pt x="2691113" y="368075"/>
                </a:cubicBezTo>
                <a:cubicBezTo>
                  <a:pt x="2713089" y="359242"/>
                  <a:pt x="2736352" y="353973"/>
                  <a:pt x="2760003" y="352577"/>
                </a:cubicBezTo>
                <a:close/>
                <a:moveTo>
                  <a:pt x="3630" y="28121"/>
                </a:moveTo>
                <a:cubicBezTo>
                  <a:pt x="53278" y="26959"/>
                  <a:pt x="102920" y="30524"/>
                  <a:pt x="151871" y="38891"/>
                </a:cubicBezTo>
                <a:cubicBezTo>
                  <a:pt x="865103" y="112200"/>
                  <a:pt x="964292" y="593344"/>
                  <a:pt x="1031555" y="832871"/>
                </a:cubicBezTo>
                <a:cubicBezTo>
                  <a:pt x="1053330" y="878203"/>
                  <a:pt x="1074563" y="922528"/>
                  <a:pt x="1096338" y="964607"/>
                </a:cubicBezTo>
                <a:cubicBezTo>
                  <a:pt x="1174682" y="1115560"/>
                  <a:pt x="1260852" y="1237377"/>
                  <a:pt x="1409481" y="1265738"/>
                </a:cubicBezTo>
                <a:cubicBezTo>
                  <a:pt x="1767492" y="1334008"/>
                  <a:pt x="1973154" y="762896"/>
                  <a:pt x="2318612" y="859062"/>
                </a:cubicBezTo>
                <a:cubicBezTo>
                  <a:pt x="2496300" y="908501"/>
                  <a:pt x="2583943" y="1098510"/>
                  <a:pt x="2675615" y="1267985"/>
                </a:cubicBezTo>
                <a:cubicBezTo>
                  <a:pt x="2731099" y="1370507"/>
                  <a:pt x="2875466" y="1386005"/>
                  <a:pt x="2952957" y="1297896"/>
                </a:cubicBezTo>
                <a:cubicBezTo>
                  <a:pt x="2992292" y="1253804"/>
                  <a:pt x="3027543" y="1206225"/>
                  <a:pt x="3058268" y="1155778"/>
                </a:cubicBezTo>
                <a:cubicBezTo>
                  <a:pt x="3256027" y="815280"/>
                  <a:pt x="3063848" y="537317"/>
                  <a:pt x="3306706" y="310500"/>
                </a:cubicBezTo>
                <a:cubicBezTo>
                  <a:pt x="3358006" y="262378"/>
                  <a:pt x="3524148" y="107395"/>
                  <a:pt x="3735234" y="107395"/>
                </a:cubicBezTo>
                <a:cubicBezTo>
                  <a:pt x="3766510" y="107395"/>
                  <a:pt x="3797693" y="110804"/>
                  <a:pt x="3828224" y="117624"/>
                </a:cubicBezTo>
                <a:cubicBezTo>
                  <a:pt x="4046595" y="166056"/>
                  <a:pt x="4222967" y="384349"/>
                  <a:pt x="4231180" y="592260"/>
                </a:cubicBezTo>
                <a:cubicBezTo>
                  <a:pt x="4242339" y="872003"/>
                  <a:pt x="3941207" y="932136"/>
                  <a:pt x="3873092" y="1299370"/>
                </a:cubicBezTo>
                <a:cubicBezTo>
                  <a:pt x="3837368" y="1492245"/>
                  <a:pt x="3867280" y="1798492"/>
                  <a:pt x="4050935" y="1948439"/>
                </a:cubicBezTo>
                <a:cubicBezTo>
                  <a:pt x="4358421" y="2199435"/>
                  <a:pt x="4810507" y="1777182"/>
                  <a:pt x="5211525" y="2027402"/>
                </a:cubicBezTo>
                <a:cubicBezTo>
                  <a:pt x="5429122" y="2163013"/>
                  <a:pt x="5566824" y="2456164"/>
                  <a:pt x="5541097" y="2700958"/>
                </a:cubicBezTo>
                <a:cubicBezTo>
                  <a:pt x="5501654" y="3076251"/>
                  <a:pt x="5098698" y="3142194"/>
                  <a:pt x="5094823" y="3471378"/>
                </a:cubicBezTo>
                <a:cubicBezTo>
                  <a:pt x="5091415" y="3745236"/>
                  <a:pt x="5419668" y="3893242"/>
                  <a:pt x="5505528" y="4272564"/>
                </a:cubicBezTo>
                <a:cubicBezTo>
                  <a:pt x="5569691" y="4556184"/>
                  <a:pt x="5439041" y="4752005"/>
                  <a:pt x="5281423" y="4965183"/>
                </a:cubicBezTo>
                <a:cubicBezTo>
                  <a:pt x="5068244" y="5253608"/>
                  <a:pt x="4866301" y="5146281"/>
                  <a:pt x="4675749" y="5385343"/>
                </a:cubicBezTo>
                <a:cubicBezTo>
                  <a:pt x="4370191" y="5769070"/>
                  <a:pt x="4714176" y="6260683"/>
                  <a:pt x="4508838" y="6598516"/>
                </a:cubicBezTo>
                <a:lnTo>
                  <a:pt x="4472787" y="6646910"/>
                </a:lnTo>
                <a:lnTo>
                  <a:pt x="3367517" y="6646910"/>
                </a:lnTo>
                <a:lnTo>
                  <a:pt x="2998981" y="6646910"/>
                </a:lnTo>
                <a:lnTo>
                  <a:pt x="2648733" y="6646910"/>
                </a:lnTo>
                <a:lnTo>
                  <a:pt x="0" y="6646910"/>
                </a:lnTo>
                <a:lnTo>
                  <a:pt x="0" y="28222"/>
                </a:lnTo>
                <a:close/>
                <a:moveTo>
                  <a:pt x="1509522" y="767"/>
                </a:moveTo>
                <a:cubicBezTo>
                  <a:pt x="1736339" y="-12639"/>
                  <a:pt x="1947814" y="150946"/>
                  <a:pt x="1986017" y="398066"/>
                </a:cubicBezTo>
                <a:cubicBezTo>
                  <a:pt x="2019183" y="611090"/>
                  <a:pt x="1902946" y="824502"/>
                  <a:pt x="1709217" y="905558"/>
                </a:cubicBezTo>
                <a:cubicBezTo>
                  <a:pt x="1430403" y="1021795"/>
                  <a:pt x="1123149" y="837830"/>
                  <a:pt x="1083551" y="529879"/>
                </a:cubicBezTo>
                <a:cubicBezTo>
                  <a:pt x="1056506" y="319025"/>
                  <a:pt x="1175223" y="110882"/>
                  <a:pt x="1366937" y="33390"/>
                </a:cubicBezTo>
                <a:cubicBezTo>
                  <a:pt x="1412379" y="14871"/>
                  <a:pt x="1460539" y="3866"/>
                  <a:pt x="1509522" y="7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6A98C9-C80A-0254-B05D-EB3BDD1C9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552782"/>
            <a:ext cx="5702422" cy="2325590"/>
          </a:xfrm>
        </p:spPr>
        <p:txBody>
          <a:bodyPr>
            <a:normAutofit/>
          </a:bodyPr>
          <a:lstStyle/>
          <a:p>
            <a:r>
              <a:rPr lang="en-US" dirty="0"/>
              <a:t>Who has to deal with the Exception?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4128-6B50-A5BD-1E21-F45F3713F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197" y="3241192"/>
            <a:ext cx="5921232" cy="3224921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Runtime system tries to find a runtime handler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 method has to provide a special block of code to process that exception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buck keeps getting passed until that special block is found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special block found; the program gets terminated</a:t>
            </a:r>
          </a:p>
        </p:txBody>
      </p:sp>
      <p:pic>
        <p:nvPicPr>
          <p:cNvPr id="5" name="Picture 4" descr="A diagram of method&#10;&#10;Description automatically generated">
            <a:extLst>
              <a:ext uri="{FF2B5EF4-FFF2-40B4-BE49-F238E27FC236}">
                <a16:creationId xmlns:a16="http://schemas.microsoft.com/office/drawing/2014/main" id="{5C0315DC-42B5-98DD-7C52-E66A06CC93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02" y="1160588"/>
            <a:ext cx="3509550" cy="2351885"/>
          </a:xfrm>
          <a:prstGeom prst="rect">
            <a:avLst/>
          </a:prstGeom>
        </p:spPr>
      </p:pic>
      <p:pic>
        <p:nvPicPr>
          <p:cNvPr id="7" name="Picture 6" descr="A diagram of a method&#10;&#10;Description automatically generated">
            <a:extLst>
              <a:ext uri="{FF2B5EF4-FFF2-40B4-BE49-F238E27FC236}">
                <a16:creationId xmlns:a16="http://schemas.microsoft.com/office/drawing/2014/main" id="{AC65799F-DAE7-20AA-1F87-E671BB01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2816" y="3723563"/>
            <a:ext cx="5008421" cy="235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738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94046-FBD9-E11C-14B6-7F9486513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82880"/>
            <a:ext cx="10972800" cy="774627"/>
          </a:xfrm>
        </p:spPr>
        <p:txBody>
          <a:bodyPr/>
          <a:lstStyle/>
          <a:p>
            <a:pPr algn="ctr"/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F281-7377-E66B-01B6-0F578AD08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57507"/>
            <a:ext cx="10972800" cy="5779723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try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 // some awesome code here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// some code that calls a method that might generate an exception</a:t>
            </a:r>
          </a:p>
          <a:p>
            <a:r>
              <a:rPr lang="en-US" dirty="0">
                <a:latin typeface="Consolas" panose="020B0609020204030204" pitchFamily="49" charset="0"/>
              </a:rPr>
              <a:t>    method()</a:t>
            </a:r>
          </a:p>
          <a:p>
            <a:r>
              <a:rPr lang="en-US" dirty="0">
                <a:latin typeface="Consolas" panose="020B0609020204030204" pitchFamily="49" charset="0"/>
              </a:rPr>
              <a:t>catch(SomeException|SomeException2 se) {</a:t>
            </a:r>
          </a:p>
          <a:p>
            <a:r>
              <a:rPr lang="en-US" dirty="0">
                <a:latin typeface="Consolas" panose="020B0609020204030204" pitchFamily="49" charset="0"/>
              </a:rPr>
              <a:t>    // process </a:t>
            </a:r>
            <a:r>
              <a:rPr lang="en-US" dirty="0" err="1">
                <a:latin typeface="Consolas" panose="020B0609020204030204" pitchFamily="49" charset="0"/>
              </a:rPr>
              <a:t>SomeException</a:t>
            </a:r>
            <a:r>
              <a:rPr lang="en-US" dirty="0">
                <a:latin typeface="Consolas" panose="020B0609020204030204" pitchFamily="49" charset="0"/>
              </a:rPr>
              <a:t> or its descendent exception here </a:t>
            </a:r>
          </a:p>
          <a:p>
            <a:r>
              <a:rPr lang="en-US" dirty="0">
                <a:latin typeface="Consolas" panose="020B0609020204030204" pitchFamily="49" charset="0"/>
              </a:rPr>
              <a:t>    // could even rethrow the exception after handling to higher block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finally {</a:t>
            </a:r>
          </a:p>
          <a:p>
            <a:r>
              <a:rPr lang="en-US" dirty="0">
                <a:latin typeface="Consolas" panose="020B0609020204030204" pitchFamily="49" charset="0"/>
              </a:rPr>
              <a:t>    // clean up code regardless of normal or exceptional operation</a:t>
            </a:r>
          </a:p>
          <a:p>
            <a:r>
              <a:rPr lang="en-US" dirty="0">
                <a:latin typeface="Consolas" panose="020B0609020204030204" pitchFamily="49" charset="0"/>
              </a:rPr>
              <a:t>    // may not get here w/ exit() or abnormal termination in try-catch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6325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38DE2-1172-21ED-6520-A79310307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A6E5-F0D3-EE9B-BD53-D983AC20A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Checked Exceptions (Anticipate and Recover)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Errors (Hardware Malfunctions, Resource </a:t>
            </a:r>
            <a:r>
              <a:rPr lang="en-US" dirty="0" err="1"/>
              <a:t>Exhaustion,Bugs</a:t>
            </a:r>
            <a:r>
              <a:rPr lang="en-US" dirty="0"/>
              <a:t>)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Throwable </a:t>
            </a:r>
            <a:r>
              <a:rPr lang="en-US" dirty="0">
                <a:sym typeface="Wingdings" panose="05000000000000000000" pitchFamily="2" charset="2"/>
              </a:rPr>
              <a:t> Error  </a:t>
            </a:r>
            <a:r>
              <a:rPr lang="en-US" dirty="0" err="1">
                <a:sym typeface="Wingdings" panose="05000000000000000000" pitchFamily="2" charset="2"/>
              </a:rPr>
              <a:t>VirtualMachineError</a:t>
            </a:r>
            <a:r>
              <a:rPr lang="en-US" dirty="0">
                <a:sym typeface="Wingdings" panose="05000000000000000000" pitchFamily="2" charset="2"/>
              </a:rPr>
              <a:t>  …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OutofMemory</a:t>
            </a:r>
            <a:r>
              <a:rPr lang="en-US" dirty="0"/>
              <a:t> easy to do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StackOverFlow</a:t>
            </a:r>
            <a:r>
              <a:rPr lang="en-US" dirty="0"/>
              <a:t> easy to do</a:t>
            </a:r>
          </a:p>
          <a:p>
            <a:pPr marL="914400" lvl="2" indent="-457200">
              <a:buFont typeface="+mj-lt"/>
              <a:buAutoNum type="arabicPeriod"/>
            </a:pPr>
            <a:r>
              <a:rPr lang="en-US" dirty="0" err="1"/>
              <a:t>InternalError</a:t>
            </a:r>
            <a:r>
              <a:rPr lang="en-US" dirty="0"/>
              <a:t>/</a:t>
            </a:r>
            <a:r>
              <a:rPr lang="en-US" dirty="0" err="1"/>
              <a:t>UnknownError</a:t>
            </a:r>
            <a:r>
              <a:rPr lang="en-US" dirty="0"/>
              <a:t> requires finding something broke in the JVM</a:t>
            </a:r>
          </a:p>
          <a:p>
            <a:pPr marL="685800" lvl="1" indent="-457200">
              <a:buFont typeface="+mj-lt"/>
              <a:buAutoNum type="arabicPeriod"/>
            </a:pPr>
            <a:r>
              <a:rPr lang="en-US" dirty="0"/>
              <a:t>Throwable </a:t>
            </a:r>
            <a:r>
              <a:rPr lang="en-US" dirty="0">
                <a:sym typeface="Wingdings" panose="05000000000000000000" pitchFamily="2" charset="2"/>
              </a:rPr>
              <a:t> Error  </a:t>
            </a:r>
            <a:r>
              <a:rPr lang="en-US" dirty="0" err="1">
                <a:sym typeface="Wingdings" panose="05000000000000000000" pitchFamily="2" charset="2"/>
              </a:rPr>
              <a:t>AssertionError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Unchecked Exceptions (Runtime Errors)</a:t>
            </a:r>
          </a:p>
        </p:txBody>
      </p:sp>
    </p:spTree>
    <p:extLst>
      <p:ext uri="{BB962C8B-B14F-4D97-AF65-F5344CB8AC3E}">
        <p14:creationId xmlns:p14="http://schemas.microsoft.com/office/powerpoint/2010/main" val="1013290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F44C2-2DE1-C6E9-85BC-30A3C987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So Why Bother with Checked Exceptions?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03574-7CF0-AC34-56B9-AF3120538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not just use unchecked exceptions?</a:t>
            </a:r>
          </a:p>
          <a:p>
            <a:r>
              <a:rPr lang="en-US" dirty="0"/>
              <a:t>Why not just inherit checked exception classes and throw </a:t>
            </a:r>
            <a:r>
              <a:rPr lang="en-US" dirty="0" err="1"/>
              <a:t>RuntimeException</a:t>
            </a:r>
            <a:r>
              <a:rPr lang="en-US" dirty="0"/>
              <a:t> (see </a:t>
            </a:r>
            <a:r>
              <a:rPr lang="en-US" dirty="0" err="1"/>
              <a:t>UglyException</a:t>
            </a:r>
            <a:r>
              <a:rPr lang="en-US" dirty="0"/>
              <a:t>) to avoid any real work?</a:t>
            </a:r>
          </a:p>
          <a:p>
            <a:r>
              <a:rPr lang="en-US" dirty="0"/>
              <a:t>Avoid specifying or catching errors and make the code more </a:t>
            </a:r>
            <a:r>
              <a:rPr lang="en-US" i="1" dirty="0"/>
              <a:t>streamlined</a:t>
            </a:r>
          </a:p>
          <a:p>
            <a:r>
              <a:rPr lang="en-US" dirty="0"/>
              <a:t>Part of the API like each method’s programming signature, you are responsible for it. </a:t>
            </a:r>
          </a:p>
          <a:p>
            <a:r>
              <a:rPr lang="en-US" dirty="0"/>
              <a:t>Things you want the client to handle, make it checked</a:t>
            </a:r>
          </a:p>
        </p:txBody>
      </p:sp>
    </p:spTree>
    <p:extLst>
      <p:ext uri="{BB962C8B-B14F-4D97-AF65-F5344CB8AC3E}">
        <p14:creationId xmlns:p14="http://schemas.microsoft.com/office/powerpoint/2010/main" val="678126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plash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596</Words>
  <Application>Microsoft Office PowerPoint</Application>
  <PresentationFormat>Widescreen</PresentationFormat>
  <Paragraphs>77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Arial</vt:lpstr>
      <vt:lpstr>Avenir Next LT Pro</vt:lpstr>
      <vt:lpstr>Consolas</vt:lpstr>
      <vt:lpstr>Posterama</vt:lpstr>
      <vt:lpstr>Wingdings</vt:lpstr>
      <vt:lpstr>SplashVTI</vt:lpstr>
      <vt:lpstr>Exception Handling w/ Try-Catch</vt:lpstr>
      <vt:lpstr>Imagine a World Before Exceptions </vt:lpstr>
      <vt:lpstr>Why Use Exceptions? </vt:lpstr>
      <vt:lpstr>When?</vt:lpstr>
      <vt:lpstr>What does the Exception object contain?</vt:lpstr>
      <vt:lpstr>Who has to deal with the Exception?</vt:lpstr>
      <vt:lpstr>Basic Syntax</vt:lpstr>
      <vt:lpstr>Types of Exceptions</vt:lpstr>
      <vt:lpstr>So Why Bother with Checked Exceptions?</vt:lpstr>
      <vt:lpstr>Review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Robbeloth</dc:creator>
  <cp:lastModifiedBy>Michael Robbeloth</cp:lastModifiedBy>
  <cp:revision>6</cp:revision>
  <dcterms:created xsi:type="dcterms:W3CDTF">2024-11-27T16:20:17Z</dcterms:created>
  <dcterms:modified xsi:type="dcterms:W3CDTF">2024-12-01T04:18:20Z</dcterms:modified>
</cp:coreProperties>
</file>