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6"/>
  </p:notesMasterIdLst>
  <p:handoutMasterIdLst>
    <p:handoutMasterId r:id="rId17"/>
  </p:handoutMasterIdLst>
  <p:sldIdLst>
    <p:sldId id="278" r:id="rId5"/>
    <p:sldId id="295" r:id="rId6"/>
    <p:sldId id="293" r:id="rId7"/>
    <p:sldId id="298" r:id="rId8"/>
    <p:sldId id="294" r:id="rId9"/>
    <p:sldId id="296" r:id="rId10"/>
    <p:sldId id="297" r:id="rId11"/>
    <p:sldId id="299" r:id="rId12"/>
    <p:sldId id="300" r:id="rId13"/>
    <p:sldId id="30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121" autoAdjust="0"/>
  </p:normalViewPr>
  <p:slideViewPr>
    <p:cSldViewPr snapToGrid="0">
      <p:cViewPr varScale="1">
        <p:scale>
          <a:sx n="82" d="100"/>
          <a:sy n="82" d="100"/>
        </p:scale>
        <p:origin x="1144" y="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https://visualvoyager.net/visiting-a-data-centre-in-the-1990s/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6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2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Dynamic Allocation:</a:t>
            </a:r>
            <a:r>
              <a:rPr lang="en-US" dirty="0"/>
              <a:t> Virtualization allows for the dynamic allocation of resources, ensuring that only the necessary resources are used at any given time. This leads to significant cost savings. </a:t>
            </a:r>
            <a:r>
              <a:rPr lang="en-US" b="1" dirty="0"/>
              <a:t>Consolidation:</a:t>
            </a:r>
            <a:r>
              <a:rPr lang="en-US" dirty="0"/>
              <a:t> Multiple physical servers can be consolidated onto a single physical server, reducing hardware costs and maintenance overhead. </a:t>
            </a:r>
          </a:p>
          <a:p>
            <a:r>
              <a:rPr lang="en-US" b="1" dirty="0"/>
              <a:t>Scalability:</a:t>
            </a:r>
            <a:r>
              <a:rPr lang="en-US" dirty="0"/>
              <a:t> Cloud computing provides on-</a:t>
            </a:r>
          </a:p>
          <a:p>
            <a:r>
              <a:rPr lang="en-US" b="1" dirty="0"/>
              <a:t>Rapid Prototyping:</a:t>
            </a:r>
            <a:r>
              <a:rPr lang="en-US" dirty="0"/>
              <a:t> Virtual environments can be created quickly, facilitating rapid prototyping and experimentation. </a:t>
            </a:r>
          </a:p>
          <a:p>
            <a:r>
              <a:rPr lang="en-US" b="1" dirty="0"/>
              <a:t>Infrastructure as Code (</a:t>
            </a:r>
            <a:r>
              <a:rPr lang="en-US" b="1" dirty="0" err="1"/>
              <a:t>IaC</a:t>
            </a:r>
            <a:r>
              <a:rPr lang="en-US" b="1" dirty="0"/>
              <a:t>):</a:t>
            </a:r>
            <a:r>
              <a:rPr lang="en-US" dirty="0"/>
              <a:t> Cloud computing promotes the use of </a:t>
            </a:r>
            <a:r>
              <a:rPr lang="en-US" dirty="0" err="1"/>
              <a:t>IaC</a:t>
            </a:r>
            <a:r>
              <a:rPr lang="en-US" dirty="0"/>
              <a:t>, allowing infrastructure to be defined and managed using code, enhancing automation and consistency. </a:t>
            </a:r>
          </a:p>
          <a:p>
            <a:r>
              <a:rPr lang="en-US" b="1" dirty="0"/>
              <a:t>Continuous Integration/Continuous Delivery (CI/CD):</a:t>
            </a:r>
            <a:r>
              <a:rPr lang="en-US" dirty="0"/>
              <a:t> Virtualization and cloud computing enable efficient CI/CD pipelines, accelerating software delivery and reducing time-to-</a:t>
            </a:r>
            <a:r>
              <a:rPr lang="en-US" dirty="0" err="1"/>
              <a:t>market.demand</a:t>
            </a:r>
            <a:r>
              <a:rPr lang="en-US" dirty="0"/>
              <a:t> scalability, allowing organizations to easily adjust their computing resources based on fluctuating workloads.</a:t>
            </a:r>
          </a:p>
          <a:p>
            <a:r>
              <a:rPr lang="en-US" b="1" dirty="0"/>
              <a:t>Software as a Service (SaaS):</a:t>
            </a:r>
            <a:r>
              <a:rPr lang="en-US" dirty="0"/>
              <a:t> Cloud computing has enabled the rise of SaaS models, where software is delivered as a service over the internet, making it more accessible and affordable. </a:t>
            </a:r>
          </a:p>
          <a:p>
            <a:r>
              <a:rPr lang="en-US" b="1" dirty="0"/>
              <a:t>Platform as a Service (PaaS):</a:t>
            </a:r>
            <a:r>
              <a:rPr lang="en-US" dirty="0"/>
              <a:t> PaaS platforms provide a ready-to-use environment for developers, simplifying application development and deployment. </a:t>
            </a:r>
          </a:p>
          <a:p>
            <a:r>
              <a:rPr lang="en-US" b="1" dirty="0"/>
              <a:t>Infrastructure as a Service (IaaS):</a:t>
            </a:r>
            <a:r>
              <a:rPr lang="en-US" dirty="0"/>
              <a:t> IaaS providers offer on-demand access to computing resources, such as servers, storage, and networking, allowing organizations to focus on their core business.</a:t>
            </a:r>
          </a:p>
          <a:p>
            <a:r>
              <a:rPr lang="en-US" dirty="0" err="1"/>
              <a:t>Allo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8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IT and Technology:</a:t>
            </a:r>
            <a:r>
              <a:rPr lang="en-US" dirty="0"/>
              <a:t> These industries have been at the forefront of adopting and developing virtualization and cloud technologies. </a:t>
            </a:r>
          </a:p>
          <a:p>
            <a:r>
              <a:rPr lang="en-US" b="1" dirty="0"/>
              <a:t>Finance:</a:t>
            </a:r>
            <a:r>
              <a:rPr lang="en-US" dirty="0"/>
              <a:t> Financial institutions have leveraged cloud computing to improve efficiency, reduce costs, and enhance customer experience. </a:t>
            </a:r>
          </a:p>
          <a:p>
            <a:r>
              <a:rPr lang="en-US" b="1" dirty="0"/>
              <a:t>Healthcare:</a:t>
            </a:r>
            <a:r>
              <a:rPr lang="en-US" dirty="0"/>
              <a:t> Cloud-based solutions have helped healthcare organizations improve patient care, streamline administrative processes, and enhance data security. </a:t>
            </a:r>
          </a:p>
          <a:p>
            <a:r>
              <a:rPr lang="en-US" b="1" dirty="0"/>
              <a:t>Retail:</a:t>
            </a:r>
            <a:r>
              <a:rPr lang="en-US" dirty="0"/>
              <a:t> Retailers have used cloud computing to improve supply chain management, personalize customer experiences, and enable omnichannel retailing. </a:t>
            </a:r>
          </a:p>
          <a:p>
            <a:r>
              <a:rPr lang="en-US" b="1" dirty="0"/>
              <a:t>Education:</a:t>
            </a:r>
            <a:r>
              <a:rPr lang="en-US" dirty="0"/>
              <a:t> Cloud-based learning platforms have made education more accessible and flexible for students and educators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3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100s of AWS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1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Spot is taking up excess capacity – you take what’s available and don’t throw a fit </a:t>
            </a: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  <a:sym typeface="Wingdings" panose="05000000000000000000" pitchFamily="2" charset="2"/>
              </a:rPr>
              <a:t></a:t>
            </a:r>
            <a:endParaRPr lang="en-US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Data transferred "in" to and "out" from Amazon EC2, Amazon RDS, Amazon Redshift, Amazon DynamoDB Accelerator (DAX), and Amazon </a:t>
            </a:r>
            <a:r>
              <a:rPr lang="en-US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ElastiCache</a:t>
            </a: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 instances, Elastic Network Interfaces or VPC Peering connections across Availability Zones in the same AWS Region is charged at $0.01/GB in each direction.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IPv4: Data transferred "in" to and "out" from public or Elastic IPv4 address is charged at $0.01/GB in each direction.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IPv6: Data transferred "in" to and "out" from an IPv6 address in a different VPC is charged at $0.01/GB in each direction.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For data transferred between a Local Zone and an Availability Zone within the same AWS Region, "in" to and "out" from Amazon EC2 in the Local Zone is charged at the following rate: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6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Spot is taking up excess capacity – you take what’s available and don’t throw a fit </a:t>
            </a: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  <a:sym typeface="Wingdings" panose="05000000000000000000" pitchFamily="2" charset="2"/>
              </a:rPr>
              <a:t></a:t>
            </a:r>
            <a:endParaRPr lang="en-US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Data transferred "in" to and "out" from Amazon EC2, Amazon RDS, Amazon Redshift, Amazon DynamoDB Accelerator (DAX), and Amazon </a:t>
            </a:r>
            <a:r>
              <a:rPr lang="en-US" b="0" i="0" u="none" strike="noStrike" dirty="0" err="1">
                <a:solidFill>
                  <a:srgbClr val="16191F"/>
                </a:solidFill>
                <a:effectLst/>
                <a:latin typeface="Amazon Ember"/>
              </a:rPr>
              <a:t>ElastiCache</a:t>
            </a: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 instances, Elastic Network Interfaces or VPC Peering connections across Availability Zones in the same AWS Region is charged at $0.01/GB in each direction.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IPv4: Data transferred "in" to and "out" from public or Elastic IPv4 address is charged at $0.01/GB in each direction.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IPv6: Data transferred "in" to and "out" from an IPv6 address in a different VPC is charged at $0.01/GB in each direction.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For data transferred between a Local Zone and an Availability Zone within the same AWS Region, "in" to and "out" from Amazon EC2 in the Local Zone is charged at the following rate: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1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2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Virtualization &amp; Cloud Computing </a:t>
            </a:r>
            <a:br>
              <a:rPr lang="en-US"/>
            </a:br>
            <a:br>
              <a:rPr lang="en-US"/>
            </a:br>
            <a:r>
              <a:rPr lang="en-US" sz="3200" i="1"/>
              <a:t>Dr</a:t>
            </a:r>
            <a:r>
              <a:rPr lang="en-US" sz="3200" i="1" dirty="0"/>
              <a:t>. Robbeloth</a:t>
            </a:r>
            <a:endParaRPr lang="en-US" i="1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CBC3FFBA-4915-9EBD-A9AE-2E9E63C5D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055" y="74693"/>
            <a:ext cx="1769605" cy="17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1457-7831-D068-1529-2BD68BE4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Cost (A More Exotic Example)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C03A-8CF4-B0BF-290E-C653F46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Take another example – AWS </a:t>
            </a:r>
            <a:r>
              <a:rPr lang="en-US" dirty="0" err="1"/>
              <a:t>RoboMaker</a:t>
            </a:r>
            <a:r>
              <a:rPr lang="en-US" dirty="0"/>
              <a:t> Simulation</a:t>
            </a:r>
          </a:p>
          <a:p>
            <a:r>
              <a:rPr lang="en-US" dirty="0"/>
              <a:t>Robotics Simulation Environment (</a:t>
            </a:r>
            <a:r>
              <a:rPr lang="en-US" dirty="0" err="1"/>
              <a:t>WorldForge</a:t>
            </a:r>
            <a:r>
              <a:rPr lang="en-US" dirty="0"/>
              <a:t> to make world and generate 3D assets, Simulation to run, and export to S3)</a:t>
            </a:r>
          </a:p>
          <a:p>
            <a:r>
              <a:rPr lang="en-US" dirty="0"/>
              <a:t>Cost in terms of Simulation Units (SUs) – sounds like some in-world game currency</a:t>
            </a:r>
          </a:p>
          <a:p>
            <a:r>
              <a:rPr lang="en-US" dirty="0"/>
              <a:t>1 vCPU, 2GB memory per SU</a:t>
            </a:r>
          </a:p>
          <a:p>
            <a:r>
              <a:rPr lang="en-US" dirty="0"/>
              <a:t>Hourly billing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86FDF-6B88-9FCB-EA43-5F998C301DFF}"/>
              </a:ext>
            </a:extLst>
          </p:cNvPr>
          <p:cNvSpPr txBox="1"/>
          <p:nvPr/>
        </p:nvSpPr>
        <p:spPr>
          <a:xfrm>
            <a:off x="4508500" y="5778500"/>
            <a:ext cx="73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It’s like a taxi meter running all the time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F56E36-D17E-F2D9-1F83-3F9A37952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8499" y="2530992"/>
            <a:ext cx="7345363" cy="2780900"/>
          </a:xfrm>
        </p:spPr>
      </p:pic>
    </p:spTree>
    <p:extLst>
      <p:ext uri="{BB962C8B-B14F-4D97-AF65-F5344CB8AC3E}">
        <p14:creationId xmlns:p14="http://schemas.microsoft.com/office/powerpoint/2010/main" val="151051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lluminated server room panel">
            <a:extLst>
              <a:ext uri="{FF2B5EF4-FFF2-40B4-BE49-F238E27FC236}">
                <a16:creationId xmlns:a16="http://schemas.microsoft.com/office/drawing/2014/main" id="{5296588F-A529-E750-9586-B7BA3A5B7B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-2" y="7449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DCD8-C4A8-9642-160D-9B6EFF1D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does </a:t>
            </a:r>
            <a:r>
              <a:rPr lang="en-US" b="1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mean?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DF02-EF35-0240-ACF0-EA1F24B0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215900"/>
            <a:ext cx="5924550" cy="6235700"/>
          </a:xfrm>
        </p:spPr>
        <p:txBody>
          <a:bodyPr>
            <a:noAutofit/>
          </a:bodyPr>
          <a:lstStyle/>
          <a:p>
            <a:br>
              <a:rPr lang="en-US" sz="3600" dirty="0"/>
            </a:br>
            <a:r>
              <a:rPr lang="en-US" sz="3600" dirty="0"/>
              <a:t>1990s data center in LA</a:t>
            </a:r>
            <a:br>
              <a:rPr lang="en-US" sz="3600" dirty="0"/>
            </a:br>
            <a:r>
              <a:rPr lang="en-US" sz="3600" dirty="0"/>
              <a:t>Mainframes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Teradata 3600s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Raspberry Pi 4/5 has more power than one of these today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Single application on one server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3F1461C-CD36-C14B-BA48-36F2FBD106E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8" r="2090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8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BC8D-824C-8411-CBA0-DC68E060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is not a new idea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It’s been around since the IBM System/360 Model 67 (mid 1960s)</a:t>
            </a:r>
          </a:p>
        </p:txBody>
      </p:sp>
      <p:pic>
        <p:nvPicPr>
          <p:cNvPr id="4100" name="Picture 4" descr="undefined">
            <a:extLst>
              <a:ext uri="{FF2B5EF4-FFF2-40B4-BE49-F238E27FC236}">
                <a16:creationId xmlns:a16="http://schemas.microsoft.com/office/drawing/2014/main" id="{C34D5519-D8CF-0377-F85D-2671A18DE93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67" r="1936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6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826B-A36D-2D32-035C-E51E885A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7450" y="662937"/>
            <a:ext cx="5924550" cy="6042663"/>
          </a:xfrm>
        </p:spPr>
        <p:txBody>
          <a:bodyPr>
            <a:noAutofit/>
          </a:bodyPr>
          <a:lstStyle/>
          <a:p>
            <a:r>
              <a:rPr lang="en-US" sz="2400" b="1" dirty="0"/>
              <a:t>General Changes: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They got smaller or more capable at the same size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Start to run more than one application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Eventually,  the OS/service(s) were virtualized into a component you could move around to different hardware boxes– hypervisors were installed on server hardware to allocate resources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Lighter weight (e.g., lower CPU/memory/I/O requirements) reproducible entitles specified with configuration files came next – we call them containers</a:t>
            </a: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79808507-D04E-8E47-3B3C-3C92D475D85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9" r="1954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28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48E2-FDE5-520C-3757-3062D0B1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00" y="317501"/>
            <a:ext cx="6892662" cy="6375400"/>
          </a:xfrm>
        </p:spPr>
        <p:txBody>
          <a:bodyPr>
            <a:noAutofit/>
          </a:bodyPr>
          <a:lstStyle/>
          <a:p>
            <a:r>
              <a:rPr lang="en-US" sz="2000" b="1" dirty="0"/>
              <a:t>Impact of virtualization on CS: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Dynamic allocation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Consolidation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Scalability/elasticity (variable performance)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Availability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Rapid prototyping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Infrastructure as code (use an API to create a VM)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Facilitate CI/CD channels – reduce time to deploy software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Permit SaaS/PaaS/IaaS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Move servers in part/whole off-premise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Backup more easily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C721859-EEF0-C747-1DEA-00951479D99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" t="8785" r="22189" b="8785"/>
          <a:stretch/>
        </p:blipFill>
        <p:spPr bwMode="auto">
          <a:xfrm>
            <a:off x="0" y="0"/>
            <a:ext cx="4749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87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5653B-E696-9DC3-CAE5-0D57B5F5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that mean to the business world?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62104A-9E4F-2B18-1D5D-241284819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000" y="3670300"/>
            <a:ext cx="7747000" cy="31597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A14AD0-13DC-F300-5EA7-C07C5094C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901" y="1750060"/>
            <a:ext cx="4356099" cy="5107940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Improved operational efficiencies</a:t>
            </a:r>
          </a:p>
          <a:p>
            <a:r>
              <a:rPr lang="en-US" sz="1900" dirty="0"/>
              <a:t>Automates tasks, reduces costs</a:t>
            </a:r>
          </a:p>
          <a:p>
            <a:r>
              <a:rPr lang="en-US" sz="1900" dirty="0"/>
              <a:t>Makes it easier to work remotely</a:t>
            </a:r>
          </a:p>
          <a:p>
            <a:r>
              <a:rPr lang="en-US" sz="1900" dirty="0"/>
              <a:t>Makes the technology more accessible</a:t>
            </a:r>
          </a:p>
          <a:p>
            <a:r>
              <a:rPr lang="en-US" sz="1900" dirty="0"/>
              <a:t>Improves time to market of products and services</a:t>
            </a:r>
          </a:p>
          <a:p>
            <a:r>
              <a:rPr lang="en-US" sz="1900" dirty="0"/>
              <a:t>Experiment easier</a:t>
            </a:r>
          </a:p>
          <a:p>
            <a:r>
              <a:rPr lang="en-US" sz="1900" dirty="0"/>
              <a:t>Lots of  VMs/containers on one box reduces energy consumption, slow energy growth</a:t>
            </a:r>
          </a:p>
          <a:p>
            <a:r>
              <a:rPr lang="en-US" sz="1900" dirty="0"/>
              <a:t>New types of jobs: Cloud architectures, DevOps Engineers, Cloud Security Analysts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51A4-D456-D2C2-33C7-7B42175A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16E0-14D6-8922-2F93-C7845AD74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790440"/>
          </a:xfrm>
        </p:spPr>
        <p:txBody>
          <a:bodyPr>
            <a:normAutofit/>
          </a:bodyPr>
          <a:lstStyle/>
          <a:p>
            <a:r>
              <a:rPr lang="en-US" dirty="0"/>
              <a:t>Also goes back to the 1960s w/ remote time-sharing systems</a:t>
            </a:r>
          </a:p>
          <a:p>
            <a:r>
              <a:rPr lang="en-US" dirty="0"/>
              <a:t>Allow multiple users to use system at the same time</a:t>
            </a:r>
          </a:p>
          <a:p>
            <a:r>
              <a:rPr lang="en-US" dirty="0"/>
              <a:t>1984 – General Magic (network and telecom) coined by David Hoffman</a:t>
            </a:r>
          </a:p>
          <a:p>
            <a:r>
              <a:rPr lang="en-US" dirty="0"/>
              <a:t>1996 – Compaq biz plan w/ </a:t>
            </a:r>
            <a:r>
              <a:rPr lang="en-US" i="1" dirty="0"/>
              <a:t>cloud enable computing applications</a:t>
            </a:r>
          </a:p>
          <a:p>
            <a:r>
              <a:rPr lang="en-US" i="1" dirty="0"/>
              <a:t>2002 – Amazon decided to sell excess computing capacity used to support e-commerce site/general operations. </a:t>
            </a:r>
          </a:p>
          <a:p>
            <a:r>
              <a:rPr lang="en-US" i="1" dirty="0"/>
              <a:t>2006 – EC2, S3, Google Docs became available</a:t>
            </a:r>
          </a:p>
          <a:p>
            <a:r>
              <a:rPr lang="en-US" i="1" dirty="0"/>
              <a:t>2010 – Azure, Rackspace, OpenStack (NASA)</a:t>
            </a:r>
          </a:p>
          <a:p>
            <a:r>
              <a:rPr lang="en-US" i="1" dirty="0"/>
              <a:t>2011-2012 – </a:t>
            </a:r>
            <a:r>
              <a:rPr lang="en-US" i="1" dirty="0" err="1"/>
              <a:t>Smartcloud</a:t>
            </a:r>
            <a:r>
              <a:rPr lang="en-US" i="1" dirty="0"/>
              <a:t> (IBM) and  Oracle</a:t>
            </a:r>
          </a:p>
          <a:p>
            <a:r>
              <a:rPr lang="en-US" i="1" dirty="0"/>
              <a:t>2019 – AWS Outposts (AWS to co-location/on-premise)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F90F7-B422-E5DB-9CFB-0B23F1C47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01" y="1629640"/>
            <a:ext cx="4130398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1457-7831-D068-1529-2BD68BE4F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Cost (You might need an MBA finance degree)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A0FC6-051A-A94B-E6C1-9ACDA483C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5774" y="2388748"/>
            <a:ext cx="7345363" cy="30653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C03A-8CF4-B0BF-290E-C653F46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Take one example, EC2 (or VMs)</a:t>
            </a:r>
          </a:p>
          <a:p>
            <a:r>
              <a:rPr lang="en-US" dirty="0"/>
              <a:t>There is the cost for the instance (on-demand is more expensive than spot or reserved; reserved, you commit to recurring use)</a:t>
            </a:r>
          </a:p>
          <a:p>
            <a:r>
              <a:rPr lang="en-US" dirty="0"/>
              <a:t>If you want more CPU, GPU, Memory, and/or storage, it will cost. Licensed OS like Windows Server, it will cost more.</a:t>
            </a:r>
          </a:p>
          <a:p>
            <a:r>
              <a:rPr lang="en-US" dirty="0"/>
              <a:t>There is a cost for IP addresses (especially if you want IPv4, IPv6 costs less, why?)</a:t>
            </a:r>
          </a:p>
          <a:p>
            <a:r>
              <a:rPr lang="en-US" dirty="0"/>
              <a:t>There is a cost to send data into and out of the system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86FDF-6B88-9FCB-EA43-5F998C301DFF}"/>
              </a:ext>
            </a:extLst>
          </p:cNvPr>
          <p:cNvSpPr txBox="1"/>
          <p:nvPr/>
        </p:nvSpPr>
        <p:spPr>
          <a:xfrm>
            <a:off x="4508500" y="5778500"/>
            <a:ext cx="73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It’s like a taxi meter running all the time</a:t>
            </a:r>
          </a:p>
        </p:txBody>
      </p:sp>
    </p:spTree>
    <p:extLst>
      <p:ext uri="{BB962C8B-B14F-4D97-AF65-F5344CB8AC3E}">
        <p14:creationId xmlns:p14="http://schemas.microsoft.com/office/powerpoint/2010/main" val="91789815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{10AB8D94-F7DC-43D5-A914-163402392EEE}tf33713516_win32</Template>
  <TotalTime>313</TotalTime>
  <Words>1311</Words>
  <Application>Microsoft Office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Amazon Ember</vt:lpstr>
      <vt:lpstr>Arial</vt:lpstr>
      <vt:lpstr>Calibri</vt:lpstr>
      <vt:lpstr>Gill Sans MT</vt:lpstr>
      <vt:lpstr>Walbaum Display</vt:lpstr>
      <vt:lpstr>3DFloatVTI</vt:lpstr>
      <vt:lpstr>Virtualization &amp; Cloud Computing   Dr. Robbeloth</vt:lpstr>
      <vt:lpstr>What does server mean?</vt:lpstr>
      <vt:lpstr> 1990s data center in LA Mainframes  Teradata 3600s  Raspberry Pi 4/5 has more power than one of these today  Single application on one server </vt:lpstr>
      <vt:lpstr>Virtualization is not a new idea  It’s been around since the IBM System/360 Model 67 (mid 1960s)</vt:lpstr>
      <vt:lpstr>General Changes:  They got smaller or more capable at the same size  Start to run more than one application  Eventually,  the OS/service(s) were virtualized into a component you could move around to different hardware boxes– hypervisors were installed on server hardware to allocate resources  Lighter weight (e.g., lower CPU/memory/I/O requirements) reproducible entitles specified with configuration files came next – we call them containers</vt:lpstr>
      <vt:lpstr>Impact of virtualization on CS:  Dynamic allocation   Consolidation  Scalability/elasticity (variable performance)  Availability   Rapid prototyping  Infrastructure as code (use an API to create a VM)  Facilitate CI/CD channels – reduce time to deploy software  Permit SaaS/PaaS/IaaS  Move servers in part/whole off-premise  Backup more easily  </vt:lpstr>
      <vt:lpstr>What does that mean to the business world?</vt:lpstr>
      <vt:lpstr>Cloud Computing</vt:lpstr>
      <vt:lpstr>Cloud Computing Cost (You might need an MBA finance degree)</vt:lpstr>
      <vt:lpstr>Cloud Computing Cost (A More Exotic Example)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Virtualization &amp; Cloud Computing</dc:title>
  <dc:creator>Michael C Robbeloth</dc:creator>
  <cp:lastModifiedBy>Michael Robbeloth</cp:lastModifiedBy>
  <cp:revision>11</cp:revision>
  <dcterms:created xsi:type="dcterms:W3CDTF">2024-10-19T19:06:21Z</dcterms:created>
  <dcterms:modified xsi:type="dcterms:W3CDTF">2024-12-21T06:33:58Z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