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241" autoAdjust="0"/>
  </p:normalViewPr>
  <p:slideViewPr>
    <p:cSldViewPr snapToGrid="0">
      <p:cViewPr varScale="1">
        <p:scale>
          <a:sx n="59" d="100"/>
          <a:sy n="59" d="100"/>
        </p:scale>
        <p:origin x="15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12420-9F58-4E41-BE6C-B8F401DC4F7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69AB3-98EC-4E32-89BD-2587A68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8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9AB3-98EC-4E32-89BD-2587A68521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1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9AB3-98EC-4E32-89BD-2587A68521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6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9AB3-98EC-4E32-89BD-2587A68521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93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9AB3-98EC-4E32-89BD-2587A68521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72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9AB3-98EC-4E32-89BD-2587A68521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9AB3-98EC-4E32-89BD-2587A68521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2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40D7-1405-15F6-B566-0F98A87F0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5980F-A051-C147-9256-6DB01A9D2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4008E-9EB6-057C-16C8-3970112C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4993-7E4F-47DD-A078-C4C8FAEAE34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60C2B-5177-4E27-4ED6-4D75CF3C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B5180-C19B-7A1C-138C-CEC20D76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DE2-F7DF-43B8-A315-6E25AEC0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9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E189-2923-E1DF-A497-771F6976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64846-9285-5AF0-0639-029D0FE25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4C674-4045-4699-5941-8B6CD261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4993-7E4F-47DD-A078-C4C8FAEAE34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7CE0D-E377-1030-1E64-C1AA724D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C1FD-2FD2-8293-C3C9-09088C69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DE2-F7DF-43B8-A315-6E25AEC0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4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E9201-55F1-390B-B7AF-BF31F0586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E7DE5-728A-19EF-9DDB-942E8B636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69E0-D56F-33AB-0C82-35AD33E3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4993-7E4F-47DD-A078-C4C8FAEAE34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15EA6-FB4F-3844-D989-6E35025B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1CD5-F1E7-CB7D-7E36-8713B2E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DE2-F7DF-43B8-A315-6E25AEC0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6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3132-8B75-6D5A-5B4D-BD81FC0E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26FF-6367-A722-30D9-1EE219E6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1D19-87BF-363F-ECB9-01DECA0A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4993-7E4F-47DD-A078-C4C8FAEAE34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F3F0-C44C-21D4-D07F-45C0A53B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836E-C628-2346-9485-4EF7EA87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DE2-F7DF-43B8-A315-6E25AEC0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A441-BD22-D56C-2B85-FE373B73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3FA3B-7DE9-A13A-7B37-00E9D5E3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BFE0F-2545-CCA0-7027-CBBE2F3E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4993-7E4F-47DD-A078-C4C8FAEAE34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70F6-C31D-C136-A4F2-8CE39870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01B82-5F97-125D-36EB-84DFAFE1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DE2-F7DF-43B8-A315-6E25AEC0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D28E-07FA-5AC2-3F62-D2225FBA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4644-5CE0-F8E8-04C1-F4BF433A4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38310-FD24-30A4-0D33-7BFAB0E5A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AAA0F-FA63-C55C-6050-A8B560EE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4993-7E4F-47DD-A078-C4C8FAEAE34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1D3C-74DA-85C4-D9C6-6B942A67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F2D1C-BAAA-98CF-87E6-E0693E73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DE2-F7DF-43B8-A315-6E25AEC0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9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FB60-4CB2-348F-D072-A3BC2DB0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0448B-8D79-E691-8662-8D934898B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F0335-E95C-15A6-879C-0D15C2417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96F31-FC70-2DF4-730A-1DA640954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A577D-65C7-A627-35CE-8AF22F768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2A015-3F2C-FDDC-2DCC-ABCFFE69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4993-7E4F-47DD-A078-C4C8FAEAE34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876D0-2D5A-214B-1841-89A0AACE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7F35E-E291-CABC-9E1A-8C8426FF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DE2-F7DF-43B8-A315-6E25AEC0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2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30F4-991C-843B-0E44-FCD33784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6D986-5E36-4CDA-3290-B25FDAD6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4993-7E4F-47DD-A078-C4C8FAEAE34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386B4-E3BE-84FC-4018-FDCDB387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F5D34-2756-73D7-533A-BFD35E2A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DE2-F7DF-43B8-A315-6E25AEC0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5A10E-6606-3B2D-D676-D687DA94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4993-7E4F-47DD-A078-C4C8FAEAE34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E00D3-E740-B96E-28FA-D7C2FA4E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5F802-CE99-C651-5CF3-02FCF0C1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DE2-F7DF-43B8-A315-6E25AEC0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4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2D83-E117-1241-76A4-CCCA00E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8E22-EAEF-0B32-2DF9-E61E159D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584B-0BAC-72B0-B55A-998674FC7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EE4D5-2339-3FA4-91B6-3CFAAA72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4993-7E4F-47DD-A078-C4C8FAEAE34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0FD5A-CCAB-8D2E-9B08-750A47E4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04748-CE21-C5F2-39E9-3E84F321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DE2-F7DF-43B8-A315-6E25AEC0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5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146F-5FE4-A11F-EC8B-31A41496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10E90-BA4A-EA73-99BE-49A8990F1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8EE57-D13A-3BD1-1B9F-1B84B6138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74EA6-DBDA-3D53-E8A8-4AC03BCB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4993-7E4F-47DD-A078-C4C8FAEAE34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3ED87-64A5-2FBF-84EC-AD5539A8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742DB-C838-D17E-2A85-73FADFC6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8DE2-F7DF-43B8-A315-6E25AEC0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7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F3A25-DD41-E85A-AFDB-15316EC1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1F0DA-6EC3-060C-E164-E271D5454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59F9-98B7-512D-5276-0CA98DE64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4993-7E4F-47DD-A078-C4C8FAEAE34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6FFD4-0793-A0A7-9E1A-BE96BE7B9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DE968-D432-966A-1284-C4D2BAC8C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08DE2-F7DF-43B8-A315-6E25AEC0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7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4BF6F-50AF-1565-1DD2-B619C502A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9535" y="1529266"/>
            <a:ext cx="7900851" cy="186149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Quicksort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B276C-50F9-7ABB-9EF5-1508C2763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08" y="3287296"/>
            <a:ext cx="2045615" cy="136241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Demo Lesson</a:t>
            </a:r>
          </a:p>
          <a:p>
            <a:pPr algn="r"/>
            <a:r>
              <a:rPr lang="en-US" dirty="0"/>
              <a:t>Dr. Robbeloth</a:t>
            </a:r>
          </a:p>
        </p:txBody>
      </p:sp>
      <p:pic>
        <p:nvPicPr>
          <p:cNvPr id="4" name="Picture 3" descr="GitHub Source">
            <a:extLst>
              <a:ext uri="{FF2B5EF4-FFF2-40B4-BE49-F238E27FC236}">
                <a16:creationId xmlns:a16="http://schemas.microsoft.com/office/drawing/2014/main" id="{CA98E300-0A64-3320-56B7-16B2245FD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508" y="4525277"/>
            <a:ext cx="2112527" cy="2112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EEA8FA-78FC-E8C1-81FC-A59E443D48BF}"/>
              </a:ext>
            </a:extLst>
          </p:cNvPr>
          <p:cNvSpPr txBox="1"/>
          <p:nvPr/>
        </p:nvSpPr>
        <p:spPr>
          <a:xfrm>
            <a:off x="4738166" y="5086403"/>
            <a:ext cx="3961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Source </a:t>
            </a:r>
            <a:r>
              <a:rPr lang="en-US" sz="4000"/>
              <a:t>&amp; Presentation: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43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66CFB-BAAD-F2A5-71EF-BF05F0AE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Background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57D4866-E45E-8842-F368-2AA3EE6DE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dirty="0"/>
              <a:t>Late 1950s</a:t>
            </a:r>
          </a:p>
          <a:p>
            <a:r>
              <a:rPr lang="en-US" dirty="0"/>
              <a:t>Tony Hoare needed a way to sort Russian words in a dictionary </a:t>
            </a:r>
          </a:p>
          <a:p>
            <a:r>
              <a:rPr lang="en-US" dirty="0"/>
              <a:t>Insertion sort too slow</a:t>
            </a:r>
          </a:p>
          <a:p>
            <a:r>
              <a:rPr lang="en-US" dirty="0"/>
              <a:t>Won a sixpence bet for his efforts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F3E81BF-EB2A-1FFB-5829-B0F27E8BC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5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93C26-7E45-1C0C-42C4-6129C1C6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Key Characteristics</a:t>
            </a:r>
          </a:p>
        </p:txBody>
      </p:sp>
      <p:pic>
        <p:nvPicPr>
          <p:cNvPr id="7" name="Graphic 6" descr="Heart Lock">
            <a:extLst>
              <a:ext uri="{FF2B5EF4-FFF2-40B4-BE49-F238E27FC236}">
                <a16:creationId xmlns:a16="http://schemas.microsoft.com/office/drawing/2014/main" id="{860C5B6E-CE1C-53A3-D07C-FB3DB788D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9006-F419-BBB1-008E-E751838B7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421682"/>
            <a:ext cx="5414475" cy="416199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Efficient and simple divide-and-conquer algorithm</a:t>
            </a:r>
          </a:p>
          <a:p>
            <a:r>
              <a:rPr lang="en-US" sz="2400" dirty="0">
                <a:solidFill>
                  <a:schemeClr val="tx2"/>
                </a:solidFill>
              </a:rPr>
              <a:t>Partition scheme at its heart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Comparison sort </a:t>
            </a:r>
          </a:p>
          <a:p>
            <a:r>
              <a:rPr lang="en-US" sz="2400" dirty="0">
                <a:solidFill>
                  <a:schemeClr val="tx2"/>
                </a:solidFill>
              </a:rPr>
              <a:t>Worse Case: O(n</a:t>
            </a:r>
            <a:r>
              <a:rPr lang="en-US" sz="2400" baseline="30000" dirty="0">
                <a:solidFill>
                  <a:schemeClr val="tx2"/>
                </a:solidFill>
              </a:rPr>
              <a:t>2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r>
              <a:rPr lang="en-US" sz="2400" dirty="0">
                <a:solidFill>
                  <a:schemeClr val="tx2"/>
                </a:solidFill>
              </a:rPr>
              <a:t>Average Case: O(n log n)</a:t>
            </a:r>
          </a:p>
          <a:p>
            <a:r>
              <a:rPr lang="en-US" sz="2400" dirty="0">
                <a:solidFill>
                  <a:schemeClr val="tx2"/>
                </a:solidFill>
              </a:rPr>
              <a:t>Best Case: O(n log n) to O(n)</a:t>
            </a:r>
          </a:p>
          <a:p>
            <a:r>
              <a:rPr lang="en-US" sz="2400" dirty="0">
                <a:solidFill>
                  <a:schemeClr val="tx2"/>
                </a:solidFill>
              </a:rPr>
              <a:t>Space: O(n) down to O(log n) depending on implementation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011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79E67-5321-8B61-AE2D-ACD14C96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/>
              <a:t>Steps for manual quicksort (Two-partition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B0E47-59B0-D8AE-F116-0FCF8DE0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Pick a pivot</a:t>
            </a:r>
          </a:p>
          <a:p>
            <a:pPr marL="514350" indent="-514350">
              <a:buAutoNum type="arabicPeriod"/>
            </a:pPr>
            <a:r>
              <a:rPr lang="en-US" sz="2000" dirty="0"/>
              <a:t>Partition elements into less than/equal and greater than</a:t>
            </a:r>
          </a:p>
          <a:p>
            <a:pPr marL="514350" indent="-514350">
              <a:buAutoNum type="arabicPeriod"/>
            </a:pPr>
            <a:r>
              <a:rPr lang="en-US" sz="2000" dirty="0"/>
              <a:t>Recursively quicksort on the left sub list of our pivot</a:t>
            </a:r>
          </a:p>
          <a:p>
            <a:pPr marL="514350" indent="-514350">
              <a:buAutoNum type="arabicPeriod"/>
            </a:pPr>
            <a:r>
              <a:rPr lang="en-US" sz="2000" dirty="0"/>
              <a:t>Recursively quicksort on the right sub list of our pivot</a:t>
            </a:r>
          </a:p>
          <a:p>
            <a:pPr marL="514350" indent="-514350">
              <a:buAutoNum type="arabicPeriod"/>
            </a:pPr>
            <a:r>
              <a:rPr lang="en-US" sz="2000" dirty="0"/>
              <a:t>Due to in-place sort, everything is </a:t>
            </a:r>
            <a:r>
              <a:rPr lang="en-US" sz="2000" i="1" dirty="0"/>
              <a:t>combined</a:t>
            </a:r>
            <a:r>
              <a:rPr lang="en-US" sz="2000" dirty="0"/>
              <a:t> once sub lists are sorted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73093825-620B-49ED-5A43-14A1B8EC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78" r="23166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5CD81-BFC0-D736-8274-00337DAB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/>
              <a:t>Let’s work through an example</a:t>
            </a:r>
          </a:p>
        </p:txBody>
      </p:sp>
      <p:pic>
        <p:nvPicPr>
          <p:cNvPr id="5" name="Picture 4" descr="Files in folders">
            <a:extLst>
              <a:ext uri="{FF2B5EF4-FFF2-40B4-BE49-F238E27FC236}">
                <a16:creationId xmlns:a16="http://schemas.microsoft.com/office/drawing/2014/main" id="{5E3DB9C5-82FC-3078-43AF-267F7D96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53" r="19512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7064C-4BD6-8E95-D09F-D3551D22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We’ll use the two-partition set approach</a:t>
            </a:r>
          </a:p>
          <a:p>
            <a:r>
              <a:rPr lang="en-US" sz="2000" dirty="0"/>
              <a:t>Then you will do one…</a:t>
            </a:r>
          </a:p>
        </p:txBody>
      </p:sp>
    </p:spTree>
    <p:extLst>
      <p:ext uri="{BB962C8B-B14F-4D97-AF65-F5344CB8AC3E}">
        <p14:creationId xmlns:p14="http://schemas.microsoft.com/office/powerpoint/2010/main" val="245083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2739-9FF2-7864-9147-96FEF5C4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931"/>
            <a:ext cx="10515600" cy="1325563"/>
          </a:xfrm>
        </p:spPr>
        <p:txBody>
          <a:bodyPr/>
          <a:lstStyle/>
          <a:p>
            <a:pPr algn="ctr"/>
            <a:r>
              <a:rPr lang="en-US"/>
              <a:t>Correctness of Quicksort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2855B-0638-5E64-8232-E091FD2F6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1442494"/>
            <a:ext cx="11821886" cy="5415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case: array of size one, array is sorted</a:t>
            </a:r>
          </a:p>
          <a:p>
            <a:pPr marL="0" indent="0">
              <a:buNone/>
            </a:pPr>
            <a:r>
              <a:rPr lang="en-US" dirty="0"/>
              <a:t>Induction step: Assume it works fine on arrays of size n – 1. We need to show to works for arrays of size n</a:t>
            </a:r>
          </a:p>
          <a:p>
            <a:r>
              <a:rPr lang="en-US" dirty="0"/>
              <a:t>Partitioning: Divides array into elements less than pivot and elements greater than or equal to the pivot. Each element is compared to the pivot and placed into the correct sub array.</a:t>
            </a:r>
          </a:p>
          <a:p>
            <a:r>
              <a:rPr lang="en-US" dirty="0"/>
              <a:t>Recursive sorting: By inductive hypothesis, quicksort sorts 2 sub arrays of size m</a:t>
            </a:r>
            <a:r>
              <a:rPr lang="en-US" baseline="-25000" dirty="0"/>
              <a:t>1</a:t>
            </a:r>
            <a:r>
              <a:rPr lang="en-US" dirty="0"/>
              <a:t> &lt; n and m</a:t>
            </a:r>
            <a:r>
              <a:rPr lang="en-US" baseline="-25000" dirty="0"/>
              <a:t>2</a:t>
            </a:r>
            <a:r>
              <a:rPr lang="en-US" dirty="0"/>
              <a:t> &lt; n</a:t>
            </a:r>
          </a:p>
          <a:p>
            <a:r>
              <a:rPr lang="en-US" dirty="0"/>
              <a:t>Combining: Sub-arrays get sorted, combined array will be sorted because left sub arrays elements will be less than pivot and right sub array elements will be greater than the pivot. </a:t>
            </a:r>
          </a:p>
          <a:p>
            <a:pPr marL="0" indent="0">
              <a:buNone/>
            </a:pPr>
            <a:r>
              <a:rPr lang="en-US" dirty="0"/>
              <a:t>Quicksort, therefore, sorts arrays of all sizes.</a:t>
            </a:r>
          </a:p>
        </p:txBody>
      </p:sp>
    </p:spTree>
    <p:extLst>
      <p:ext uri="{BB962C8B-B14F-4D97-AF65-F5344CB8AC3E}">
        <p14:creationId xmlns:p14="http://schemas.microsoft.com/office/powerpoint/2010/main" val="147962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4E15-BC03-191F-36E2-A520CBBA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9933" y="479959"/>
            <a:ext cx="5357949" cy="6668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8CB35-B577-1321-4A30-30C77E7DF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2250"/>
            <a:ext cx="7067007" cy="68057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&lt;T&gt; void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quickSort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(T[] a, Comparator&lt;T&gt; c) {</a:t>
            </a:r>
          </a:p>
          <a:p>
            <a:pPr marL="0" indent="0">
              <a:buNone/>
            </a:pP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quickSort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(a, 0,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a.length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c);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&lt;T&gt; void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quickSort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(T[] a, int low, int high, Comparator&lt;T&gt; c) {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if (n &lt;= 1) return;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T pivot = a[low +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rand.nextInt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(high)];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int lesser = low-1, equal = low, greater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low+high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// a[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i..p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]&lt;pivot, a[p+1..q-1]==pivot, a[q..i+n-1]&gt;pivot, partitioning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while (equal &lt; greater) {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int comp = compare(a[equal], pivot);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if (comp &lt; 0) { 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swap(a, equal++, ++lesser); // move to beginning of array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 else if (comp &gt; 0) {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swap(a, equal, --greater); // move to end of array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equal++; // keep in the middle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// a[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i..p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]&lt;x, a[p+1..q-1]=x, a[q..i+n-1]&gt;x</a:t>
            </a:r>
          </a:p>
          <a:p>
            <a:pPr marL="0" indent="0">
              <a:buNone/>
            </a:pP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quickSort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(a, low, lesser-low+1, c);</a:t>
            </a:r>
          </a:p>
          <a:p>
            <a:pPr marL="0" indent="0">
              <a:buNone/>
            </a:pP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quickSort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(a, q, high-(greater-low), c);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C9401-35BA-A124-DC2A-38721FB3988E}"/>
              </a:ext>
            </a:extLst>
          </p:cNvPr>
          <p:cNvSpPr txBox="1"/>
          <p:nvPr/>
        </p:nvSpPr>
        <p:spPr>
          <a:xfrm>
            <a:off x="7067006" y="1146800"/>
            <a:ext cx="51249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Pick a pivot element from your array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Partition the array into three sets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Less than the pivot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Equal to the pivot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Greater than the pivot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Sort first (e.g., left sub list) and third (e.g., right sub list) sets recursively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copies of the array are made during the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Keep track of start and end of each subarray to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Three partition approach 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Increased number of swaps over 2 partition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You will see swaps of elements w/ itself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Works better w/ few unique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4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02D28-B92D-D0EF-1908-61495808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Pivot Selection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A5DC9-D37A-37BB-DD20-00B504E35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/>
              <a:t>Pivot selection is key to performance</a:t>
            </a:r>
          </a:p>
          <a:p>
            <a:r>
              <a:rPr lang="en-US" sz="2600"/>
              <a:t>Impacts partitioning, total comparisons, and swaps</a:t>
            </a:r>
          </a:p>
          <a:p>
            <a:r>
              <a:rPr lang="en-US" sz="2600"/>
              <a:t>Ideally, it would be the median, not easy to do efficiently.</a:t>
            </a:r>
          </a:p>
          <a:p>
            <a:r>
              <a:rPr lang="en-US" sz="2600"/>
              <a:t>Picking the first/last element not always the best</a:t>
            </a:r>
          </a:p>
          <a:p>
            <a:r>
              <a:rPr lang="en-US" sz="2600"/>
              <a:t>Problem occurs if many/all elements are equal, or the list is largely sorted…degrades closer and closer to O(n</a:t>
            </a:r>
            <a:r>
              <a:rPr lang="en-US" sz="2600" baseline="30000"/>
              <a:t>2</a:t>
            </a:r>
            <a:r>
              <a:rPr lang="en-US" sz="2600"/>
              <a:t>)</a:t>
            </a:r>
          </a:p>
          <a:p>
            <a:r>
              <a:rPr lang="en-US" sz="2600"/>
              <a:t>Random select most likely to give average performance, easy to implement (What I use)</a:t>
            </a:r>
          </a:p>
          <a:p>
            <a:r>
              <a:rPr lang="en-US" sz="2600"/>
              <a:t>Vs. Median-of-three or Median-of-medians</a:t>
            </a:r>
          </a:p>
        </p:txBody>
      </p:sp>
    </p:spTree>
    <p:extLst>
      <p:ext uri="{BB962C8B-B14F-4D97-AF65-F5344CB8AC3E}">
        <p14:creationId xmlns:p14="http://schemas.microsoft.com/office/powerpoint/2010/main" val="17528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32AEA-C3BF-A408-5DEF-6B7B1E7B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Comparison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AE8CCE-ECFE-C918-E5C2-20361A366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877551"/>
              </p:ext>
            </p:extLst>
          </p:nvPr>
        </p:nvGraphicFramePr>
        <p:xfrm>
          <a:off x="838200" y="2214583"/>
          <a:ext cx="10515603" cy="378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283">
                  <a:extLst>
                    <a:ext uri="{9D8B030D-6E8A-4147-A177-3AD203B41FA5}">
                      <a16:colId xmlns:a16="http://schemas.microsoft.com/office/drawing/2014/main" val="1620264089"/>
                    </a:ext>
                  </a:extLst>
                </a:gridCol>
                <a:gridCol w="2321047">
                  <a:extLst>
                    <a:ext uri="{9D8B030D-6E8A-4147-A177-3AD203B41FA5}">
                      <a16:colId xmlns:a16="http://schemas.microsoft.com/office/drawing/2014/main" val="2702655852"/>
                    </a:ext>
                  </a:extLst>
                </a:gridCol>
                <a:gridCol w="1493977">
                  <a:extLst>
                    <a:ext uri="{9D8B030D-6E8A-4147-A177-3AD203B41FA5}">
                      <a16:colId xmlns:a16="http://schemas.microsoft.com/office/drawing/2014/main" val="1800234427"/>
                    </a:ext>
                  </a:extLst>
                </a:gridCol>
                <a:gridCol w="2531096">
                  <a:extLst>
                    <a:ext uri="{9D8B030D-6E8A-4147-A177-3AD203B41FA5}">
                      <a16:colId xmlns:a16="http://schemas.microsoft.com/office/drawing/2014/main" val="2869666046"/>
                    </a:ext>
                  </a:extLst>
                </a:gridCol>
                <a:gridCol w="2439200">
                  <a:extLst>
                    <a:ext uri="{9D8B030D-6E8A-4147-A177-3AD203B41FA5}">
                      <a16:colId xmlns:a16="http://schemas.microsoft.com/office/drawing/2014/main" val="1144194530"/>
                    </a:ext>
                  </a:extLst>
                </a:gridCol>
              </a:tblGrid>
              <a:tr h="699465">
                <a:tc>
                  <a:txBody>
                    <a:bodyPr/>
                    <a:lstStyle/>
                    <a:p>
                      <a:r>
                        <a:rPr lang="en-US" sz="1900"/>
                        <a:t>Algorithm</a:t>
                      </a:r>
                    </a:p>
                  </a:txBody>
                  <a:tcPr marL="94522" marR="94522" marT="47261" marB="4726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Time Complexity worst/average/best</a:t>
                      </a:r>
                    </a:p>
                  </a:txBody>
                  <a:tcPr marL="94522" marR="94522" marT="47261" marB="4726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Space Complexity</a:t>
                      </a:r>
                    </a:p>
                  </a:txBody>
                  <a:tcPr marL="94522" marR="94522" marT="47261" marB="4726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Pros</a:t>
                      </a:r>
                    </a:p>
                  </a:txBody>
                  <a:tcPr marL="94522" marR="94522" marT="47261" marB="4726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Cons</a:t>
                      </a:r>
                    </a:p>
                  </a:txBody>
                  <a:tcPr marL="94522" marR="94522" marT="47261" marB="47261"/>
                </a:tc>
                <a:extLst>
                  <a:ext uri="{0D108BD9-81ED-4DB2-BD59-A6C34878D82A}">
                    <a16:rowId xmlns:a16="http://schemas.microsoft.com/office/drawing/2014/main" val="1625809034"/>
                  </a:ext>
                </a:extLst>
              </a:tr>
              <a:tr h="415898">
                <a:tc>
                  <a:txBody>
                    <a:bodyPr/>
                    <a:lstStyle/>
                    <a:p>
                      <a:r>
                        <a:rPr lang="en-US" sz="1900"/>
                        <a:t>Bubble Sort</a:t>
                      </a:r>
                    </a:p>
                  </a:txBody>
                  <a:tcPr marL="94522" marR="94522" marT="47261" marB="4726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O(n</a:t>
                      </a:r>
                      <a:r>
                        <a:rPr lang="en-US" sz="1900" baseline="30000"/>
                        <a:t>2</a:t>
                      </a:r>
                      <a:r>
                        <a:rPr lang="en-US" sz="1900"/>
                        <a:t>)/O(n</a:t>
                      </a:r>
                      <a:r>
                        <a:rPr lang="en-US" sz="1900" baseline="30000"/>
                        <a:t>2</a:t>
                      </a:r>
                      <a:r>
                        <a:rPr lang="en-US" sz="1900" baseline="0"/>
                        <a:t>)/O(n)</a:t>
                      </a:r>
                      <a:endParaRPr lang="en-US" sz="1900"/>
                    </a:p>
                  </a:txBody>
                  <a:tcPr marL="94522" marR="94522" marT="47261" marB="4726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O(1)</a:t>
                      </a:r>
                    </a:p>
                  </a:txBody>
                  <a:tcPr marL="94522" marR="94522" marT="47261" marB="4726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Simple</a:t>
                      </a:r>
                    </a:p>
                  </a:txBody>
                  <a:tcPr marL="94522" marR="94522" marT="47261" marB="4726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Inefficient all around</a:t>
                      </a:r>
                    </a:p>
                  </a:txBody>
                  <a:tcPr marL="94522" marR="94522" marT="47261" marB="47261"/>
                </a:tc>
                <a:extLst>
                  <a:ext uri="{0D108BD9-81ED-4DB2-BD59-A6C34878D82A}">
                    <a16:rowId xmlns:a16="http://schemas.microsoft.com/office/drawing/2014/main" val="64053166"/>
                  </a:ext>
                </a:extLst>
              </a:tr>
              <a:tr h="983032">
                <a:tc>
                  <a:txBody>
                    <a:bodyPr/>
                    <a:lstStyle/>
                    <a:p>
                      <a:r>
                        <a:rPr lang="en-US" sz="1900"/>
                        <a:t>Insertion Sort</a:t>
                      </a:r>
                    </a:p>
                  </a:txBody>
                  <a:tcPr marL="94522" marR="94522" marT="47261" marB="472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/>
                        <a:t>O(n</a:t>
                      </a:r>
                      <a:r>
                        <a:rPr lang="en-US" sz="1900" baseline="30000"/>
                        <a:t>2</a:t>
                      </a:r>
                      <a:r>
                        <a:rPr lang="en-US" sz="1900"/>
                        <a:t>)/O(n</a:t>
                      </a:r>
                      <a:r>
                        <a:rPr lang="en-US" sz="1900" baseline="30000"/>
                        <a:t>2</a:t>
                      </a:r>
                      <a:r>
                        <a:rPr lang="en-US" sz="1900" baseline="0"/>
                        <a:t>)/O(n)</a:t>
                      </a:r>
                      <a:endParaRPr lang="en-US" sz="1900"/>
                    </a:p>
                  </a:txBody>
                  <a:tcPr marL="94522" marR="94522" marT="47261" marB="472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/>
                        <a:t>O(1)</a:t>
                      </a:r>
                    </a:p>
                  </a:txBody>
                  <a:tcPr marL="94522" marR="94522" marT="47261" marB="4726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Good to use w/ small datasets or nearly sorted arrays</a:t>
                      </a:r>
                    </a:p>
                  </a:txBody>
                  <a:tcPr marL="94522" marR="94522" marT="47261" marB="4726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Inefficient in all other cases</a:t>
                      </a:r>
                    </a:p>
                  </a:txBody>
                  <a:tcPr marL="94522" marR="94522" marT="47261" marB="47261"/>
                </a:tc>
                <a:extLst>
                  <a:ext uri="{0D108BD9-81ED-4DB2-BD59-A6C34878D82A}">
                    <a16:rowId xmlns:a16="http://schemas.microsoft.com/office/drawing/2014/main" val="2329259945"/>
                  </a:ext>
                </a:extLst>
              </a:tr>
              <a:tr h="983032">
                <a:tc>
                  <a:txBody>
                    <a:bodyPr/>
                    <a:lstStyle/>
                    <a:p>
                      <a:r>
                        <a:rPr lang="en-US" sz="1900"/>
                        <a:t>Merge Sort</a:t>
                      </a:r>
                    </a:p>
                  </a:txBody>
                  <a:tcPr marL="94522" marR="94522" marT="47261" marB="472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/>
                        <a:t>O(n log n)/*/*</a:t>
                      </a:r>
                    </a:p>
                  </a:txBody>
                  <a:tcPr marL="94522" marR="94522" marT="47261" marB="4726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O(n)</a:t>
                      </a:r>
                    </a:p>
                  </a:txBody>
                  <a:tcPr marL="94522" marR="94522" marT="47261" marB="4726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Stable, efficient for large datasets</a:t>
                      </a:r>
                    </a:p>
                  </a:txBody>
                  <a:tcPr marL="94522" marR="94522" marT="47261" marB="4726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Requires extra space (Main reason not the default)</a:t>
                      </a:r>
                    </a:p>
                  </a:txBody>
                  <a:tcPr marL="94522" marR="94522" marT="47261" marB="47261"/>
                </a:tc>
                <a:extLst>
                  <a:ext uri="{0D108BD9-81ED-4DB2-BD59-A6C34878D82A}">
                    <a16:rowId xmlns:a16="http://schemas.microsoft.com/office/drawing/2014/main" val="2484137653"/>
                  </a:ext>
                </a:extLst>
              </a:tr>
              <a:tr h="699465">
                <a:tc>
                  <a:txBody>
                    <a:bodyPr/>
                    <a:lstStyle/>
                    <a:p>
                      <a:r>
                        <a:rPr lang="en-US" sz="1900"/>
                        <a:t>Heap Sort</a:t>
                      </a:r>
                    </a:p>
                  </a:txBody>
                  <a:tcPr marL="94522" marR="94522" marT="47261" marB="472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/>
                        <a:t>O(n log n)/*/*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/>
                    </a:p>
                  </a:txBody>
                  <a:tcPr marL="94522" marR="94522" marT="47261" marB="4726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O(n)</a:t>
                      </a:r>
                    </a:p>
                  </a:txBody>
                  <a:tcPr marL="94522" marR="94522" marT="47261" marB="4726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In-place, comparison like quick sort</a:t>
                      </a:r>
                    </a:p>
                  </a:txBody>
                  <a:tcPr marL="94522" marR="94522" marT="47261" marB="4726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Not a stable sort </a:t>
                      </a:r>
                    </a:p>
                  </a:txBody>
                  <a:tcPr marL="94522" marR="94522" marT="47261" marB="47261"/>
                </a:tc>
                <a:extLst>
                  <a:ext uri="{0D108BD9-81ED-4DB2-BD59-A6C34878D82A}">
                    <a16:rowId xmlns:a16="http://schemas.microsoft.com/office/drawing/2014/main" val="3622543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97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874</Words>
  <Application>Microsoft Office PowerPoint</Application>
  <PresentationFormat>Widescreen</PresentationFormat>
  <Paragraphs>111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Cascadia Code</vt:lpstr>
      <vt:lpstr>Office Theme</vt:lpstr>
      <vt:lpstr>Quicksort</vt:lpstr>
      <vt:lpstr>Background</vt:lpstr>
      <vt:lpstr>Key Characteristics</vt:lpstr>
      <vt:lpstr>Steps for manual quicksort (Two-partition approach)</vt:lpstr>
      <vt:lpstr>Let’s work through an example</vt:lpstr>
      <vt:lpstr>Correctness of Quicksort </vt:lpstr>
      <vt:lpstr>Algorithm</vt:lpstr>
      <vt:lpstr>Pivot Selection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Michael C Robbeloth</dc:creator>
  <cp:lastModifiedBy>Michael C Robbeloth</cp:lastModifiedBy>
  <cp:revision>40</cp:revision>
  <dcterms:created xsi:type="dcterms:W3CDTF">2024-10-03T18:35:19Z</dcterms:created>
  <dcterms:modified xsi:type="dcterms:W3CDTF">2024-10-10T22:53:39Z</dcterms:modified>
</cp:coreProperties>
</file>