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6"/>
  </p:notesMasterIdLst>
  <p:handoutMasterIdLst>
    <p:handoutMasterId r:id="rId67"/>
  </p:handoutMasterIdLst>
  <p:sldIdLst>
    <p:sldId id="335" r:id="rId2"/>
    <p:sldId id="336" r:id="rId3"/>
    <p:sldId id="337" r:id="rId4"/>
    <p:sldId id="404"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6" r:id="rId23"/>
    <p:sldId id="357" r:id="rId24"/>
    <p:sldId id="358" r:id="rId25"/>
    <p:sldId id="359" r:id="rId26"/>
    <p:sldId id="401" r:id="rId27"/>
    <p:sldId id="361" r:id="rId28"/>
    <p:sldId id="362" r:id="rId29"/>
    <p:sldId id="363" r:id="rId30"/>
    <p:sldId id="364" r:id="rId31"/>
    <p:sldId id="365" r:id="rId32"/>
    <p:sldId id="366" r:id="rId33"/>
    <p:sldId id="367" r:id="rId34"/>
    <p:sldId id="368" r:id="rId35"/>
    <p:sldId id="369" r:id="rId36"/>
    <p:sldId id="370" r:id="rId37"/>
    <p:sldId id="371" r:id="rId38"/>
    <p:sldId id="402" r:id="rId39"/>
    <p:sldId id="373" r:id="rId40"/>
    <p:sldId id="374" r:id="rId41"/>
    <p:sldId id="375" r:id="rId42"/>
    <p:sldId id="376" r:id="rId43"/>
    <p:sldId id="377" r:id="rId44"/>
    <p:sldId id="378" r:id="rId45"/>
    <p:sldId id="379" r:id="rId46"/>
    <p:sldId id="380" r:id="rId47"/>
    <p:sldId id="381" r:id="rId48"/>
    <p:sldId id="382" r:id="rId49"/>
    <p:sldId id="403" r:id="rId50"/>
    <p:sldId id="383" r:id="rId51"/>
    <p:sldId id="384" r:id="rId52"/>
    <p:sldId id="385" r:id="rId53"/>
    <p:sldId id="386" r:id="rId54"/>
    <p:sldId id="387" r:id="rId55"/>
    <p:sldId id="388" r:id="rId56"/>
    <p:sldId id="389" r:id="rId57"/>
    <p:sldId id="390" r:id="rId58"/>
    <p:sldId id="391" r:id="rId59"/>
    <p:sldId id="392" r:id="rId60"/>
    <p:sldId id="393" r:id="rId61"/>
    <p:sldId id="394" r:id="rId62"/>
    <p:sldId id="395" r:id="rId63"/>
    <p:sldId id="396" r:id="rId64"/>
    <p:sldId id="397" r:id="rId65"/>
  </p:sldIdLst>
  <p:sldSz cx="9144000" cy="6858000" type="screen4x3"/>
  <p:notesSz cx="6997700" cy="9283700"/>
  <p:custShowLst>
    <p:custShow name="Custom Show 1" id="0">
      <p:sldLst>
        <p:sld r:id="rId2"/>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9022" autoAdjust="0"/>
    <p:restoredTop sz="78870" autoAdjust="0"/>
  </p:normalViewPr>
  <p:slideViewPr>
    <p:cSldViewPr snapToGrid="0">
      <p:cViewPr varScale="1">
        <p:scale>
          <a:sx n="111" d="100"/>
          <a:sy n="111" d="100"/>
        </p:scale>
        <p:origin x="1338" y="108"/>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3" d="100"/>
          <a:sy n="83" d="100"/>
        </p:scale>
        <p:origin x="3816"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1</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F20BED2-5EAE-4848-8443-B0063BF5F6F2}" type="slidenum">
              <a:rPr lang="en-US" altLang="en-US" sz="1200"/>
              <a:pPr/>
              <a:t>11</a:t>
            </a:fld>
            <a:endParaRPr lang="en-US" altLang="en-US" sz="1200" dirty="0"/>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3B0D9D7-5294-4E39-8BC0-4C255919E226}" type="slidenum">
              <a:rPr lang="en-US" altLang="en-US" sz="1200"/>
              <a:pPr/>
              <a:t>12</a:t>
            </a:fld>
            <a:endParaRPr lang="en-US" altLang="en-US" sz="1200" dirty="0"/>
          </a:p>
        </p:txBody>
      </p:sp>
      <p:sp>
        <p:nvSpPr>
          <p:cNvPr id="80898" name="Rectangle 2"/>
          <p:cNvSpPr>
            <a:spLocks noGrp="1" noRot="1" noChangeAspect="1" noChangeArrowheads="1" noTextEdit="1"/>
          </p:cNvSpPr>
          <p:nvPr>
            <p:ph type="sldImg"/>
          </p:nvPr>
        </p:nvSpPr>
        <p:spPr>
          <a:xfrm>
            <a:off x="1187450" y="703263"/>
            <a:ext cx="4622800" cy="3467100"/>
          </a:xfrm>
          <a:ln/>
        </p:spPr>
      </p:sp>
      <p:sp>
        <p:nvSpPr>
          <p:cNvPr id="8089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BF508FA-5199-4AA3-8922-94158B684B67}" type="slidenum">
              <a:rPr lang="en-US" altLang="en-US" sz="1200"/>
              <a:pPr/>
              <a:t>13</a:t>
            </a:fld>
            <a:endParaRPr lang="en-US" altLang="en-US" sz="1200" dirty="0"/>
          </a:p>
        </p:txBody>
      </p:sp>
      <p:sp>
        <p:nvSpPr>
          <p:cNvPr id="81922"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1923"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2</a:t>
            </a:r>
          </a:p>
        </p:txBody>
      </p:sp>
      <p:sp>
        <p:nvSpPr>
          <p:cNvPr id="81924"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1925"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1926" name="Rectangle 6"/>
          <p:cNvSpPr>
            <a:spLocks noGrp="1" noRot="1" noChangeAspect="1" noChangeArrowheads="1" noTextEdit="1"/>
          </p:cNvSpPr>
          <p:nvPr>
            <p:ph type="sldImg"/>
          </p:nvPr>
        </p:nvSpPr>
        <p:spPr>
          <a:xfrm>
            <a:off x="1187450" y="703263"/>
            <a:ext cx="4622800" cy="3467100"/>
          </a:xfrm>
          <a:ln w="12700" cap="flat"/>
        </p:spPr>
      </p:sp>
      <p:sp>
        <p:nvSpPr>
          <p:cNvPr id="81927"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0D8CA25-AE75-4191-8B01-FE9755FBC192}" type="slidenum">
              <a:rPr lang="en-US" altLang="en-US" sz="1200"/>
              <a:pPr/>
              <a:t>14</a:t>
            </a:fld>
            <a:endParaRPr lang="en-US" altLang="en-US" sz="1200" dirty="0"/>
          </a:p>
        </p:txBody>
      </p:sp>
      <p:sp>
        <p:nvSpPr>
          <p:cNvPr id="82946"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2947"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3</a:t>
            </a:r>
          </a:p>
        </p:txBody>
      </p:sp>
      <p:sp>
        <p:nvSpPr>
          <p:cNvPr id="82948"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2949"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2950" name="Rectangle 6"/>
          <p:cNvSpPr>
            <a:spLocks noGrp="1" noRot="1" noChangeAspect="1" noChangeArrowheads="1" noTextEdit="1"/>
          </p:cNvSpPr>
          <p:nvPr>
            <p:ph type="sldImg"/>
          </p:nvPr>
        </p:nvSpPr>
        <p:spPr>
          <a:xfrm>
            <a:off x="1187450" y="703263"/>
            <a:ext cx="4622800" cy="3467100"/>
          </a:xfrm>
          <a:ln w="12700" cap="flat"/>
        </p:spPr>
      </p:sp>
      <p:sp>
        <p:nvSpPr>
          <p:cNvPr id="82951"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B41C928F-F266-4AE9-9955-5DF263458FBB}" type="slidenum">
              <a:rPr lang="en-US" altLang="en-US" sz="1200"/>
              <a:pPr/>
              <a:t>15</a:t>
            </a:fld>
            <a:endParaRPr lang="en-US" altLang="en-US" sz="1200" dirty="0"/>
          </a:p>
        </p:txBody>
      </p:sp>
      <p:sp>
        <p:nvSpPr>
          <p:cNvPr id="83970"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3971"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4</a:t>
            </a:r>
          </a:p>
        </p:txBody>
      </p:sp>
      <p:sp>
        <p:nvSpPr>
          <p:cNvPr id="83972"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3973"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3974" name="Rectangle 6"/>
          <p:cNvSpPr>
            <a:spLocks noGrp="1" noRot="1" noChangeAspect="1" noChangeArrowheads="1" noTextEdit="1"/>
          </p:cNvSpPr>
          <p:nvPr>
            <p:ph type="sldImg"/>
          </p:nvPr>
        </p:nvSpPr>
        <p:spPr>
          <a:xfrm>
            <a:off x="1187450" y="703263"/>
            <a:ext cx="4622800" cy="3467100"/>
          </a:xfrm>
          <a:ln w="12700" cap="flat"/>
        </p:spPr>
      </p:sp>
      <p:sp>
        <p:nvSpPr>
          <p:cNvPr id="83975"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5FB4B8FB-1017-465D-AFBF-5BF5BCE81005}" type="slidenum">
              <a:rPr lang="en-US" altLang="en-US" sz="1200"/>
              <a:pPr/>
              <a:t>16</a:t>
            </a:fld>
            <a:endParaRPr lang="en-US" altLang="en-US" sz="1200" dirty="0"/>
          </a:p>
        </p:txBody>
      </p:sp>
      <p:sp>
        <p:nvSpPr>
          <p:cNvPr id="84994"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4995"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5</a:t>
            </a:r>
          </a:p>
        </p:txBody>
      </p:sp>
      <p:sp>
        <p:nvSpPr>
          <p:cNvPr id="84996"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4997"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4998" name="Rectangle 6"/>
          <p:cNvSpPr>
            <a:spLocks noGrp="1" noRot="1" noChangeAspect="1" noChangeArrowheads="1" noTextEdit="1"/>
          </p:cNvSpPr>
          <p:nvPr>
            <p:ph type="sldImg"/>
          </p:nvPr>
        </p:nvSpPr>
        <p:spPr>
          <a:xfrm>
            <a:off x="1187450" y="703263"/>
            <a:ext cx="4622800" cy="3467100"/>
          </a:xfrm>
          <a:ln w="12700" cap="flat"/>
        </p:spPr>
      </p:sp>
      <p:sp>
        <p:nvSpPr>
          <p:cNvPr id="84999"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E7B9E48-CE28-477B-AF14-CB4F875872B7}" type="slidenum">
              <a:rPr lang="en-US" altLang="en-US" sz="1200"/>
              <a:pPr/>
              <a:t>17</a:t>
            </a:fld>
            <a:endParaRPr lang="en-US" altLang="en-US" sz="1200" dirty="0"/>
          </a:p>
        </p:txBody>
      </p:sp>
      <p:sp>
        <p:nvSpPr>
          <p:cNvPr id="86018"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6019"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5</a:t>
            </a:r>
          </a:p>
        </p:txBody>
      </p:sp>
      <p:sp>
        <p:nvSpPr>
          <p:cNvPr id="86020"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6021"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6022" name="Rectangle 6"/>
          <p:cNvSpPr>
            <a:spLocks noGrp="1" noRot="1" noChangeAspect="1" noChangeArrowheads="1" noTextEdit="1"/>
          </p:cNvSpPr>
          <p:nvPr>
            <p:ph type="sldImg"/>
          </p:nvPr>
        </p:nvSpPr>
        <p:spPr>
          <a:xfrm>
            <a:off x="1187450" y="703263"/>
            <a:ext cx="4622800" cy="3467100"/>
          </a:xfrm>
          <a:ln w="12700" cap="flat"/>
        </p:spPr>
      </p:sp>
      <p:sp>
        <p:nvSpPr>
          <p:cNvPr id="86023"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pPr marL="171450" indent="-171450">
              <a:buFont typeface="Arial" panose="020B0604020202020204" pitchFamily="34" charset="0"/>
              <a:buChar char="•"/>
            </a:pPr>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9E067567-7C0E-4623-97F7-3AB1CFA84628}" type="slidenum">
              <a:rPr lang="en-US" altLang="en-US" sz="1200"/>
              <a:pPr/>
              <a:t>18</a:t>
            </a:fld>
            <a:endParaRPr lang="en-US" altLang="en-US" sz="1200" dirty="0"/>
          </a:p>
        </p:txBody>
      </p:sp>
      <p:sp>
        <p:nvSpPr>
          <p:cNvPr id="87042"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7043"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6</a:t>
            </a:r>
          </a:p>
        </p:txBody>
      </p:sp>
      <p:sp>
        <p:nvSpPr>
          <p:cNvPr id="87044"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7045"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7046" name="Rectangle 6"/>
          <p:cNvSpPr>
            <a:spLocks noGrp="1" noRot="1" noChangeAspect="1" noChangeArrowheads="1" noTextEdit="1"/>
          </p:cNvSpPr>
          <p:nvPr>
            <p:ph type="sldImg"/>
          </p:nvPr>
        </p:nvSpPr>
        <p:spPr>
          <a:xfrm>
            <a:off x="1187450" y="703263"/>
            <a:ext cx="4622800" cy="3467100"/>
          </a:xfrm>
          <a:ln w="12700" cap="flat"/>
        </p:spPr>
      </p:sp>
      <p:sp>
        <p:nvSpPr>
          <p:cNvPr id="87047"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86D0189D-E517-438B-9693-2812E02CF692}" type="slidenum">
              <a:rPr lang="en-US" altLang="en-US" sz="1200"/>
              <a:pPr/>
              <a:t>19</a:t>
            </a:fld>
            <a:endParaRPr lang="en-US" altLang="en-US" sz="1200" dirty="0"/>
          </a:p>
        </p:txBody>
      </p:sp>
      <p:sp>
        <p:nvSpPr>
          <p:cNvPr id="88066"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8067"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8</a:t>
            </a:r>
          </a:p>
        </p:txBody>
      </p:sp>
      <p:sp>
        <p:nvSpPr>
          <p:cNvPr id="88068"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8069"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8070" name="Rectangle 6"/>
          <p:cNvSpPr>
            <a:spLocks noGrp="1" noRot="1" noChangeAspect="1" noChangeArrowheads="1" noTextEdit="1"/>
          </p:cNvSpPr>
          <p:nvPr>
            <p:ph type="sldImg"/>
          </p:nvPr>
        </p:nvSpPr>
        <p:spPr>
          <a:xfrm>
            <a:off x="1187450" y="703263"/>
            <a:ext cx="4622800" cy="3467100"/>
          </a:xfrm>
          <a:ln w="12700" cap="flat"/>
        </p:spPr>
      </p:sp>
      <p:sp>
        <p:nvSpPr>
          <p:cNvPr id="88071"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B6B19D27-1D9D-4EFF-A2A6-3367138C3034}" type="slidenum">
              <a:rPr lang="en-US" altLang="en-US" sz="1200"/>
              <a:pPr/>
              <a:t>20</a:t>
            </a:fld>
            <a:endParaRPr lang="en-US" altLang="en-US" sz="1200" dirty="0"/>
          </a:p>
        </p:txBody>
      </p:sp>
      <p:sp>
        <p:nvSpPr>
          <p:cNvPr id="90114"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0115"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9</a:t>
            </a:r>
          </a:p>
        </p:txBody>
      </p:sp>
      <p:sp>
        <p:nvSpPr>
          <p:cNvPr id="90116"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0117"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0118" name="Rectangle 6"/>
          <p:cNvSpPr>
            <a:spLocks noGrp="1" noRot="1" noChangeAspect="1" noChangeArrowheads="1" noTextEdit="1"/>
          </p:cNvSpPr>
          <p:nvPr>
            <p:ph type="sldImg"/>
          </p:nvPr>
        </p:nvSpPr>
        <p:spPr>
          <a:xfrm>
            <a:off x="1187450" y="703263"/>
            <a:ext cx="4622800" cy="3467100"/>
          </a:xfrm>
          <a:ln w="12700" cap="flat"/>
        </p:spPr>
      </p:sp>
      <p:sp>
        <p:nvSpPr>
          <p:cNvPr id="90119"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A5814F0E-33C5-4FFC-97A8-A1EDBAA0258F}" type="slidenum">
              <a:rPr lang="en-US" altLang="en-US" sz="1200"/>
              <a:pPr/>
              <a:t>2</a:t>
            </a:fld>
            <a:endParaRPr lang="en-US" altLang="en-US" sz="1200" dirty="0"/>
          </a:p>
        </p:txBody>
      </p:sp>
      <p:sp>
        <p:nvSpPr>
          <p:cNvPr id="72706"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72707"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1</a:t>
            </a:r>
          </a:p>
        </p:txBody>
      </p:sp>
      <p:sp>
        <p:nvSpPr>
          <p:cNvPr id="72708"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72709"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72710" name="Rectangle 6"/>
          <p:cNvSpPr>
            <a:spLocks noGrp="1" noRot="1" noChangeAspect="1" noChangeArrowheads="1" noTextEdit="1"/>
          </p:cNvSpPr>
          <p:nvPr>
            <p:ph type="sldImg"/>
          </p:nvPr>
        </p:nvSpPr>
        <p:spPr>
          <a:xfrm>
            <a:off x="1187450" y="703263"/>
            <a:ext cx="4622800" cy="3467100"/>
          </a:xfrm>
          <a:ln w="12700" cap="flat"/>
        </p:spPr>
      </p:sp>
      <p:sp>
        <p:nvSpPr>
          <p:cNvPr id="72711"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90F971D5-882D-4233-A30D-FAEDE4CA6E84}" type="slidenum">
              <a:rPr lang="en-US" altLang="en-US" sz="1200"/>
              <a:pPr/>
              <a:t>21</a:t>
            </a:fld>
            <a:endParaRPr lang="en-US" altLang="en-US" sz="1200" dirty="0"/>
          </a:p>
        </p:txBody>
      </p:sp>
      <p:sp>
        <p:nvSpPr>
          <p:cNvPr id="91138"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1139"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9</a:t>
            </a:r>
          </a:p>
        </p:txBody>
      </p:sp>
      <p:sp>
        <p:nvSpPr>
          <p:cNvPr id="91140"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1141"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1142" name="Rectangle 6"/>
          <p:cNvSpPr>
            <a:spLocks noGrp="1" noRot="1" noChangeAspect="1" noChangeArrowheads="1" noTextEdit="1"/>
          </p:cNvSpPr>
          <p:nvPr>
            <p:ph type="sldImg"/>
          </p:nvPr>
        </p:nvSpPr>
        <p:spPr>
          <a:xfrm>
            <a:off x="1187450" y="703263"/>
            <a:ext cx="4622800" cy="3467100"/>
          </a:xfrm>
          <a:ln w="12700" cap="flat"/>
        </p:spPr>
      </p:sp>
      <p:sp>
        <p:nvSpPr>
          <p:cNvPr id="91143"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pPr marL="171450" indent="-171450">
              <a:buFont typeface="Arial" panose="020B0604020202020204" pitchFamily="34" charset="0"/>
              <a:buChar char="•"/>
            </a:pPr>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75B1299F-03B5-4909-AEBA-DE9BE8116957}" type="slidenum">
              <a:rPr lang="en-US" altLang="en-US" sz="1200"/>
              <a:pPr/>
              <a:t>22</a:t>
            </a:fld>
            <a:endParaRPr lang="en-US" altLang="en-US" sz="1200" dirty="0"/>
          </a:p>
        </p:txBody>
      </p:sp>
      <p:sp>
        <p:nvSpPr>
          <p:cNvPr id="93186" name="Rectangle 2"/>
          <p:cNvSpPr>
            <a:spLocks noGrp="1" noRot="1" noChangeAspect="1" noChangeArrowheads="1" noTextEdit="1"/>
          </p:cNvSpPr>
          <p:nvPr>
            <p:ph type="sldImg"/>
          </p:nvPr>
        </p:nvSpPr>
        <p:spPr>
          <a:xfrm>
            <a:off x="1187450" y="703263"/>
            <a:ext cx="4622800" cy="3467100"/>
          </a:xfrm>
          <a:ln/>
        </p:spPr>
      </p:sp>
      <p:sp>
        <p:nvSpPr>
          <p:cNvPr id="9318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27041A6-355E-4FC9-8067-194DB47AE9FB}" type="slidenum">
              <a:rPr lang="en-US" altLang="en-US" sz="1200"/>
              <a:pPr/>
              <a:t>23</a:t>
            </a:fld>
            <a:endParaRPr lang="en-US" altLang="en-US" sz="1200" dirty="0"/>
          </a:p>
        </p:txBody>
      </p:sp>
      <p:sp>
        <p:nvSpPr>
          <p:cNvPr id="94210" name="Rectangle 2"/>
          <p:cNvSpPr>
            <a:spLocks noGrp="1" noRot="1" noChangeAspect="1" noChangeArrowheads="1" noTextEdit="1"/>
          </p:cNvSpPr>
          <p:nvPr>
            <p:ph type="sldImg"/>
          </p:nvPr>
        </p:nvSpPr>
        <p:spPr>
          <a:xfrm>
            <a:off x="1187450" y="703263"/>
            <a:ext cx="4622800" cy="3467100"/>
          </a:xfrm>
          <a:ln/>
        </p:spPr>
      </p:sp>
      <p:sp>
        <p:nvSpPr>
          <p:cNvPr id="94211"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364CC0D-9515-4095-81D0-8024523D9047}" type="slidenum">
              <a:rPr lang="en-US" altLang="en-US" sz="1200"/>
              <a:pPr/>
              <a:t>24</a:t>
            </a:fld>
            <a:endParaRPr lang="en-US" altLang="en-US" sz="1200" dirty="0"/>
          </a:p>
        </p:txBody>
      </p:sp>
      <p:sp>
        <p:nvSpPr>
          <p:cNvPr id="95234" name="Rectangle 2"/>
          <p:cNvSpPr>
            <a:spLocks noGrp="1" noRot="1" noChangeAspect="1" noChangeArrowheads="1" noTextEdit="1"/>
          </p:cNvSpPr>
          <p:nvPr>
            <p:ph type="sldImg"/>
          </p:nvPr>
        </p:nvSpPr>
        <p:spPr>
          <a:xfrm>
            <a:off x="1187450" y="703263"/>
            <a:ext cx="4622800" cy="3467100"/>
          </a:xfrm>
          <a:ln/>
        </p:spPr>
      </p:sp>
      <p:sp>
        <p:nvSpPr>
          <p:cNvPr id="95235"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78E32C01-92A2-42F0-A723-C22E35C9436D}" type="slidenum">
              <a:rPr lang="en-US" altLang="en-US" sz="1200"/>
              <a:pPr/>
              <a:t>25</a:t>
            </a:fld>
            <a:endParaRPr lang="en-US" altLang="en-US" sz="1200" dirty="0"/>
          </a:p>
        </p:txBody>
      </p:sp>
      <p:sp>
        <p:nvSpPr>
          <p:cNvPr id="96258"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6259"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7</a:t>
            </a:r>
          </a:p>
        </p:txBody>
      </p:sp>
      <p:sp>
        <p:nvSpPr>
          <p:cNvPr id="96260"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6261"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6262" name="Rectangle 6"/>
          <p:cNvSpPr>
            <a:spLocks noGrp="1" noRot="1" noChangeAspect="1" noChangeArrowheads="1" noTextEdit="1"/>
          </p:cNvSpPr>
          <p:nvPr>
            <p:ph type="sldImg"/>
          </p:nvPr>
        </p:nvSpPr>
        <p:spPr>
          <a:xfrm>
            <a:off x="1187450" y="703263"/>
            <a:ext cx="4622800" cy="3467100"/>
          </a:xfrm>
          <a:ln w="12700" cap="flat"/>
        </p:spPr>
      </p:sp>
      <p:sp>
        <p:nvSpPr>
          <p:cNvPr id="96263"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075CB8A7-5385-4269-822F-81DEB4C659CE}" type="slidenum">
              <a:rPr lang="en-US" altLang="en-US" sz="1200"/>
              <a:pPr/>
              <a:t>26</a:t>
            </a:fld>
            <a:endParaRPr lang="en-US" altLang="en-US" sz="1200" dirty="0"/>
          </a:p>
        </p:txBody>
      </p:sp>
      <p:sp>
        <p:nvSpPr>
          <p:cNvPr id="99330" name="Rectangle 2"/>
          <p:cNvSpPr>
            <a:spLocks noGrp="1" noRot="1" noChangeAspect="1" noChangeArrowheads="1" noTextEdit="1"/>
          </p:cNvSpPr>
          <p:nvPr>
            <p:ph type="sldImg"/>
          </p:nvPr>
        </p:nvSpPr>
        <p:spPr>
          <a:xfrm>
            <a:off x="1187450" y="703263"/>
            <a:ext cx="4622800" cy="3467100"/>
          </a:xfrm>
          <a:ln/>
        </p:spPr>
      </p:sp>
      <p:sp>
        <p:nvSpPr>
          <p:cNvPr id="99331"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D7AE236B-D748-4441-B842-77E0AEB2470B}" type="slidenum">
              <a:rPr lang="en-US" altLang="en-US" sz="1200"/>
              <a:pPr/>
              <a:t>27</a:t>
            </a:fld>
            <a:endParaRPr lang="en-US" altLang="en-US" sz="1200" dirty="0"/>
          </a:p>
        </p:txBody>
      </p:sp>
      <p:sp>
        <p:nvSpPr>
          <p:cNvPr id="101378" name="Rectangle 2"/>
          <p:cNvSpPr>
            <a:spLocks noGrp="1" noRot="1" noChangeAspect="1" noChangeArrowheads="1" noTextEdit="1"/>
          </p:cNvSpPr>
          <p:nvPr>
            <p:ph type="sldImg"/>
          </p:nvPr>
        </p:nvSpPr>
        <p:spPr>
          <a:xfrm>
            <a:off x="1187450" y="703263"/>
            <a:ext cx="4622800" cy="3467100"/>
          </a:xfrm>
          <a:ln/>
        </p:spPr>
      </p:sp>
      <p:sp>
        <p:nvSpPr>
          <p:cNvPr id="10137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6591C42-4AD5-4528-9EC3-61D5E9BDFCDD}" type="slidenum">
              <a:rPr lang="en-US" altLang="en-US" sz="1200"/>
              <a:pPr/>
              <a:t>28</a:t>
            </a:fld>
            <a:endParaRPr lang="en-US" altLang="en-US" sz="1200" dirty="0"/>
          </a:p>
        </p:txBody>
      </p:sp>
      <p:sp>
        <p:nvSpPr>
          <p:cNvPr id="102402" name="Rectangle 2"/>
          <p:cNvSpPr>
            <a:spLocks noGrp="1" noRot="1" noChangeAspect="1" noChangeArrowheads="1" noTextEdit="1"/>
          </p:cNvSpPr>
          <p:nvPr>
            <p:ph type="sldImg"/>
          </p:nvPr>
        </p:nvSpPr>
        <p:spPr>
          <a:xfrm>
            <a:off x="1187450" y="703263"/>
            <a:ext cx="4622800" cy="3467100"/>
          </a:xfrm>
          <a:ln/>
        </p:spPr>
      </p:sp>
      <p:sp>
        <p:nvSpPr>
          <p:cNvPr id="102403"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9DCB16A-F829-4527-A43B-C46817CDE356}" type="slidenum">
              <a:rPr lang="en-US" altLang="en-US" sz="1200"/>
              <a:pPr/>
              <a:t>29</a:t>
            </a:fld>
            <a:endParaRPr lang="en-US" altLang="en-US" sz="1200" dirty="0"/>
          </a:p>
        </p:txBody>
      </p:sp>
      <p:sp>
        <p:nvSpPr>
          <p:cNvPr id="103426" name="Rectangle 2"/>
          <p:cNvSpPr>
            <a:spLocks noGrp="1" noRot="1" noChangeAspect="1" noChangeArrowheads="1" noTextEdit="1"/>
          </p:cNvSpPr>
          <p:nvPr>
            <p:ph type="sldImg"/>
          </p:nvPr>
        </p:nvSpPr>
        <p:spPr>
          <a:xfrm>
            <a:off x="1187450" y="703263"/>
            <a:ext cx="4622800" cy="3467100"/>
          </a:xfrm>
          <a:ln/>
        </p:spPr>
      </p:sp>
      <p:sp>
        <p:nvSpPr>
          <p:cNvPr id="10342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A527C20-D984-443D-9364-8D80E7D14902}" type="slidenum">
              <a:rPr lang="en-US" altLang="en-US" sz="1200"/>
              <a:pPr/>
              <a:t>30</a:t>
            </a:fld>
            <a:endParaRPr lang="en-US" altLang="en-US" sz="1200" dirty="0"/>
          </a:p>
        </p:txBody>
      </p:sp>
      <p:sp>
        <p:nvSpPr>
          <p:cNvPr id="104450" name="Rectangle 2"/>
          <p:cNvSpPr>
            <a:spLocks noGrp="1" noRot="1" noChangeAspect="1" noChangeArrowheads="1" noTextEdit="1"/>
          </p:cNvSpPr>
          <p:nvPr>
            <p:ph type="sldImg"/>
          </p:nvPr>
        </p:nvSpPr>
        <p:spPr>
          <a:xfrm>
            <a:off x="1187450" y="703263"/>
            <a:ext cx="4622800" cy="3467100"/>
          </a:xfrm>
          <a:ln/>
        </p:spPr>
      </p:sp>
      <p:sp>
        <p:nvSpPr>
          <p:cNvPr id="104451"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3C87EDE-116A-4691-A4DF-061EA00B6C18}" type="slidenum">
              <a:rPr lang="en-US" altLang="en-US" sz="1200"/>
              <a:pPr/>
              <a:t>3</a:t>
            </a:fld>
            <a:endParaRPr lang="en-US" altLang="en-US" sz="1200" dirty="0"/>
          </a:p>
        </p:txBody>
      </p:sp>
      <p:sp>
        <p:nvSpPr>
          <p:cNvPr id="73730" name="Rectangle 2"/>
          <p:cNvSpPr>
            <a:spLocks noGrp="1" noRot="1" noChangeAspect="1" noChangeArrowheads="1" noTextEdit="1"/>
          </p:cNvSpPr>
          <p:nvPr>
            <p:ph type="sldImg"/>
          </p:nvPr>
        </p:nvSpPr>
        <p:spPr>
          <a:xfrm>
            <a:off x="1187450" y="703263"/>
            <a:ext cx="4622800" cy="3467100"/>
          </a:xfrm>
          <a:ln/>
        </p:spPr>
      </p:sp>
      <p:sp>
        <p:nvSpPr>
          <p:cNvPr id="73731"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43D6E09-C3BD-4C9F-8640-BDE33C2397BD}" type="slidenum">
              <a:rPr lang="en-US" altLang="en-US" sz="1200"/>
              <a:pPr/>
              <a:t>31</a:t>
            </a:fld>
            <a:endParaRPr lang="en-US" altLang="en-US" sz="1200" dirty="0"/>
          </a:p>
        </p:txBody>
      </p:sp>
      <p:sp>
        <p:nvSpPr>
          <p:cNvPr id="105474" name="Rectangle 2"/>
          <p:cNvSpPr>
            <a:spLocks noGrp="1" noRot="1" noChangeAspect="1" noChangeArrowheads="1" noTextEdit="1"/>
          </p:cNvSpPr>
          <p:nvPr>
            <p:ph type="sldImg"/>
          </p:nvPr>
        </p:nvSpPr>
        <p:spPr>
          <a:xfrm>
            <a:off x="1187450" y="703263"/>
            <a:ext cx="4622800" cy="3467100"/>
          </a:xfrm>
          <a:ln/>
        </p:spPr>
      </p:sp>
      <p:sp>
        <p:nvSpPr>
          <p:cNvPr id="105475"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8E38463-D7D2-48E0-9845-AEDC12745945}" type="slidenum">
              <a:rPr lang="en-US" altLang="en-US" sz="1200"/>
              <a:pPr/>
              <a:t>32</a:t>
            </a:fld>
            <a:endParaRPr lang="en-US" altLang="en-US" sz="1200" dirty="0"/>
          </a:p>
        </p:txBody>
      </p:sp>
      <p:sp>
        <p:nvSpPr>
          <p:cNvPr id="106498" name="Rectangle 2"/>
          <p:cNvSpPr>
            <a:spLocks noGrp="1" noRot="1" noChangeAspect="1" noChangeArrowheads="1" noTextEdit="1"/>
          </p:cNvSpPr>
          <p:nvPr>
            <p:ph type="sldImg"/>
          </p:nvPr>
        </p:nvSpPr>
        <p:spPr>
          <a:xfrm>
            <a:off x="1187450" y="703263"/>
            <a:ext cx="4622800" cy="3467100"/>
          </a:xfrm>
          <a:ln/>
        </p:spPr>
      </p:sp>
      <p:sp>
        <p:nvSpPr>
          <p:cNvPr id="10649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E36DD89-DA79-48DA-B783-0C850F9C3712}" type="slidenum">
              <a:rPr lang="en-US" altLang="en-US" sz="1200"/>
              <a:pPr/>
              <a:t>33</a:t>
            </a:fld>
            <a:endParaRPr lang="en-US" altLang="en-US" sz="1200" dirty="0"/>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79FF149-63CC-4DDD-8621-E03FD326541C}" type="slidenum">
              <a:rPr lang="en-US" altLang="en-US" sz="1200"/>
              <a:pPr/>
              <a:t>34</a:t>
            </a:fld>
            <a:endParaRPr lang="en-US" altLang="en-US" sz="1200" dirty="0"/>
          </a:p>
        </p:txBody>
      </p:sp>
      <p:sp>
        <p:nvSpPr>
          <p:cNvPr id="108546" name="Rectangle 2"/>
          <p:cNvSpPr>
            <a:spLocks noGrp="1" noRot="1" noChangeAspect="1" noChangeArrowheads="1" noTextEdit="1"/>
          </p:cNvSpPr>
          <p:nvPr>
            <p:ph type="sldImg"/>
          </p:nvPr>
        </p:nvSpPr>
        <p:spPr>
          <a:xfrm>
            <a:off x="1187450" y="703263"/>
            <a:ext cx="4622800" cy="3467100"/>
          </a:xfrm>
          <a:ln/>
        </p:spPr>
      </p:sp>
      <p:sp>
        <p:nvSpPr>
          <p:cNvPr id="10854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9E30213-7F10-4D6D-BCA9-20A471152F11}" type="slidenum">
              <a:rPr lang="en-US" altLang="en-US" sz="1200"/>
              <a:pPr/>
              <a:t>35</a:t>
            </a:fld>
            <a:endParaRPr lang="en-US" altLang="en-US" sz="1200" dirty="0"/>
          </a:p>
        </p:txBody>
      </p:sp>
      <p:sp>
        <p:nvSpPr>
          <p:cNvPr id="109570" name="Rectangle 2"/>
          <p:cNvSpPr>
            <a:spLocks noGrp="1" noRot="1" noChangeAspect="1" noChangeArrowheads="1" noTextEdit="1"/>
          </p:cNvSpPr>
          <p:nvPr>
            <p:ph type="sldImg"/>
          </p:nvPr>
        </p:nvSpPr>
        <p:spPr>
          <a:xfrm>
            <a:off x="1187450" y="703263"/>
            <a:ext cx="4622800" cy="3467100"/>
          </a:xfrm>
          <a:ln/>
        </p:spPr>
      </p:sp>
      <p:sp>
        <p:nvSpPr>
          <p:cNvPr id="109571"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8619AA53-6FBE-47B1-A5A9-D4F7E2EB9003}" type="slidenum">
              <a:rPr lang="en-US" altLang="en-US" sz="1200"/>
              <a:pPr/>
              <a:t>36</a:t>
            </a:fld>
            <a:endParaRPr lang="en-US" altLang="en-US" sz="1200" dirty="0"/>
          </a:p>
        </p:txBody>
      </p:sp>
      <p:sp>
        <p:nvSpPr>
          <p:cNvPr id="110594" name="Rectangle 2"/>
          <p:cNvSpPr>
            <a:spLocks noGrp="1" noRot="1" noChangeAspect="1" noChangeArrowheads="1" noTextEdit="1"/>
          </p:cNvSpPr>
          <p:nvPr>
            <p:ph type="sldImg"/>
          </p:nvPr>
        </p:nvSpPr>
        <p:spPr>
          <a:xfrm>
            <a:off x="1187450" y="703263"/>
            <a:ext cx="4622800" cy="3467100"/>
          </a:xfrm>
          <a:ln/>
        </p:spPr>
      </p:sp>
      <p:sp>
        <p:nvSpPr>
          <p:cNvPr id="110595"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0DD8DAD5-EFE6-4531-83B5-A1D07989AD0D}" type="slidenum">
              <a:rPr lang="en-US" altLang="en-US" sz="1200"/>
              <a:pPr/>
              <a:t>37</a:t>
            </a:fld>
            <a:endParaRPr lang="en-US" altLang="en-US" sz="1200" dirty="0"/>
          </a:p>
        </p:txBody>
      </p:sp>
      <p:sp>
        <p:nvSpPr>
          <p:cNvPr id="111618" name="Rectangle 2"/>
          <p:cNvSpPr>
            <a:spLocks noGrp="1" noRot="1" noChangeAspect="1" noChangeArrowheads="1" noTextEdit="1"/>
          </p:cNvSpPr>
          <p:nvPr>
            <p:ph type="sldImg"/>
          </p:nvPr>
        </p:nvSpPr>
        <p:spPr>
          <a:xfrm>
            <a:off x="1187450" y="703263"/>
            <a:ext cx="4622800" cy="3467100"/>
          </a:xfrm>
          <a:ln/>
        </p:spPr>
      </p:sp>
      <p:sp>
        <p:nvSpPr>
          <p:cNvPr id="11161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502F3513-D1FE-453A-9D62-AB228D88B68A}" type="slidenum">
              <a:rPr lang="en-US" altLang="en-US" sz="1200"/>
              <a:pPr/>
              <a:t>38</a:t>
            </a:fld>
            <a:endParaRPr lang="en-US" altLang="en-US" sz="1200" dirty="0"/>
          </a:p>
        </p:txBody>
      </p:sp>
      <p:sp>
        <p:nvSpPr>
          <p:cNvPr id="117762" name="Rectangle 2"/>
          <p:cNvSpPr>
            <a:spLocks noGrp="1" noRot="1" noChangeAspect="1" noChangeArrowheads="1" noTextEdit="1"/>
          </p:cNvSpPr>
          <p:nvPr>
            <p:ph type="sldImg"/>
          </p:nvPr>
        </p:nvSpPr>
        <p:spPr>
          <a:xfrm>
            <a:off x="1187450" y="703263"/>
            <a:ext cx="4622800" cy="3467100"/>
          </a:xfrm>
          <a:ln/>
        </p:spPr>
      </p:sp>
      <p:sp>
        <p:nvSpPr>
          <p:cNvPr id="117763"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DFB0A469-9660-4019-8347-528B1BA28310}" type="slidenum">
              <a:rPr lang="en-US" altLang="en-US" sz="1200"/>
              <a:pPr/>
              <a:t>39</a:t>
            </a:fld>
            <a:endParaRPr lang="en-US" altLang="en-US" sz="1200" dirty="0"/>
          </a:p>
        </p:txBody>
      </p:sp>
      <p:sp>
        <p:nvSpPr>
          <p:cNvPr id="118786" name="Rectangle 2"/>
          <p:cNvSpPr>
            <a:spLocks noGrp="1" noRot="1" noChangeAspect="1" noChangeArrowheads="1" noTextEdit="1"/>
          </p:cNvSpPr>
          <p:nvPr>
            <p:ph type="sldImg"/>
          </p:nvPr>
        </p:nvSpPr>
        <p:spPr>
          <a:xfrm>
            <a:off x="1187450" y="703263"/>
            <a:ext cx="4622800" cy="3467100"/>
          </a:xfrm>
          <a:ln/>
        </p:spPr>
      </p:sp>
      <p:sp>
        <p:nvSpPr>
          <p:cNvPr id="11878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0DD8DAD5-EFE6-4531-83B5-A1D07989AD0D}" type="slidenum">
              <a:rPr lang="en-US" altLang="en-US" sz="1200"/>
              <a:pPr/>
              <a:t>40</a:t>
            </a:fld>
            <a:endParaRPr lang="en-US" altLang="en-US" sz="1200" dirty="0"/>
          </a:p>
        </p:txBody>
      </p:sp>
      <p:sp>
        <p:nvSpPr>
          <p:cNvPr id="111618" name="Rectangle 2"/>
          <p:cNvSpPr>
            <a:spLocks noGrp="1" noRot="1" noChangeAspect="1" noChangeArrowheads="1" noTextEdit="1"/>
          </p:cNvSpPr>
          <p:nvPr>
            <p:ph type="sldImg"/>
          </p:nvPr>
        </p:nvSpPr>
        <p:spPr>
          <a:xfrm>
            <a:off x="1187450" y="703263"/>
            <a:ext cx="4622800" cy="3467100"/>
          </a:xfrm>
          <a:ln/>
        </p:spPr>
      </p:sp>
      <p:sp>
        <p:nvSpPr>
          <p:cNvPr id="11161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79A28225-7E5D-4105-AF50-B66487E7EB00}" type="slidenum">
              <a:rPr lang="en-US" altLang="en-US" sz="1200"/>
              <a:pPr/>
              <a:t>5</a:t>
            </a:fld>
            <a:endParaRPr lang="en-US" altLang="en-US" sz="1200" dirty="0"/>
          </a:p>
        </p:txBody>
      </p:sp>
      <p:sp>
        <p:nvSpPr>
          <p:cNvPr id="74754" name="Rectangle 2"/>
          <p:cNvSpPr>
            <a:spLocks noGrp="1" noRot="1" noChangeAspect="1" noChangeArrowheads="1" noTextEdit="1"/>
          </p:cNvSpPr>
          <p:nvPr>
            <p:ph type="sldImg"/>
          </p:nvPr>
        </p:nvSpPr>
        <p:spPr>
          <a:xfrm>
            <a:off x="1187450" y="703263"/>
            <a:ext cx="4622800" cy="3467100"/>
          </a:xfrm>
          <a:ln/>
        </p:spPr>
      </p:sp>
      <p:sp>
        <p:nvSpPr>
          <p:cNvPr id="74755"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1EC66B5-496A-4DFA-A4FD-C9C9DB749726}" type="slidenum">
              <a:rPr lang="en-US" altLang="en-US" sz="1200"/>
              <a:pPr/>
              <a:t>41</a:t>
            </a:fld>
            <a:endParaRPr lang="en-US" altLang="en-US" sz="1200" dirty="0"/>
          </a:p>
        </p:txBody>
      </p:sp>
      <p:sp>
        <p:nvSpPr>
          <p:cNvPr id="119810" name="Rectangle 2"/>
          <p:cNvSpPr>
            <a:spLocks noGrp="1" noRot="1" noChangeAspect="1" noChangeArrowheads="1" noTextEdit="1"/>
          </p:cNvSpPr>
          <p:nvPr>
            <p:ph type="sldImg"/>
          </p:nvPr>
        </p:nvSpPr>
        <p:spPr>
          <a:xfrm>
            <a:off x="1187450" y="703263"/>
            <a:ext cx="4622800" cy="3467100"/>
          </a:xfrm>
          <a:ln/>
        </p:spPr>
      </p:sp>
      <p:sp>
        <p:nvSpPr>
          <p:cNvPr id="119811"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C28A594-5C4C-4CC5-9AFF-729E174611A7}" type="slidenum">
              <a:rPr lang="en-US" altLang="en-US" sz="1200"/>
              <a:pPr/>
              <a:t>42</a:t>
            </a:fld>
            <a:endParaRPr lang="en-US" altLang="en-US" sz="1200" dirty="0"/>
          </a:p>
        </p:txBody>
      </p:sp>
      <p:sp>
        <p:nvSpPr>
          <p:cNvPr id="120834" name="Rectangle 2"/>
          <p:cNvSpPr>
            <a:spLocks noGrp="1" noRot="1" noChangeAspect="1" noChangeArrowheads="1" noTextEdit="1"/>
          </p:cNvSpPr>
          <p:nvPr>
            <p:ph type="sldImg"/>
          </p:nvPr>
        </p:nvSpPr>
        <p:spPr>
          <a:xfrm>
            <a:off x="1187450" y="703263"/>
            <a:ext cx="4622800" cy="3467100"/>
          </a:xfrm>
          <a:ln/>
        </p:spPr>
      </p:sp>
      <p:sp>
        <p:nvSpPr>
          <p:cNvPr id="120835"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587C772-E716-48B1-8B14-2B8B491527E1}" type="slidenum">
              <a:rPr lang="en-US" altLang="en-US" sz="1200"/>
              <a:pPr/>
              <a:t>43</a:t>
            </a:fld>
            <a:endParaRPr lang="en-US" altLang="en-US" sz="1200" dirty="0"/>
          </a:p>
        </p:txBody>
      </p:sp>
      <p:sp>
        <p:nvSpPr>
          <p:cNvPr id="121858" name="Rectangle 2"/>
          <p:cNvSpPr>
            <a:spLocks noGrp="1" noRot="1" noChangeAspect="1" noChangeArrowheads="1" noTextEdit="1"/>
          </p:cNvSpPr>
          <p:nvPr>
            <p:ph type="sldImg"/>
          </p:nvPr>
        </p:nvSpPr>
        <p:spPr>
          <a:xfrm>
            <a:off x="1187450" y="703263"/>
            <a:ext cx="4622800" cy="3467100"/>
          </a:xfrm>
          <a:ln/>
        </p:spPr>
      </p:sp>
      <p:sp>
        <p:nvSpPr>
          <p:cNvPr id="12185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DB73D505-32CE-4342-9FBB-4D733E4A306A}" type="slidenum">
              <a:rPr lang="en-US" altLang="en-US" sz="1200"/>
              <a:pPr/>
              <a:t>44</a:t>
            </a:fld>
            <a:endParaRPr lang="en-US" altLang="en-US" sz="1200" dirty="0"/>
          </a:p>
        </p:txBody>
      </p:sp>
      <p:sp>
        <p:nvSpPr>
          <p:cNvPr id="122882" name="Rectangle 2"/>
          <p:cNvSpPr>
            <a:spLocks noGrp="1" noRot="1" noChangeAspect="1" noChangeArrowheads="1" noTextEdit="1"/>
          </p:cNvSpPr>
          <p:nvPr>
            <p:ph type="sldImg"/>
          </p:nvPr>
        </p:nvSpPr>
        <p:spPr>
          <a:xfrm>
            <a:off x="1187450" y="703263"/>
            <a:ext cx="4622800" cy="3467100"/>
          </a:xfrm>
          <a:ln/>
        </p:spPr>
      </p:sp>
      <p:sp>
        <p:nvSpPr>
          <p:cNvPr id="122883"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09F72C28-435E-48F3-8A89-FA84DE6D50F0}" type="slidenum">
              <a:rPr lang="en-US" altLang="en-US" sz="1200"/>
              <a:pPr/>
              <a:t>45</a:t>
            </a:fld>
            <a:endParaRPr lang="en-US" altLang="en-US" sz="1200" dirty="0"/>
          </a:p>
        </p:txBody>
      </p:sp>
      <p:sp>
        <p:nvSpPr>
          <p:cNvPr id="123906" name="Rectangle 2"/>
          <p:cNvSpPr>
            <a:spLocks noGrp="1" noRot="1" noChangeAspect="1" noChangeArrowheads="1" noTextEdit="1"/>
          </p:cNvSpPr>
          <p:nvPr>
            <p:ph type="sldImg"/>
          </p:nvPr>
        </p:nvSpPr>
        <p:spPr>
          <a:xfrm>
            <a:off x="1187450" y="703263"/>
            <a:ext cx="4622800" cy="3467100"/>
          </a:xfrm>
          <a:ln/>
        </p:spPr>
      </p:sp>
      <p:sp>
        <p:nvSpPr>
          <p:cNvPr id="12390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00277F58-77E1-4C2D-AA8D-E0F71D072D2F}" type="slidenum">
              <a:rPr lang="en-US" altLang="en-US" sz="1200"/>
              <a:pPr/>
              <a:t>46</a:t>
            </a:fld>
            <a:endParaRPr lang="en-US" altLang="en-US" sz="1200" dirty="0"/>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D410D3E1-634F-440C-A0CF-65534204DEA9}" type="slidenum">
              <a:rPr lang="en-US" altLang="en-US" sz="1200"/>
              <a:pPr/>
              <a:t>47</a:t>
            </a:fld>
            <a:endParaRPr lang="en-US" altLang="en-US" sz="1200" dirty="0"/>
          </a:p>
        </p:txBody>
      </p:sp>
      <p:sp>
        <p:nvSpPr>
          <p:cNvPr id="125954" name="Rectangle 2"/>
          <p:cNvSpPr>
            <a:spLocks noGrp="1" noRot="1" noChangeAspect="1" noChangeArrowheads="1" noTextEdit="1"/>
          </p:cNvSpPr>
          <p:nvPr>
            <p:ph type="sldImg"/>
          </p:nvPr>
        </p:nvSpPr>
        <p:spPr>
          <a:xfrm>
            <a:off x="1187450" y="703263"/>
            <a:ext cx="4622800" cy="3467100"/>
          </a:xfrm>
          <a:ln/>
        </p:spPr>
      </p:sp>
      <p:sp>
        <p:nvSpPr>
          <p:cNvPr id="125955"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444FBF46-7A78-4FD0-B340-062C348F6B65}" type="slidenum">
              <a:rPr lang="en-US" altLang="en-US" sz="1200"/>
              <a:pPr/>
              <a:t>48</a:t>
            </a:fld>
            <a:endParaRPr lang="en-US" altLang="en-US" sz="1200" dirty="0"/>
          </a:p>
        </p:txBody>
      </p:sp>
      <p:sp>
        <p:nvSpPr>
          <p:cNvPr id="126978" name="Rectangle 2"/>
          <p:cNvSpPr>
            <a:spLocks noGrp="1" noRot="1" noChangeAspect="1" noChangeArrowheads="1" noTextEdit="1"/>
          </p:cNvSpPr>
          <p:nvPr>
            <p:ph type="sldImg"/>
          </p:nvPr>
        </p:nvSpPr>
        <p:spPr>
          <a:xfrm>
            <a:off x="1187450" y="703263"/>
            <a:ext cx="4622800" cy="3467100"/>
          </a:xfrm>
          <a:ln/>
        </p:spPr>
      </p:sp>
      <p:sp>
        <p:nvSpPr>
          <p:cNvPr id="12697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E66C03C-4B0E-4149-8287-A3B340EB818D}" type="slidenum">
              <a:rPr lang="en-US" altLang="en-US" smtClean="0"/>
              <a:pPr>
                <a:defRPr/>
              </a:pPr>
              <a:t>49</a:t>
            </a:fld>
            <a:endParaRPr lang="en-US" altLang="en-US"/>
          </a:p>
        </p:txBody>
      </p:sp>
    </p:spTree>
    <p:extLst>
      <p:ext uri="{BB962C8B-B14F-4D97-AF65-F5344CB8AC3E}">
        <p14:creationId xmlns:p14="http://schemas.microsoft.com/office/powerpoint/2010/main" val="18576830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0DD8DAD5-EFE6-4531-83B5-A1D07989AD0D}" type="slidenum">
              <a:rPr lang="en-US" altLang="en-US" sz="1200"/>
              <a:pPr/>
              <a:t>50</a:t>
            </a:fld>
            <a:endParaRPr lang="en-US" altLang="en-US" sz="1200" dirty="0"/>
          </a:p>
        </p:txBody>
      </p:sp>
      <p:sp>
        <p:nvSpPr>
          <p:cNvPr id="111618" name="Rectangle 2"/>
          <p:cNvSpPr>
            <a:spLocks noGrp="1" noRot="1" noChangeAspect="1" noChangeArrowheads="1" noTextEdit="1"/>
          </p:cNvSpPr>
          <p:nvPr>
            <p:ph type="sldImg"/>
          </p:nvPr>
        </p:nvSpPr>
        <p:spPr>
          <a:xfrm>
            <a:off x="1187450" y="703263"/>
            <a:ext cx="4622800" cy="3467100"/>
          </a:xfrm>
          <a:ln/>
        </p:spPr>
      </p:sp>
      <p:sp>
        <p:nvSpPr>
          <p:cNvPr id="11161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79A28225-7E5D-4105-AF50-B66487E7EB00}" type="slidenum">
              <a:rPr lang="en-US" altLang="en-US" sz="1200"/>
              <a:pPr/>
              <a:t>6</a:t>
            </a:fld>
            <a:endParaRPr lang="en-US" altLang="en-US" sz="1200" dirty="0"/>
          </a:p>
        </p:txBody>
      </p:sp>
      <p:sp>
        <p:nvSpPr>
          <p:cNvPr id="74754" name="Rectangle 2"/>
          <p:cNvSpPr>
            <a:spLocks noGrp="1" noRot="1" noChangeAspect="1" noChangeArrowheads="1" noTextEdit="1"/>
          </p:cNvSpPr>
          <p:nvPr>
            <p:ph type="sldImg"/>
          </p:nvPr>
        </p:nvSpPr>
        <p:spPr>
          <a:xfrm>
            <a:off x="1187450" y="703263"/>
            <a:ext cx="4622800" cy="3467100"/>
          </a:xfrm>
          <a:ln/>
        </p:spPr>
      </p:sp>
      <p:sp>
        <p:nvSpPr>
          <p:cNvPr id="74755"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49F5A96B-D536-4BD1-BFE1-FD6DBF117D8A}" type="slidenum">
              <a:rPr lang="en-US" altLang="en-US" sz="1200"/>
              <a:pPr/>
              <a:t>51</a:t>
            </a:fld>
            <a:endParaRPr lang="en-US" altLang="en-US" sz="1200" dirty="0"/>
          </a:p>
        </p:txBody>
      </p:sp>
      <p:sp>
        <p:nvSpPr>
          <p:cNvPr id="112642" name="Rectangle 2"/>
          <p:cNvSpPr>
            <a:spLocks noGrp="1" noRot="1" noChangeAspect="1" noChangeArrowheads="1" noTextEdit="1"/>
          </p:cNvSpPr>
          <p:nvPr>
            <p:ph type="sldImg"/>
          </p:nvPr>
        </p:nvSpPr>
        <p:spPr>
          <a:xfrm>
            <a:off x="1187450" y="703263"/>
            <a:ext cx="4622800" cy="3467100"/>
          </a:xfrm>
          <a:ln/>
        </p:spPr>
      </p:sp>
      <p:sp>
        <p:nvSpPr>
          <p:cNvPr id="112643"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FC40216D-0A9E-4598-BBBD-B7C39318A82C}" type="slidenum">
              <a:rPr lang="en-US" altLang="en-US" sz="1200"/>
              <a:pPr/>
              <a:t>52</a:t>
            </a:fld>
            <a:endParaRPr lang="en-US" altLang="en-US" sz="1200" dirty="0"/>
          </a:p>
        </p:txBody>
      </p:sp>
      <p:sp>
        <p:nvSpPr>
          <p:cNvPr id="113666" name="Rectangle 2"/>
          <p:cNvSpPr>
            <a:spLocks noGrp="1" noRot="1" noChangeAspect="1" noChangeArrowheads="1" noTextEdit="1"/>
          </p:cNvSpPr>
          <p:nvPr>
            <p:ph type="sldImg"/>
          </p:nvPr>
        </p:nvSpPr>
        <p:spPr>
          <a:xfrm>
            <a:off x="1187450" y="703263"/>
            <a:ext cx="4622800" cy="3467100"/>
          </a:xfrm>
          <a:ln/>
        </p:spPr>
      </p:sp>
      <p:sp>
        <p:nvSpPr>
          <p:cNvPr id="11366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928C80B3-281C-47A9-A6F3-980AD41E77DF}" type="slidenum">
              <a:rPr lang="en-US" altLang="en-US" sz="1200"/>
              <a:pPr/>
              <a:t>53</a:t>
            </a:fld>
            <a:endParaRPr lang="en-US" altLang="en-US" sz="1200" dirty="0"/>
          </a:p>
        </p:txBody>
      </p:sp>
      <p:sp>
        <p:nvSpPr>
          <p:cNvPr id="114690" name="Rectangle 2"/>
          <p:cNvSpPr>
            <a:spLocks noGrp="1" noRot="1" noChangeAspect="1" noChangeArrowheads="1" noTextEdit="1"/>
          </p:cNvSpPr>
          <p:nvPr>
            <p:ph type="sldImg"/>
          </p:nvPr>
        </p:nvSpPr>
        <p:spPr>
          <a:xfrm>
            <a:off x="1187450" y="703263"/>
            <a:ext cx="4622800" cy="3467100"/>
          </a:xfrm>
          <a:ln/>
        </p:spPr>
      </p:sp>
      <p:sp>
        <p:nvSpPr>
          <p:cNvPr id="114691"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4BD73B76-F558-45CE-871C-8466EA0D0DF2}" type="slidenum">
              <a:rPr lang="en-US" altLang="en-US" sz="1200"/>
              <a:pPr/>
              <a:t>55</a:t>
            </a:fld>
            <a:endParaRPr lang="en-US" altLang="en-US" sz="1200" dirty="0"/>
          </a:p>
        </p:txBody>
      </p:sp>
      <p:sp>
        <p:nvSpPr>
          <p:cNvPr id="129026" name="Rectangle 2"/>
          <p:cNvSpPr>
            <a:spLocks noGrp="1" noRot="1" noChangeAspect="1" noChangeArrowheads="1" noTextEdit="1"/>
          </p:cNvSpPr>
          <p:nvPr>
            <p:ph type="sldImg"/>
          </p:nvPr>
        </p:nvSpPr>
        <p:spPr>
          <a:xfrm>
            <a:off x="1187450" y="703263"/>
            <a:ext cx="4622800" cy="3467100"/>
          </a:xfrm>
          <a:ln/>
        </p:spPr>
      </p:sp>
      <p:sp>
        <p:nvSpPr>
          <p:cNvPr id="12902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85CE7E0-7666-4352-A4C1-28EF06861AC9}" type="slidenum">
              <a:rPr lang="en-US" altLang="en-US" sz="1200"/>
              <a:pPr/>
              <a:t>56</a:t>
            </a:fld>
            <a:endParaRPr lang="en-US" altLang="en-US" sz="1200" dirty="0"/>
          </a:p>
        </p:txBody>
      </p:sp>
      <p:sp>
        <p:nvSpPr>
          <p:cNvPr id="130050" name="Rectangle 2"/>
          <p:cNvSpPr>
            <a:spLocks noGrp="1" noRot="1" noChangeAspect="1" noChangeArrowheads="1" noTextEdit="1"/>
          </p:cNvSpPr>
          <p:nvPr>
            <p:ph type="sldImg"/>
          </p:nvPr>
        </p:nvSpPr>
        <p:spPr>
          <a:xfrm>
            <a:off x="1187450" y="703263"/>
            <a:ext cx="4622800" cy="3467100"/>
          </a:xfrm>
          <a:ln/>
        </p:spPr>
      </p:sp>
      <p:sp>
        <p:nvSpPr>
          <p:cNvPr id="130051"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3DA57BBC-3DEF-4030-90C9-4A7A7E87C33E}" type="slidenum">
              <a:rPr lang="en-US" altLang="en-US" sz="1200"/>
              <a:pPr/>
              <a:t>57</a:t>
            </a:fld>
            <a:endParaRPr lang="en-US" altLang="en-US" sz="1200" dirty="0"/>
          </a:p>
        </p:txBody>
      </p:sp>
      <p:sp>
        <p:nvSpPr>
          <p:cNvPr id="131074" name="Rectangle 2"/>
          <p:cNvSpPr>
            <a:spLocks noGrp="1" noRot="1" noChangeAspect="1" noChangeArrowheads="1" noTextEdit="1"/>
          </p:cNvSpPr>
          <p:nvPr>
            <p:ph type="sldImg"/>
          </p:nvPr>
        </p:nvSpPr>
        <p:spPr>
          <a:xfrm>
            <a:off x="1187450" y="703263"/>
            <a:ext cx="4622800" cy="3467100"/>
          </a:xfrm>
          <a:ln/>
        </p:spPr>
      </p:sp>
      <p:sp>
        <p:nvSpPr>
          <p:cNvPr id="131075"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C1FEC76-0B84-458E-8A4E-B7ECCB6E1DCF}" type="slidenum">
              <a:rPr lang="en-US" altLang="en-US" sz="1200"/>
              <a:pPr/>
              <a:t>58</a:t>
            </a:fld>
            <a:endParaRPr lang="en-US" altLang="en-US" sz="1200" dirty="0"/>
          </a:p>
        </p:txBody>
      </p:sp>
      <p:sp>
        <p:nvSpPr>
          <p:cNvPr id="132098" name="Rectangle 2"/>
          <p:cNvSpPr>
            <a:spLocks noGrp="1" noRot="1" noChangeAspect="1" noChangeArrowheads="1" noTextEdit="1"/>
          </p:cNvSpPr>
          <p:nvPr>
            <p:ph type="sldImg"/>
          </p:nvPr>
        </p:nvSpPr>
        <p:spPr>
          <a:xfrm>
            <a:off x="1187450" y="703263"/>
            <a:ext cx="4622800" cy="3467100"/>
          </a:xfrm>
          <a:ln/>
        </p:spPr>
      </p:sp>
      <p:sp>
        <p:nvSpPr>
          <p:cNvPr id="13209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35F31BFB-CE80-49DF-B5B2-8D11C75DEDAB}" type="slidenum">
              <a:rPr lang="en-US" altLang="en-US" sz="1200"/>
              <a:pPr/>
              <a:t>59</a:t>
            </a:fld>
            <a:endParaRPr lang="en-US" altLang="en-US" sz="1200" dirty="0"/>
          </a:p>
        </p:txBody>
      </p:sp>
      <p:sp>
        <p:nvSpPr>
          <p:cNvPr id="133122" name="Rectangle 2"/>
          <p:cNvSpPr>
            <a:spLocks noGrp="1" noRot="1" noChangeAspect="1" noChangeArrowheads="1" noTextEdit="1"/>
          </p:cNvSpPr>
          <p:nvPr>
            <p:ph type="sldImg"/>
          </p:nvPr>
        </p:nvSpPr>
        <p:spPr>
          <a:xfrm>
            <a:off x="1187450" y="703263"/>
            <a:ext cx="4622800" cy="3467100"/>
          </a:xfrm>
          <a:ln/>
        </p:spPr>
      </p:sp>
      <p:sp>
        <p:nvSpPr>
          <p:cNvPr id="133123"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8B0ED708-B857-4AA3-91E9-C395C0C34058}" type="slidenum">
              <a:rPr lang="en-US" altLang="en-US" sz="1200"/>
              <a:pPr/>
              <a:t>60</a:t>
            </a:fld>
            <a:endParaRPr lang="en-US" altLang="en-US" sz="1200" dirty="0"/>
          </a:p>
        </p:txBody>
      </p:sp>
      <p:sp>
        <p:nvSpPr>
          <p:cNvPr id="134146" name="Rectangle 2"/>
          <p:cNvSpPr>
            <a:spLocks noGrp="1" noRot="1" noChangeAspect="1" noChangeArrowheads="1" noTextEdit="1"/>
          </p:cNvSpPr>
          <p:nvPr>
            <p:ph type="sldImg"/>
          </p:nvPr>
        </p:nvSpPr>
        <p:spPr>
          <a:xfrm>
            <a:off x="1187450" y="703263"/>
            <a:ext cx="4622800" cy="3467100"/>
          </a:xfrm>
          <a:ln/>
        </p:spPr>
      </p:sp>
      <p:sp>
        <p:nvSpPr>
          <p:cNvPr id="13414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8B0ED708-B857-4AA3-91E9-C395C0C34058}" type="slidenum">
              <a:rPr lang="en-US" altLang="en-US" sz="1200"/>
              <a:pPr/>
              <a:t>61</a:t>
            </a:fld>
            <a:endParaRPr lang="en-US" altLang="en-US" sz="1200" dirty="0"/>
          </a:p>
        </p:txBody>
      </p:sp>
      <p:sp>
        <p:nvSpPr>
          <p:cNvPr id="134146" name="Rectangle 2"/>
          <p:cNvSpPr>
            <a:spLocks noGrp="1" noRot="1" noChangeAspect="1" noChangeArrowheads="1" noTextEdit="1"/>
          </p:cNvSpPr>
          <p:nvPr>
            <p:ph type="sldImg"/>
          </p:nvPr>
        </p:nvSpPr>
        <p:spPr>
          <a:xfrm>
            <a:off x="1187450" y="703263"/>
            <a:ext cx="4622800" cy="3467100"/>
          </a:xfrm>
          <a:ln/>
        </p:spPr>
      </p:sp>
      <p:sp>
        <p:nvSpPr>
          <p:cNvPr id="13414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20C9E32-697E-489A-B64D-FE4953CC062F}" type="slidenum">
              <a:rPr lang="en-US" altLang="en-US" sz="1200"/>
              <a:pPr/>
              <a:t>7</a:t>
            </a:fld>
            <a:endParaRPr lang="en-US" altLang="en-US" sz="1200" dirty="0"/>
          </a:p>
        </p:txBody>
      </p:sp>
      <p:sp>
        <p:nvSpPr>
          <p:cNvPr id="75778" name="Rectangle 2"/>
          <p:cNvSpPr>
            <a:spLocks noGrp="1" noRot="1" noChangeAspect="1" noChangeArrowheads="1" noTextEdit="1"/>
          </p:cNvSpPr>
          <p:nvPr>
            <p:ph type="sldImg"/>
          </p:nvPr>
        </p:nvSpPr>
        <p:spPr>
          <a:xfrm>
            <a:off x="1187450" y="703263"/>
            <a:ext cx="4622800" cy="3467100"/>
          </a:xfrm>
          <a:ln/>
        </p:spPr>
      </p:sp>
      <p:sp>
        <p:nvSpPr>
          <p:cNvPr id="7577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5C62BF7-9C63-497B-BAE2-5CB77526CD21}" type="slidenum">
              <a:rPr lang="en-US" altLang="en-US" sz="1200"/>
              <a:pPr/>
              <a:t>62</a:t>
            </a:fld>
            <a:endParaRPr lang="en-US" altLang="en-US" sz="1200" dirty="0"/>
          </a:p>
        </p:txBody>
      </p:sp>
      <p:sp>
        <p:nvSpPr>
          <p:cNvPr id="135170" name="Rectangle 2"/>
          <p:cNvSpPr>
            <a:spLocks noGrp="1" noRot="1" noChangeAspect="1" noChangeArrowheads="1" noTextEdit="1"/>
          </p:cNvSpPr>
          <p:nvPr>
            <p:ph type="sldImg"/>
          </p:nvPr>
        </p:nvSpPr>
        <p:spPr>
          <a:xfrm>
            <a:off x="1187450" y="703263"/>
            <a:ext cx="4622800" cy="3467100"/>
          </a:xfrm>
          <a:ln/>
        </p:spPr>
      </p:sp>
      <p:sp>
        <p:nvSpPr>
          <p:cNvPr id="135171"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D5F1561-909F-45CB-8FAD-BF76CD539810}" type="slidenum">
              <a:rPr lang="en-US" altLang="en-US" sz="1200"/>
              <a:pPr/>
              <a:t>63</a:t>
            </a:fld>
            <a:endParaRPr lang="en-US" altLang="en-US" sz="1200" dirty="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8FCFA389-9B55-41A5-BB85-9B9E03821269}" type="slidenum">
              <a:rPr lang="en-US" altLang="en-US" sz="1200"/>
              <a:pPr/>
              <a:t>64</a:t>
            </a:fld>
            <a:endParaRPr lang="en-US" altLang="en-US" sz="1200" dirty="0"/>
          </a:p>
        </p:txBody>
      </p:sp>
      <p:sp>
        <p:nvSpPr>
          <p:cNvPr id="137218" name="Rectangle 2"/>
          <p:cNvSpPr>
            <a:spLocks noGrp="1" noRot="1" noChangeAspect="1" noChangeArrowheads="1" noTextEdit="1"/>
          </p:cNvSpPr>
          <p:nvPr>
            <p:ph type="sldImg"/>
          </p:nvPr>
        </p:nvSpPr>
        <p:spPr>
          <a:xfrm>
            <a:off x="1187450" y="703263"/>
            <a:ext cx="4622800" cy="3467100"/>
          </a:xfrm>
          <a:ln/>
        </p:spPr>
      </p:sp>
      <p:sp>
        <p:nvSpPr>
          <p:cNvPr id="13721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99813B39-7E0E-475A-9EBE-5ED71E411FC7}" type="slidenum">
              <a:rPr lang="en-US" altLang="en-US" sz="1200"/>
              <a:pPr/>
              <a:t>8</a:t>
            </a:fld>
            <a:endParaRPr lang="en-US" altLang="en-US" sz="1200" dirty="0"/>
          </a:p>
        </p:txBody>
      </p:sp>
      <p:sp>
        <p:nvSpPr>
          <p:cNvPr id="76802" name="Rectangle 2"/>
          <p:cNvSpPr>
            <a:spLocks noGrp="1" noRot="1" noChangeAspect="1" noChangeArrowheads="1" noTextEdit="1"/>
          </p:cNvSpPr>
          <p:nvPr>
            <p:ph type="sldImg"/>
          </p:nvPr>
        </p:nvSpPr>
        <p:spPr>
          <a:xfrm>
            <a:off x="1187450" y="703263"/>
            <a:ext cx="4622800" cy="3467100"/>
          </a:xfrm>
          <a:ln/>
        </p:spPr>
      </p:sp>
      <p:sp>
        <p:nvSpPr>
          <p:cNvPr id="76803"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2C57A01C-1044-4195-A3E2-2CD774BF6255}" type="slidenum">
              <a:rPr lang="en-US" altLang="en-US" sz="1200"/>
              <a:pPr/>
              <a:t>9</a:t>
            </a:fld>
            <a:endParaRPr lang="en-US" altLang="en-US" sz="1200" dirty="0"/>
          </a:p>
        </p:txBody>
      </p:sp>
      <p:sp>
        <p:nvSpPr>
          <p:cNvPr id="77826" name="Rectangle 2"/>
          <p:cNvSpPr>
            <a:spLocks noGrp="1" noRot="1" noChangeAspect="1" noChangeArrowheads="1" noTextEdit="1"/>
          </p:cNvSpPr>
          <p:nvPr>
            <p:ph type="sldImg"/>
          </p:nvPr>
        </p:nvSpPr>
        <p:spPr>
          <a:xfrm>
            <a:off x="1187450" y="703263"/>
            <a:ext cx="4622800" cy="3467100"/>
          </a:xfrm>
          <a:ln/>
        </p:spPr>
      </p:sp>
      <p:sp>
        <p:nvSpPr>
          <p:cNvPr id="7782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6A075BA-FDA7-450B-AD36-61344A2A677E}" type="slidenum">
              <a:rPr lang="en-US" altLang="en-US" sz="1200"/>
              <a:pPr/>
              <a:t>10</a:t>
            </a:fld>
            <a:endParaRPr lang="en-US" altLang="en-US" sz="1200" dirty="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a:prstGeom prst="rect">
            <a:avLst/>
          </a:prstGeo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2"/>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7">
            <a:extLst>
              <a:ext uri="{FF2B5EF4-FFF2-40B4-BE49-F238E27FC236}">
                <a16:creationId xmlns:a16="http://schemas.microsoft.com/office/drawing/2014/main" id="{A25BB261-D773-4836-B381-7A051175F570}"/>
              </a:ext>
            </a:extLst>
          </p:cNvPr>
          <p:cNvSpPr txBox="1">
            <a:spLocks noChangeArrowheads="1"/>
          </p:cNvSpPr>
          <p:nvPr userDrawn="1"/>
        </p:nvSpPr>
        <p:spPr bwMode="auto">
          <a:xfrm>
            <a:off x="2239141" y="4014787"/>
            <a:ext cx="4665718" cy="1169551"/>
          </a:xfrm>
          <a:prstGeom prst="rect">
            <a:avLst/>
          </a:prstGeom>
          <a:noFill/>
          <a:ln>
            <a:noFill/>
          </a:ln>
          <a:extLst>
            <a:ext uri="{909E8E84-426E-40dd-AFC4-6F175D3DCCD1}"/>
            <a:ext uri="{91240B29-F687-4f45-9708-019B960494DF}"/>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baseline="0" dirty="0">
                <a:solidFill>
                  <a:srgbClr val="002060"/>
                </a:solidFill>
              </a:rPr>
              <a:t> </a:t>
            </a:r>
            <a:r>
              <a:rPr lang="en-US" altLang="en-US" sz="1200" b="1" kern="1200" dirty="0">
                <a:solidFill>
                  <a:srgbClr val="002060"/>
                </a:solidFill>
                <a:latin typeface="Helvetica" panose="020B0604020202020204" pitchFamily="34" charset="0"/>
                <a:ea typeface="MS PGothic" panose="020B0600070205080204" pitchFamily="34" charset="-128"/>
                <a:cs typeface="+mn-cs"/>
              </a:rPr>
              <a:t>Based</a:t>
            </a:r>
            <a:r>
              <a:rPr lang="en-US" altLang="en-US" b="1" baseline="0" dirty="0">
                <a:solidFill>
                  <a:srgbClr val="002060"/>
                </a:solidFill>
              </a:rPr>
              <a:t> </a:t>
            </a:r>
            <a:r>
              <a:rPr lang="en-US" altLang="en-US" sz="1200" b="1" kern="1200" dirty="0">
                <a:solidFill>
                  <a:srgbClr val="002060"/>
                </a:solidFill>
                <a:latin typeface="Helvetica" panose="020B0604020202020204" pitchFamily="34" charset="0"/>
                <a:ea typeface="MS PGothic" panose="020B0600070205080204" pitchFamily="34" charset="-128"/>
                <a:cs typeface="+mn-cs"/>
              </a:rPr>
              <a:t>on original slides from:</a:t>
            </a:r>
          </a:p>
          <a:p>
            <a:pPr algn="ctr">
              <a:spcBef>
                <a:spcPct val="50000"/>
              </a:spcBef>
              <a:defRPr/>
            </a:pPr>
            <a:r>
              <a:rPr lang="en-US" altLang="en-US" sz="1200" b="1" kern="1200" dirty="0">
                <a:solidFill>
                  <a:srgbClr val="002060"/>
                </a:solidFill>
                <a:latin typeface="Helvetica" panose="020B0604020202020204" pitchFamily="34" charset="0"/>
                <a:ea typeface="MS PGothic" panose="020B0600070205080204" pitchFamily="34" charset="-128"/>
                <a:cs typeface="+mn-cs"/>
              </a:rPr>
              <a:t>Database System Concepts, 7th Ed.</a:t>
            </a:r>
          </a:p>
          <a:p>
            <a:pPr algn="ctr">
              <a:spcBef>
                <a:spcPct val="50000"/>
              </a:spcBef>
              <a:defRPr/>
            </a:pPr>
            <a:r>
              <a:rPr lang="en-US" altLang="en-US" sz="1200" b="1" kern="1200" dirty="0">
                <a:solidFill>
                  <a:srgbClr val="002060"/>
                </a:solidFill>
                <a:latin typeface="Helvetica" panose="020B0604020202020204" pitchFamily="34" charset="0"/>
                <a:ea typeface="MS PGothic" panose="020B0600070205080204" pitchFamily="34" charset="-128"/>
                <a:cs typeface="+mn-cs"/>
              </a:rPr>
              <a:t>©Silberschatz, Korth and Sudarshan</a:t>
            </a:r>
          </a:p>
          <a:p>
            <a:pPr algn="ctr">
              <a:spcBef>
                <a:spcPct val="50000"/>
              </a:spcBef>
              <a:defRPr/>
            </a:pPr>
            <a:r>
              <a:rPr lang="en-US" altLang="en-US" sz="1200" b="1" kern="1200" dirty="0">
                <a:solidFill>
                  <a:srgbClr val="002060"/>
                </a:solidFill>
                <a:latin typeface="Helvetica" panose="020B0604020202020204" pitchFamily="34" charset="0"/>
                <a:ea typeface="MS PGothic" panose="020B0600070205080204" pitchFamily="34" charset="-128"/>
                <a:cs typeface="+mn-cs"/>
              </a:rPr>
              <a:t>Modifications by Dr. Robbeloth, MVNU </a:t>
            </a:r>
            <a:r>
              <a:rPr lang="en-US" altLang="en-US" sz="1200" b="1" kern="1200">
                <a:solidFill>
                  <a:srgbClr val="002060"/>
                </a:solidFill>
                <a:latin typeface="Helvetica" panose="020B0604020202020204" pitchFamily="34" charset="0"/>
                <a:ea typeface="MS PGothic" panose="020B0600070205080204" pitchFamily="34" charset="-128"/>
                <a:cs typeface="+mn-cs"/>
              </a:rPr>
              <a:t>Fall 2023</a:t>
            </a:r>
            <a:endParaRPr lang="en-US" altLang="en-US" sz="1200" b="1" kern="1200" dirty="0">
              <a:solidFill>
                <a:srgbClr val="002060"/>
              </a:solidFill>
              <a:latin typeface="Helvetica"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42900" indent="-342900">
              <a:buSzPct val="110000"/>
              <a:buFont typeface="Wingdings" panose="05000000000000000000" pitchFamily="2" charset="2"/>
              <a:buChar char="§"/>
              <a:defRPr sz="1900"/>
            </a:lvl1pPr>
            <a:lvl2pPr marL="742950" indent="-285750">
              <a:buSzPct val="110000"/>
              <a:buFont typeface="Arial" panose="020B0604020202020204" pitchFamily="34" charset="0"/>
              <a:buChar char="•"/>
              <a:defRPr/>
            </a:lvl2pPr>
            <a:lvl3pPr marL="1085850" indent="-228600">
              <a:buFont typeface="Wingdings" panose="05000000000000000000" pitchFamily="2" charset="2"/>
              <a:buChar char="§"/>
              <a:defRPr/>
            </a:lvl3pPr>
            <a:lvl4pPr marL="1428750" indent="-228600">
              <a:buFont typeface="Arial" panose="020B0604020202020204" pitchFamily="34" charset="0"/>
              <a:buChar char="•"/>
              <a:defRPr/>
            </a:lvl4pPr>
            <a:lvl5pPr marL="177165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BE8099E-18A5-481A-9697-216087BE0676}"/>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0E555C8E-F740-4D28-8DA3-D7B8E0F6F578}" type="slidenum">
              <a:rPr lang="en-US" altLang="en-US"/>
              <a:pPr>
                <a:defRPr/>
              </a:pPr>
              <a:t>‹#›</a:t>
            </a:fld>
            <a:endParaRPr lang="en-US" altLang="en-US"/>
          </a:p>
        </p:txBody>
      </p:sp>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userDrawn="1"/>
        </p:nvSpPr>
        <p:spPr bwMode="auto">
          <a:xfrm>
            <a:off x="4479983" y="6613525"/>
            <a:ext cx="447559"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3.</a:t>
            </a:r>
            <a:fld id="{669DE52E-05EC-4487-BE79-3F9A6A9F8797}"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8" descr="Cover-6Ed"/>
          <p:cNvPicPr>
            <a:picLocks noChangeAspect="1" noChangeArrowheads="1"/>
          </p:cNvPicPr>
          <p:nvPr userDrawn="1"/>
        </p:nvPicPr>
        <p:blipFill>
          <a:blip r:embed="rId14"/>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ctr" rtl="0" eaLnBrk="0" fontAlgn="base" hangingPunct="0">
        <a:spcBef>
          <a:spcPct val="0"/>
        </a:spcBef>
        <a:spcAft>
          <a:spcPct val="0"/>
        </a:spcAft>
        <a:defRPr kumimoji="1" sz="32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Structured_type" TargetMode="External"/><Relationship Id="rId13" Type="http://schemas.openxmlformats.org/officeDocument/2006/relationships/hyperlink" Target="https://en.wikipedia.org/wiki/SQL/XML" TargetMode="External"/><Relationship Id="rId18" Type="http://schemas.openxmlformats.org/officeDocument/2006/relationships/hyperlink" Target="https://en.wikipedia.org/wiki/SQL:2008" TargetMode="External"/><Relationship Id="rId3" Type="http://schemas.openxmlformats.org/officeDocument/2006/relationships/hyperlink" Target="https://en.wikipedia.org/wiki/SQL-92" TargetMode="External"/><Relationship Id="rId21" Type="http://schemas.openxmlformats.org/officeDocument/2006/relationships/hyperlink" Target="https://en.wikipedia.org/wiki/SQL#cite_note-feature_temporal-39" TargetMode="External"/><Relationship Id="rId7" Type="http://schemas.openxmlformats.org/officeDocument/2006/relationships/hyperlink" Target="https://en.wikipedia.org/wiki/Database_trigger" TargetMode="External"/><Relationship Id="rId12" Type="http://schemas.openxmlformats.org/officeDocument/2006/relationships/hyperlink" Target="https://en.wikipedia.org/wiki/XML" TargetMode="External"/><Relationship Id="rId17" Type="http://schemas.openxmlformats.org/officeDocument/2006/relationships/hyperlink" Target="https://en.wikipedia.org/wiki/SQL#cite_note-SQLXML2006-37" TargetMode="External"/><Relationship Id="rId25" Type="http://schemas.openxmlformats.org/officeDocument/2006/relationships/hyperlink" Target="https://en.wikipedia.org/wiki/JSON" TargetMode="External"/><Relationship Id="rId2" Type="http://schemas.openxmlformats.org/officeDocument/2006/relationships/notesSlide" Target="../notesSlides/notesSlide3.xml"/><Relationship Id="rId16" Type="http://schemas.openxmlformats.org/officeDocument/2006/relationships/hyperlink" Target="https://en.wikipedia.org/wiki/W3C" TargetMode="External"/><Relationship Id="rId20" Type="http://schemas.openxmlformats.org/officeDocument/2006/relationships/hyperlink" Target="https://en.wikipedia.org/wiki/SQL:2011" TargetMode="External"/><Relationship Id="rId1" Type="http://schemas.openxmlformats.org/officeDocument/2006/relationships/slideLayout" Target="../slideLayouts/slideLayout2.xml"/><Relationship Id="rId6" Type="http://schemas.openxmlformats.org/officeDocument/2006/relationships/hyperlink" Target="https://en.wikipedia.org/wiki/Transitive_closure" TargetMode="External"/><Relationship Id="rId11" Type="http://schemas.openxmlformats.org/officeDocument/2006/relationships/hyperlink" Target="https://en.wikipedia.org/wiki/SQL:2003" TargetMode="External"/><Relationship Id="rId24" Type="http://schemas.openxmlformats.org/officeDocument/2006/relationships/hyperlink" Target="https://en.wikipedia.org/wiki/SQL:2016" TargetMode="External"/><Relationship Id="rId5" Type="http://schemas.openxmlformats.org/officeDocument/2006/relationships/hyperlink" Target="https://en.wikipedia.org/wiki/Hierarchical_and_recursive_queries_in_SQL" TargetMode="External"/><Relationship Id="rId15" Type="http://schemas.openxmlformats.org/officeDocument/2006/relationships/hyperlink" Target="https://en.wikipedia.org/wiki/XQuery" TargetMode="External"/><Relationship Id="rId23" Type="http://schemas.openxmlformats.org/officeDocument/2006/relationships/hyperlink" Target="https://en.wikipedia.org/wiki/SQL#cite_note-features_2011-40" TargetMode="External"/><Relationship Id="rId10" Type="http://schemas.openxmlformats.org/officeDocument/2006/relationships/hyperlink" Target="https://en.wikipedia.org/wiki/SQL/JRT" TargetMode="External"/><Relationship Id="rId19" Type="http://schemas.openxmlformats.org/officeDocument/2006/relationships/hyperlink" Target="https://en.wikipedia.org/wiki/SQL#cite_note-iablog.sybase.com-paulley-38" TargetMode="External"/><Relationship Id="rId4" Type="http://schemas.openxmlformats.org/officeDocument/2006/relationships/hyperlink" Target="https://en.wikipedia.org/wiki/SQL:1999" TargetMode="External"/><Relationship Id="rId9" Type="http://schemas.openxmlformats.org/officeDocument/2006/relationships/hyperlink" Target="https://en.wikipedia.org/wiki/SQL/OLB" TargetMode="External"/><Relationship Id="rId14" Type="http://schemas.openxmlformats.org/officeDocument/2006/relationships/hyperlink" Target="https://en.wikipedia.org/wiki/SQL:2006" TargetMode="External"/><Relationship Id="rId22" Type="http://schemas.openxmlformats.org/officeDocument/2006/relationships/hyperlink" Target="https://en.wikipedia.org/wiki/Temporal_database#History"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postgresql.org/docs/12/unsupported-features-sql-standard.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3: Introduction to SQL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US" altLang="en-US"/>
              <a:t>And a Few More Relation Definitions</a:t>
            </a:r>
          </a:p>
        </p:txBody>
      </p:sp>
      <p:sp>
        <p:nvSpPr>
          <p:cNvPr id="11266" name="AutoShape 3"/>
          <p:cNvSpPr>
            <a:spLocks noGrp="1" noChangeAspect="1" noChangeArrowheads="1"/>
          </p:cNvSpPr>
          <p:nvPr>
            <p:ph type="body" idx="1"/>
          </p:nvPr>
        </p:nvSpPr>
        <p:spPr>
          <a:xfrm>
            <a:off x="127000" y="1068707"/>
            <a:ext cx="8947697" cy="5497513"/>
          </a:xfrm>
        </p:spPr>
        <p:txBody>
          <a:bodyPr/>
          <a:lstStyle/>
          <a:p>
            <a:pPr>
              <a:lnSpc>
                <a:spcPct val="90000"/>
              </a:lnSpc>
              <a:spcBef>
                <a:spcPct val="0"/>
              </a:spcBef>
            </a:pPr>
            <a:r>
              <a:rPr lang="en-US" altLang="en-US" b="1" dirty="0"/>
              <a:t>create table</a:t>
            </a:r>
            <a:r>
              <a:rPr lang="en-US" altLang="en-US" dirty="0"/>
              <a:t> </a:t>
            </a:r>
            <a:r>
              <a:rPr lang="en-US" altLang="en-US" i="1" dirty="0"/>
              <a:t>student</a:t>
            </a:r>
            <a:r>
              <a:rPr lang="en-US" altLang="en-US" dirty="0"/>
              <a:t> (</a:t>
            </a:r>
            <a:br>
              <a:rPr lang="en-US" altLang="en-US" dirty="0"/>
            </a:br>
            <a:r>
              <a:rPr lang="en-US" altLang="en-US" dirty="0"/>
              <a:t>        </a:t>
            </a:r>
            <a:r>
              <a:rPr lang="en-US" altLang="en-US" i="1" dirty="0"/>
              <a:t>ID</a:t>
            </a:r>
            <a:r>
              <a:rPr lang="en-US" altLang="en-US" dirty="0"/>
              <a:t>                    </a:t>
            </a:r>
            <a:r>
              <a:rPr lang="en-US" altLang="en-US" b="1" dirty="0" err="1"/>
              <a:t>varchar</a:t>
            </a:r>
            <a:r>
              <a:rPr lang="en-US" altLang="en-US" dirty="0"/>
              <a:t>(5),</a:t>
            </a:r>
            <a:br>
              <a:rPr lang="en-US" altLang="en-US" dirty="0"/>
            </a:br>
            <a:r>
              <a:rPr lang="en-US" altLang="en-US" dirty="0"/>
              <a:t>        </a:t>
            </a:r>
            <a:r>
              <a:rPr lang="en-US" altLang="en-US" i="1" dirty="0"/>
              <a:t>name</a:t>
            </a:r>
            <a:r>
              <a:rPr lang="en-US" altLang="en-US" dirty="0"/>
              <a:t>               </a:t>
            </a:r>
            <a:r>
              <a:rPr lang="en-US" altLang="en-US" b="1" dirty="0" err="1"/>
              <a:t>varchar</a:t>
            </a:r>
            <a:r>
              <a:rPr lang="en-US" altLang="en-US" dirty="0"/>
              <a:t>(20) not null,</a:t>
            </a:r>
            <a:br>
              <a:rPr lang="en-US" altLang="en-US" dirty="0"/>
            </a:br>
            <a:r>
              <a:rPr lang="en-US" altLang="en-US" dirty="0"/>
              <a:t>        </a:t>
            </a:r>
            <a:r>
              <a:rPr lang="en-US" altLang="en-US" i="1" dirty="0"/>
              <a:t>dept_name</a:t>
            </a:r>
            <a:r>
              <a:rPr lang="en-US" altLang="en-US" dirty="0"/>
              <a:t>      </a:t>
            </a:r>
            <a:r>
              <a:rPr lang="en-US" altLang="en-US" b="1" dirty="0" err="1"/>
              <a:t>varchar</a:t>
            </a:r>
            <a:r>
              <a:rPr lang="en-US" altLang="en-US" dirty="0"/>
              <a:t>(20),</a:t>
            </a:r>
            <a:br>
              <a:rPr lang="en-US" altLang="en-US" dirty="0"/>
            </a:br>
            <a:r>
              <a:rPr lang="en-US" altLang="en-US" dirty="0"/>
              <a:t>        </a:t>
            </a:r>
            <a:r>
              <a:rPr lang="en-US" altLang="en-US" i="1" dirty="0" err="1"/>
              <a:t>tot_cred</a:t>
            </a:r>
            <a:r>
              <a:rPr lang="en-US" altLang="en-US" dirty="0"/>
              <a:t>           </a:t>
            </a:r>
            <a:r>
              <a:rPr lang="en-US" altLang="en-US" b="1" dirty="0"/>
              <a:t>numeric</a:t>
            </a:r>
            <a:r>
              <a:rPr lang="en-US" altLang="en-US" dirty="0"/>
              <a:t>(3,0),</a:t>
            </a:r>
            <a:br>
              <a:rPr lang="en-US" altLang="en-US" dirty="0"/>
            </a:br>
            <a:r>
              <a:rPr lang="en-US" altLang="en-US" dirty="0"/>
              <a:t>        </a:t>
            </a:r>
            <a:r>
              <a:rPr lang="en-US" altLang="en-US" b="1" dirty="0"/>
              <a:t>primary key </a:t>
            </a:r>
            <a:r>
              <a:rPr lang="en-US" altLang="en-US" i="1" dirty="0"/>
              <a:t>(ID),</a:t>
            </a:r>
          </a:p>
          <a:p>
            <a:pPr>
              <a:lnSpc>
                <a:spcPct val="90000"/>
              </a:lnSpc>
              <a:spcBef>
                <a:spcPct val="0"/>
              </a:spcBef>
              <a:buFont typeface="Monotype Sorts" charset="2"/>
              <a:buNone/>
            </a:pPr>
            <a:r>
              <a:rPr lang="en-US" altLang="en-US" b="1" dirty="0"/>
              <a:t>             foreign key </a:t>
            </a:r>
            <a:r>
              <a:rPr lang="en-US" altLang="en-US" i="1" dirty="0"/>
              <a:t>(dept_name</a:t>
            </a:r>
            <a:r>
              <a:rPr lang="en-US" altLang="en-US" dirty="0"/>
              <a:t>) </a:t>
            </a:r>
            <a:r>
              <a:rPr lang="en-US" altLang="en-US" b="1" dirty="0"/>
              <a:t>references </a:t>
            </a:r>
            <a:r>
              <a:rPr lang="en-US" altLang="en-US" i="1" dirty="0"/>
              <a:t>department</a:t>
            </a:r>
            <a:r>
              <a:rPr lang="en-US" altLang="en-US" dirty="0"/>
              <a:t>);</a:t>
            </a:r>
          </a:p>
          <a:p>
            <a:pPr>
              <a:lnSpc>
                <a:spcPct val="90000"/>
              </a:lnSpc>
              <a:buFont typeface="Monotype Sorts" charset="2"/>
              <a:buNone/>
            </a:pPr>
            <a:endParaRPr lang="en-US" altLang="en-US" dirty="0"/>
          </a:p>
          <a:p>
            <a:pPr>
              <a:lnSpc>
                <a:spcPct val="90000"/>
              </a:lnSpc>
              <a:spcBef>
                <a:spcPct val="0"/>
              </a:spcBef>
            </a:pPr>
            <a:r>
              <a:rPr lang="en-US" altLang="en-US" b="1" dirty="0"/>
              <a:t>create table</a:t>
            </a:r>
            <a:r>
              <a:rPr lang="en-US" altLang="en-US" dirty="0"/>
              <a:t> </a:t>
            </a:r>
            <a:r>
              <a:rPr lang="en-US" altLang="en-US" i="1" dirty="0"/>
              <a:t>takes</a:t>
            </a:r>
            <a:r>
              <a:rPr lang="en-US" altLang="en-US" dirty="0"/>
              <a:t> (</a:t>
            </a:r>
            <a:br>
              <a:rPr lang="en-US" altLang="en-US" dirty="0"/>
            </a:br>
            <a:r>
              <a:rPr lang="en-US" altLang="en-US" dirty="0"/>
              <a:t>        </a:t>
            </a:r>
            <a:r>
              <a:rPr lang="en-US" altLang="en-US" i="1" dirty="0"/>
              <a:t>ID</a:t>
            </a:r>
            <a:r>
              <a:rPr lang="en-US" altLang="en-US" dirty="0"/>
              <a:t>                   </a:t>
            </a:r>
            <a:r>
              <a:rPr lang="en-US" altLang="en-US" b="1" dirty="0" err="1"/>
              <a:t>varchar</a:t>
            </a:r>
            <a:r>
              <a:rPr lang="en-US" altLang="en-US" dirty="0"/>
              <a:t>(5),</a:t>
            </a:r>
            <a:br>
              <a:rPr lang="en-US" altLang="en-US" dirty="0"/>
            </a:br>
            <a:r>
              <a:rPr lang="en-US" altLang="en-US" dirty="0"/>
              <a:t>        </a:t>
            </a:r>
            <a:r>
              <a:rPr lang="en-US" altLang="en-US" i="1" dirty="0" err="1"/>
              <a:t>course_id</a:t>
            </a:r>
            <a:r>
              <a:rPr lang="en-US" altLang="en-US" dirty="0"/>
              <a:t>       </a:t>
            </a:r>
            <a:r>
              <a:rPr lang="en-US" altLang="en-US" b="1" dirty="0" err="1"/>
              <a:t>varchar</a:t>
            </a:r>
            <a:r>
              <a:rPr lang="en-US" altLang="en-US" dirty="0"/>
              <a:t>(8),</a:t>
            </a:r>
            <a:br>
              <a:rPr lang="en-US" altLang="en-US" dirty="0"/>
            </a:br>
            <a:r>
              <a:rPr lang="en-US" altLang="en-US" dirty="0"/>
              <a:t>        </a:t>
            </a:r>
            <a:r>
              <a:rPr lang="en-US" altLang="en-US" i="1" dirty="0" err="1"/>
              <a:t>sec_id</a:t>
            </a:r>
            <a:r>
              <a:rPr lang="en-US" altLang="en-US" dirty="0"/>
              <a:t>            </a:t>
            </a:r>
            <a:r>
              <a:rPr lang="en-US" altLang="en-US" b="1" dirty="0" err="1"/>
              <a:t>varchar</a:t>
            </a:r>
            <a:r>
              <a:rPr lang="en-US" altLang="en-US" dirty="0"/>
              <a:t>(8),</a:t>
            </a:r>
            <a:br>
              <a:rPr lang="en-US" altLang="en-US" dirty="0"/>
            </a:br>
            <a:r>
              <a:rPr lang="en-US" altLang="en-US" dirty="0"/>
              <a:t>        </a:t>
            </a:r>
            <a:r>
              <a:rPr lang="en-US" altLang="en-US" i="1" dirty="0"/>
              <a:t>semester</a:t>
            </a:r>
            <a:r>
              <a:rPr lang="en-US" altLang="en-US" dirty="0"/>
              <a:t>        </a:t>
            </a:r>
            <a:r>
              <a:rPr lang="en-US" altLang="en-US" b="1" dirty="0" err="1"/>
              <a:t>varchar</a:t>
            </a:r>
            <a:r>
              <a:rPr lang="en-US" altLang="en-US" dirty="0"/>
              <a:t>(6),</a:t>
            </a:r>
            <a:br>
              <a:rPr lang="en-US" altLang="en-US" dirty="0"/>
            </a:br>
            <a:r>
              <a:rPr lang="en-US" altLang="en-US" dirty="0"/>
              <a:t>        </a:t>
            </a:r>
            <a:r>
              <a:rPr lang="en-US" altLang="en-US" i="1" dirty="0"/>
              <a:t>year</a:t>
            </a:r>
            <a:r>
              <a:rPr lang="en-US" altLang="en-US" dirty="0"/>
              <a:t>                </a:t>
            </a:r>
            <a:r>
              <a:rPr lang="en-US" altLang="en-US" b="1" dirty="0"/>
              <a:t>numeric</a:t>
            </a:r>
            <a:r>
              <a:rPr lang="en-US" altLang="en-US" dirty="0"/>
              <a:t>(4,0),</a:t>
            </a:r>
            <a:br>
              <a:rPr lang="en-US" altLang="en-US" dirty="0"/>
            </a:br>
            <a:r>
              <a:rPr lang="en-US" altLang="en-US" dirty="0"/>
              <a:t>        </a:t>
            </a:r>
            <a:r>
              <a:rPr lang="en-US" altLang="en-US" i="1" dirty="0"/>
              <a:t>grade</a:t>
            </a:r>
            <a:r>
              <a:rPr lang="en-US" altLang="en-US" dirty="0"/>
              <a:t>              </a:t>
            </a:r>
            <a:r>
              <a:rPr lang="en-US" altLang="en-US" b="1" dirty="0" err="1"/>
              <a:t>varchar</a:t>
            </a:r>
            <a:r>
              <a:rPr lang="en-US" altLang="en-US" dirty="0"/>
              <a:t>(2), </a:t>
            </a:r>
          </a:p>
          <a:p>
            <a:pPr>
              <a:lnSpc>
                <a:spcPct val="90000"/>
              </a:lnSpc>
              <a:spcBef>
                <a:spcPct val="0"/>
              </a:spcBef>
              <a:buFont typeface="Monotype Sorts" charset="2"/>
              <a:buNone/>
            </a:pPr>
            <a:r>
              <a:rPr lang="en-US" altLang="en-US" b="1" dirty="0"/>
              <a:t>             primary key </a:t>
            </a:r>
            <a:r>
              <a:rPr lang="en-US" altLang="en-US" i="1" dirty="0"/>
              <a:t>(ID, </a:t>
            </a:r>
            <a:r>
              <a:rPr lang="en-US" altLang="en-US" i="1" dirty="0" err="1"/>
              <a:t>course_id</a:t>
            </a:r>
            <a:r>
              <a:rPr lang="en-US" altLang="en-US" i="1" dirty="0"/>
              <a:t>, </a:t>
            </a:r>
            <a:r>
              <a:rPr lang="en-US" altLang="en-US" i="1" dirty="0" err="1"/>
              <a:t>sec_id</a:t>
            </a:r>
            <a:r>
              <a:rPr lang="en-US" altLang="en-US" i="1" dirty="0"/>
              <a:t>, semester, year)</a:t>
            </a:r>
            <a:r>
              <a:rPr lang="en-US" altLang="en-US" dirty="0"/>
              <a:t> ,</a:t>
            </a:r>
          </a:p>
          <a:p>
            <a:pPr>
              <a:lnSpc>
                <a:spcPct val="90000"/>
              </a:lnSpc>
              <a:spcBef>
                <a:spcPct val="0"/>
              </a:spcBef>
              <a:buFont typeface="Monotype Sorts" charset="2"/>
              <a:buNone/>
            </a:pPr>
            <a:r>
              <a:rPr lang="en-US" altLang="en-US" b="1" dirty="0"/>
              <a:t>             foreign key </a:t>
            </a:r>
            <a:r>
              <a:rPr lang="en-US" altLang="en-US" dirty="0"/>
              <a:t>(</a:t>
            </a:r>
            <a:r>
              <a:rPr lang="en-US" altLang="en-US" i="1" dirty="0"/>
              <a:t>ID</a:t>
            </a:r>
            <a:r>
              <a:rPr lang="en-US" altLang="en-US" dirty="0"/>
              <a:t>) </a:t>
            </a:r>
            <a:r>
              <a:rPr lang="en-US" altLang="en-US" b="1" dirty="0"/>
              <a:t>references </a:t>
            </a:r>
            <a:r>
              <a:rPr lang="en-US" altLang="en-US" b="1" i="1" dirty="0"/>
              <a:t> </a:t>
            </a:r>
            <a:r>
              <a:rPr lang="en-US" altLang="en-US" i="1" dirty="0"/>
              <a:t>student,</a:t>
            </a:r>
            <a:br>
              <a:rPr lang="en-US" altLang="en-US" dirty="0"/>
            </a:br>
            <a:r>
              <a:rPr lang="en-US" altLang="en-US" dirty="0"/>
              <a:t>        </a:t>
            </a:r>
            <a:r>
              <a:rPr lang="en-US" altLang="en-US" b="1" dirty="0"/>
              <a:t>foreign key </a:t>
            </a:r>
            <a:r>
              <a:rPr lang="en-US" altLang="en-US" dirty="0"/>
              <a:t>(</a:t>
            </a:r>
            <a:r>
              <a:rPr lang="en-US" altLang="en-US" i="1" dirty="0" err="1"/>
              <a:t>course_id</a:t>
            </a:r>
            <a:r>
              <a:rPr lang="en-US" altLang="en-US" i="1" dirty="0"/>
              <a:t>, </a:t>
            </a:r>
            <a:r>
              <a:rPr lang="en-US" altLang="en-US" i="1" dirty="0" err="1"/>
              <a:t>sec_id</a:t>
            </a:r>
            <a:r>
              <a:rPr lang="en-US" altLang="en-US" i="1" dirty="0"/>
              <a:t>, semester, year</a:t>
            </a:r>
            <a:r>
              <a:rPr lang="en-US" altLang="en-US" dirty="0"/>
              <a:t>) </a:t>
            </a:r>
            <a:r>
              <a:rPr lang="en-US" altLang="en-US" b="1" dirty="0"/>
              <a:t>references </a:t>
            </a:r>
            <a:r>
              <a:rPr lang="en-US" altLang="en-US" i="1" dirty="0"/>
              <a:t>section</a:t>
            </a:r>
            <a:r>
              <a:rPr lang="en-US" altLang="en-US" dirty="0"/>
              <a:t>);</a:t>
            </a:r>
          </a:p>
          <a:p>
            <a:pPr>
              <a:lnSpc>
                <a:spcPct val="90000"/>
              </a:lnSpc>
              <a:buNone/>
            </a:pP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altLang="en-US"/>
              <a:t>And more still</a:t>
            </a:r>
          </a:p>
        </p:txBody>
      </p:sp>
      <p:sp>
        <p:nvSpPr>
          <p:cNvPr id="12290" name="Rectangle 3"/>
          <p:cNvSpPr>
            <a:spLocks noGrp="1" noChangeArrowheads="1"/>
          </p:cNvSpPr>
          <p:nvPr>
            <p:ph type="body" idx="1"/>
          </p:nvPr>
        </p:nvSpPr>
        <p:spPr>
          <a:xfrm>
            <a:off x="139700" y="2046288"/>
            <a:ext cx="8851900" cy="4066041"/>
          </a:xfrm>
        </p:spPr>
        <p:txBody>
          <a:bodyPr/>
          <a:lstStyle/>
          <a:p>
            <a:r>
              <a:rPr lang="en-US" altLang="en-US" sz="2800" b="1" dirty="0"/>
              <a:t>create table</a:t>
            </a:r>
            <a:r>
              <a:rPr lang="en-US" altLang="en-US" sz="2800" dirty="0"/>
              <a:t> </a:t>
            </a:r>
            <a:r>
              <a:rPr lang="en-US" altLang="en-US" sz="2800" i="1" dirty="0"/>
              <a:t>course</a:t>
            </a:r>
            <a:r>
              <a:rPr lang="en-US" altLang="en-US" sz="2800" dirty="0"/>
              <a:t> (</a:t>
            </a:r>
            <a:br>
              <a:rPr lang="en-US" altLang="en-US" sz="2800" dirty="0"/>
            </a:br>
            <a:r>
              <a:rPr lang="en-US" altLang="en-US" sz="2800" dirty="0"/>
              <a:t>        </a:t>
            </a:r>
            <a:r>
              <a:rPr lang="en-US" altLang="en-US" sz="2800" i="1" dirty="0" err="1"/>
              <a:t>course_id</a:t>
            </a:r>
            <a:r>
              <a:rPr lang="en-US" altLang="en-US" sz="2800" dirty="0"/>
              <a:t>        </a:t>
            </a:r>
            <a:r>
              <a:rPr lang="en-US" altLang="en-US" sz="2800" b="1" dirty="0" err="1"/>
              <a:t>varchar</a:t>
            </a:r>
            <a:r>
              <a:rPr lang="en-US" altLang="en-US" sz="2800" dirty="0"/>
              <a:t>(8),</a:t>
            </a:r>
            <a:br>
              <a:rPr lang="en-US" altLang="en-US" sz="2800" dirty="0"/>
            </a:br>
            <a:r>
              <a:rPr lang="en-US" altLang="en-US" sz="2800" dirty="0"/>
              <a:t>        </a:t>
            </a:r>
            <a:r>
              <a:rPr lang="en-US" altLang="en-US" sz="2800" i="1" dirty="0"/>
              <a:t>title</a:t>
            </a:r>
            <a:r>
              <a:rPr lang="en-US" altLang="en-US" sz="2800" dirty="0"/>
              <a:t>                  </a:t>
            </a:r>
            <a:r>
              <a:rPr lang="en-US" altLang="en-US" sz="2800" b="1" dirty="0" err="1"/>
              <a:t>varchar</a:t>
            </a:r>
            <a:r>
              <a:rPr lang="en-US" altLang="en-US" sz="2800" b="1" dirty="0"/>
              <a:t>(</a:t>
            </a:r>
            <a:r>
              <a:rPr lang="en-US" altLang="en-US" sz="2800" dirty="0"/>
              <a:t>50),</a:t>
            </a:r>
            <a:br>
              <a:rPr lang="en-US" altLang="en-US" sz="2800" dirty="0"/>
            </a:br>
            <a:r>
              <a:rPr lang="en-US" altLang="en-US" sz="2800" dirty="0"/>
              <a:t>        </a:t>
            </a:r>
            <a:r>
              <a:rPr lang="en-US" altLang="en-US" sz="2800" i="1" dirty="0"/>
              <a:t>dept_name</a:t>
            </a:r>
            <a:r>
              <a:rPr lang="en-US" altLang="en-US" sz="2800" dirty="0"/>
              <a:t>      </a:t>
            </a:r>
            <a:r>
              <a:rPr lang="en-US" altLang="en-US" sz="2800" b="1" dirty="0" err="1"/>
              <a:t>varchar</a:t>
            </a:r>
            <a:r>
              <a:rPr lang="en-US" altLang="en-US" sz="2800" dirty="0"/>
              <a:t>(20),</a:t>
            </a:r>
            <a:br>
              <a:rPr lang="en-US" altLang="en-US" sz="2800" dirty="0"/>
            </a:br>
            <a:r>
              <a:rPr lang="en-US" altLang="en-US" sz="2800" dirty="0"/>
              <a:t>        </a:t>
            </a:r>
            <a:r>
              <a:rPr lang="en-US" altLang="en-US" sz="2800" i="1" dirty="0"/>
              <a:t>credits</a:t>
            </a:r>
            <a:r>
              <a:rPr lang="en-US" altLang="en-US" sz="2800" dirty="0"/>
              <a:t>             </a:t>
            </a:r>
            <a:r>
              <a:rPr lang="en-US" altLang="en-US" sz="2800" b="1" dirty="0"/>
              <a:t>numeric</a:t>
            </a:r>
            <a:r>
              <a:rPr lang="en-US" altLang="en-US" sz="2800" dirty="0"/>
              <a:t>(2,0),</a:t>
            </a:r>
          </a:p>
          <a:p>
            <a:pPr>
              <a:spcBef>
                <a:spcPct val="0"/>
              </a:spcBef>
              <a:buFont typeface="Monotype Sorts" charset="2"/>
              <a:buNone/>
            </a:pPr>
            <a:r>
              <a:rPr lang="en-US" altLang="en-US" sz="2800" dirty="0"/>
              <a:t>             </a:t>
            </a:r>
            <a:r>
              <a:rPr lang="en-US" altLang="en-US" sz="2800" b="1" dirty="0"/>
              <a:t>primary key </a:t>
            </a:r>
            <a:r>
              <a:rPr lang="en-US" altLang="en-US" sz="2800" i="1" dirty="0"/>
              <a:t>(</a:t>
            </a:r>
            <a:r>
              <a:rPr lang="en-US" altLang="en-US" sz="2800" i="1" dirty="0" err="1"/>
              <a:t>course_id</a:t>
            </a:r>
            <a:r>
              <a:rPr lang="en-US" altLang="en-US" sz="2800" i="1" dirty="0"/>
              <a:t>),</a:t>
            </a:r>
          </a:p>
          <a:p>
            <a:pPr>
              <a:spcBef>
                <a:spcPct val="0"/>
              </a:spcBef>
              <a:buFont typeface="Monotype Sorts" charset="2"/>
              <a:buNone/>
            </a:pPr>
            <a:r>
              <a:rPr lang="en-US" altLang="en-US" sz="2800" b="1" dirty="0"/>
              <a:t>     </a:t>
            </a:r>
            <a:r>
              <a:rPr lang="en-US" altLang="en-US" sz="2800" dirty="0"/>
              <a:t>        </a:t>
            </a:r>
            <a:r>
              <a:rPr lang="en-US" altLang="en-US" sz="2800" b="1" dirty="0"/>
              <a:t>foreign key </a:t>
            </a:r>
            <a:r>
              <a:rPr lang="en-US" altLang="en-US" sz="2800" i="1" dirty="0"/>
              <a:t>(dept_name</a:t>
            </a:r>
            <a:r>
              <a:rPr lang="en-US" altLang="en-US" sz="2800" dirty="0"/>
              <a:t>) </a:t>
            </a:r>
            <a:r>
              <a:rPr lang="en-US" altLang="en-US" sz="2800" b="1" dirty="0"/>
              <a:t>references </a:t>
            </a:r>
            <a:r>
              <a:rPr lang="en-US" altLang="en-US" sz="2800" i="1" dirty="0"/>
              <a:t>department</a:t>
            </a:r>
            <a:r>
              <a:rPr lang="en-US" altLang="en-US" sz="2800" dirty="0"/>
              <a:t>);</a:t>
            </a:r>
          </a:p>
          <a:p>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altLang="en-US"/>
              <a:t>Updates to tables</a:t>
            </a:r>
          </a:p>
        </p:txBody>
      </p:sp>
      <p:sp>
        <p:nvSpPr>
          <p:cNvPr id="13314" name="Rectangle 3"/>
          <p:cNvSpPr>
            <a:spLocks noGrp="1" noChangeArrowheads="1"/>
          </p:cNvSpPr>
          <p:nvPr>
            <p:ph type="body" idx="1"/>
          </p:nvPr>
        </p:nvSpPr>
        <p:spPr>
          <a:xfrm>
            <a:off x="139700" y="1022350"/>
            <a:ext cx="9004299" cy="5632450"/>
          </a:xfrm>
        </p:spPr>
        <p:txBody>
          <a:bodyPr/>
          <a:lstStyle/>
          <a:p>
            <a:pPr>
              <a:lnSpc>
                <a:spcPct val="90000"/>
              </a:lnSpc>
              <a:tabLst>
                <a:tab pos="2232025" algn="l"/>
              </a:tabLst>
            </a:pPr>
            <a:r>
              <a:rPr lang="en-US" altLang="en-US" b="1" dirty="0">
                <a:solidFill>
                  <a:srgbClr val="002060"/>
                </a:solidFill>
              </a:rPr>
              <a:t>Insert </a:t>
            </a:r>
            <a:r>
              <a:rPr lang="en-US" altLang="en-US" b="1" dirty="0">
                <a:solidFill>
                  <a:srgbClr val="000099"/>
                </a:solidFill>
              </a:rPr>
              <a:t> </a:t>
            </a:r>
            <a:endParaRPr lang="en-US" altLang="en-US" dirty="0"/>
          </a:p>
          <a:p>
            <a:pPr lvl="1">
              <a:lnSpc>
                <a:spcPct val="90000"/>
              </a:lnSpc>
              <a:tabLst>
                <a:tab pos="2232025" algn="l"/>
              </a:tabLst>
            </a:pPr>
            <a:r>
              <a:rPr lang="en-US" altLang="en-US" b="1" dirty="0"/>
              <a:t>insert into </a:t>
            </a:r>
            <a:r>
              <a:rPr lang="en-US" altLang="en-US" i="1" dirty="0"/>
              <a:t>instructor </a:t>
            </a:r>
            <a:r>
              <a:rPr lang="en-US" altLang="en-US" b="1" dirty="0"/>
              <a:t>values </a:t>
            </a:r>
            <a:r>
              <a:rPr lang="en-US" altLang="en-US" dirty="0"/>
              <a:t>(</a:t>
            </a:r>
            <a:r>
              <a:rPr lang="en-US" altLang="ja-JP" dirty="0"/>
              <a:t>'</a:t>
            </a:r>
            <a:r>
              <a:rPr lang="en-US" altLang="en-US" dirty="0"/>
              <a:t>10211</a:t>
            </a:r>
            <a:r>
              <a:rPr lang="en-US" altLang="ja-JP" dirty="0"/>
              <a:t>'</a:t>
            </a:r>
            <a:r>
              <a:rPr lang="en-US" altLang="en-US" dirty="0"/>
              <a:t>, </a:t>
            </a:r>
            <a:r>
              <a:rPr lang="en-US" altLang="ja-JP" dirty="0"/>
              <a:t>'</a:t>
            </a:r>
            <a:r>
              <a:rPr lang="en-US" altLang="en-US" dirty="0"/>
              <a:t>Smith</a:t>
            </a:r>
            <a:r>
              <a:rPr lang="en-US" altLang="ja-JP" dirty="0"/>
              <a:t>'</a:t>
            </a:r>
            <a:r>
              <a:rPr lang="en-US" altLang="en-US" dirty="0"/>
              <a:t>, </a:t>
            </a:r>
            <a:r>
              <a:rPr lang="en-US" altLang="ja-JP" dirty="0"/>
              <a:t>'</a:t>
            </a:r>
            <a:r>
              <a:rPr lang="en-US" altLang="en-US" dirty="0"/>
              <a:t>Biology</a:t>
            </a:r>
            <a:r>
              <a:rPr lang="en-US" altLang="ja-JP" dirty="0"/>
              <a:t>'</a:t>
            </a:r>
            <a:r>
              <a:rPr lang="en-US" altLang="en-US" dirty="0"/>
              <a:t>, 66000);</a:t>
            </a:r>
          </a:p>
          <a:p>
            <a:pPr>
              <a:lnSpc>
                <a:spcPct val="90000"/>
              </a:lnSpc>
              <a:tabLst>
                <a:tab pos="2232025" algn="l"/>
              </a:tabLst>
            </a:pPr>
            <a:r>
              <a:rPr lang="en-US" altLang="en-US" b="1" dirty="0">
                <a:solidFill>
                  <a:srgbClr val="002060"/>
                </a:solidFill>
              </a:rPr>
              <a:t>Delete</a:t>
            </a:r>
            <a:r>
              <a:rPr lang="en-US" altLang="en-US" b="1" dirty="0">
                <a:solidFill>
                  <a:srgbClr val="000099"/>
                </a:solidFill>
              </a:rPr>
              <a:t> </a:t>
            </a:r>
          </a:p>
          <a:p>
            <a:pPr lvl="1">
              <a:lnSpc>
                <a:spcPct val="90000"/>
              </a:lnSpc>
              <a:tabLst>
                <a:tab pos="2232025" algn="l"/>
              </a:tabLst>
            </a:pPr>
            <a:r>
              <a:rPr lang="en-US" altLang="en-US" b="1" dirty="0">
                <a:solidFill>
                  <a:srgbClr val="000099"/>
                </a:solidFill>
              </a:rPr>
              <a:t> </a:t>
            </a:r>
            <a:r>
              <a:rPr lang="en-US" altLang="en-US" dirty="0"/>
              <a:t>Remove all tuples from the </a:t>
            </a:r>
            <a:r>
              <a:rPr lang="en-US" altLang="en-US" i="1" dirty="0"/>
              <a:t>student</a:t>
            </a:r>
            <a:r>
              <a:rPr lang="en-US" altLang="en-US" dirty="0"/>
              <a:t> relation</a:t>
            </a:r>
          </a:p>
          <a:p>
            <a:pPr lvl="2">
              <a:lnSpc>
                <a:spcPct val="90000"/>
              </a:lnSpc>
              <a:tabLst>
                <a:tab pos="2232025" algn="l"/>
              </a:tabLst>
            </a:pPr>
            <a:r>
              <a:rPr lang="en-US" altLang="en-US" b="1" dirty="0"/>
              <a:t>delete from </a:t>
            </a:r>
            <a:r>
              <a:rPr lang="en-US" altLang="en-US" i="1" dirty="0"/>
              <a:t>student  </a:t>
            </a:r>
          </a:p>
          <a:p>
            <a:pPr>
              <a:lnSpc>
                <a:spcPct val="90000"/>
              </a:lnSpc>
              <a:tabLst>
                <a:tab pos="2232025" algn="l"/>
              </a:tabLst>
            </a:pPr>
            <a:r>
              <a:rPr lang="en-US" altLang="en-US" b="1" dirty="0">
                <a:solidFill>
                  <a:srgbClr val="002060"/>
                </a:solidFill>
              </a:rPr>
              <a:t>Drop Table</a:t>
            </a:r>
          </a:p>
          <a:p>
            <a:pPr lvl="1">
              <a:lnSpc>
                <a:spcPct val="90000"/>
              </a:lnSpc>
              <a:tabLst>
                <a:tab pos="2232025" algn="l"/>
              </a:tabLst>
            </a:pPr>
            <a:r>
              <a:rPr lang="en-US" altLang="en-US" b="1" dirty="0"/>
              <a:t>drop table </a:t>
            </a:r>
            <a:r>
              <a:rPr lang="en-US" altLang="en-US" i="1" dirty="0"/>
              <a:t>r</a:t>
            </a:r>
          </a:p>
          <a:p>
            <a:pPr>
              <a:lnSpc>
                <a:spcPct val="90000"/>
              </a:lnSpc>
              <a:tabLst>
                <a:tab pos="2232025" algn="l"/>
              </a:tabLst>
            </a:pPr>
            <a:r>
              <a:rPr lang="en-US" altLang="en-US" b="1" dirty="0">
                <a:solidFill>
                  <a:srgbClr val="002060"/>
                </a:solidFill>
              </a:rPr>
              <a:t>Alter</a:t>
            </a:r>
            <a:r>
              <a:rPr lang="en-US" altLang="en-US" b="1" dirty="0">
                <a:solidFill>
                  <a:srgbClr val="000099"/>
                </a:solidFill>
              </a:rPr>
              <a:t> </a:t>
            </a:r>
            <a:r>
              <a:rPr lang="en-US" altLang="en-US" dirty="0"/>
              <a:t> </a:t>
            </a:r>
          </a:p>
          <a:p>
            <a:pPr lvl="1">
              <a:lnSpc>
                <a:spcPct val="90000"/>
              </a:lnSpc>
              <a:tabLst>
                <a:tab pos="2232025" algn="l"/>
              </a:tabLst>
            </a:pPr>
            <a:r>
              <a:rPr lang="en-US" altLang="en-US" b="1" dirty="0"/>
              <a:t>alter table </a:t>
            </a:r>
            <a:r>
              <a:rPr lang="en-US" altLang="en-US" i="1" dirty="0"/>
              <a:t>r </a:t>
            </a:r>
            <a:r>
              <a:rPr lang="en-US" altLang="en-US" b="1" dirty="0"/>
              <a:t>add </a:t>
            </a:r>
            <a:r>
              <a:rPr lang="en-US" altLang="en-US" i="1" dirty="0"/>
              <a:t>A D</a:t>
            </a:r>
          </a:p>
          <a:p>
            <a:pPr lvl="2">
              <a:lnSpc>
                <a:spcPct val="90000"/>
              </a:lnSpc>
              <a:tabLst>
                <a:tab pos="2232025" algn="l"/>
              </a:tabLst>
            </a:pPr>
            <a:r>
              <a:rPr lang="en-US" altLang="en-US" i="1" dirty="0"/>
              <a:t> </a:t>
            </a:r>
            <a:r>
              <a:rPr lang="en-US" altLang="en-US" dirty="0"/>
              <a:t>where </a:t>
            </a:r>
            <a:r>
              <a:rPr lang="en-US" altLang="en-US" i="1" dirty="0"/>
              <a:t>A</a:t>
            </a:r>
            <a:r>
              <a:rPr lang="en-US" altLang="en-US" dirty="0"/>
              <a:t> is the name of the attribute to be added to relation </a:t>
            </a:r>
            <a:r>
              <a:rPr lang="en-US" altLang="en-US" i="1" dirty="0"/>
              <a:t>r </a:t>
            </a:r>
            <a:r>
              <a:rPr lang="en-US" altLang="en-US" dirty="0"/>
              <a:t> and </a:t>
            </a:r>
            <a:r>
              <a:rPr lang="en-US" altLang="en-US" i="1" dirty="0"/>
              <a:t>D</a:t>
            </a:r>
            <a:r>
              <a:rPr lang="en-US" altLang="en-US" dirty="0"/>
              <a:t> is the domain of </a:t>
            </a:r>
            <a:r>
              <a:rPr lang="en-US" altLang="en-US" i="1" dirty="0"/>
              <a:t>A.</a:t>
            </a:r>
            <a:endParaRPr lang="en-US" altLang="en-US" dirty="0"/>
          </a:p>
          <a:p>
            <a:pPr lvl="2">
              <a:lnSpc>
                <a:spcPct val="90000"/>
              </a:lnSpc>
              <a:tabLst>
                <a:tab pos="2232025" algn="l"/>
              </a:tabLst>
            </a:pPr>
            <a:r>
              <a:rPr lang="en-US" altLang="en-US" dirty="0"/>
              <a:t>All exiting tuples in the relation are assigned </a:t>
            </a:r>
            <a:r>
              <a:rPr lang="en-US" altLang="en-US" i="1" dirty="0"/>
              <a:t>null</a:t>
            </a:r>
            <a:r>
              <a:rPr lang="en-US" altLang="en-US" dirty="0"/>
              <a:t> as the value for the new attribute.  </a:t>
            </a:r>
          </a:p>
          <a:p>
            <a:pPr lvl="1">
              <a:lnSpc>
                <a:spcPct val="110000"/>
              </a:lnSpc>
              <a:tabLst>
                <a:tab pos="2232025" algn="l"/>
              </a:tabLst>
            </a:pPr>
            <a:r>
              <a:rPr lang="en-US" altLang="en-US" b="1" dirty="0"/>
              <a:t>alter table </a:t>
            </a:r>
            <a:r>
              <a:rPr lang="en-US" altLang="en-US" i="1" dirty="0"/>
              <a:t>r</a:t>
            </a:r>
            <a:r>
              <a:rPr lang="en-US" altLang="en-US" b="1" dirty="0"/>
              <a:t> drop</a:t>
            </a:r>
            <a:r>
              <a:rPr lang="en-US" altLang="en-US" i="1" dirty="0"/>
              <a:t> A     </a:t>
            </a:r>
          </a:p>
          <a:p>
            <a:pPr lvl="2">
              <a:lnSpc>
                <a:spcPct val="110000"/>
              </a:lnSpc>
              <a:tabLst>
                <a:tab pos="2232025" algn="l"/>
              </a:tabLst>
            </a:pPr>
            <a:r>
              <a:rPr lang="en-US" altLang="en-US" dirty="0"/>
              <a:t>where </a:t>
            </a:r>
            <a:r>
              <a:rPr lang="en-US" altLang="en-US" i="1" dirty="0"/>
              <a:t>A</a:t>
            </a:r>
            <a:r>
              <a:rPr lang="en-US" altLang="en-US" dirty="0"/>
              <a:t> is the name of an attribute of relation</a:t>
            </a:r>
            <a:r>
              <a:rPr lang="en-US" altLang="en-US" i="1" dirty="0"/>
              <a:t> r</a:t>
            </a:r>
          </a:p>
          <a:p>
            <a:pPr lvl="2">
              <a:lnSpc>
                <a:spcPct val="90000"/>
              </a:lnSpc>
              <a:tabLst>
                <a:tab pos="2232025" algn="l"/>
              </a:tabLst>
            </a:pPr>
            <a:r>
              <a:rPr lang="en-US" altLang="en-US" dirty="0"/>
              <a:t>Dropping of attributes not supported by many databases.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lIns="90488" tIns="44450" rIns="90488" bIns="44450" anchor="ctr"/>
          <a:lstStyle/>
          <a:p>
            <a:r>
              <a:rPr lang="en-US" altLang="en-US"/>
              <a:t>Basic Query Structure </a:t>
            </a:r>
          </a:p>
        </p:txBody>
      </p:sp>
      <p:sp>
        <p:nvSpPr>
          <p:cNvPr id="14338" name="Rectangle 3"/>
          <p:cNvSpPr>
            <a:spLocks noGrp="1" noChangeArrowheads="1"/>
          </p:cNvSpPr>
          <p:nvPr>
            <p:ph type="body" idx="1"/>
          </p:nvPr>
        </p:nvSpPr>
        <p:spPr>
          <a:xfrm>
            <a:off x="101600" y="1106488"/>
            <a:ext cx="8940799" cy="5484812"/>
          </a:xfrm>
        </p:spPr>
        <p:txBody>
          <a:bodyPr lIns="90488" tIns="44450" rIns="90488" bIns="44450"/>
          <a:lstStyle/>
          <a:p>
            <a:pPr>
              <a:tabLst>
                <a:tab pos="2055813" algn="l"/>
              </a:tabLst>
            </a:pPr>
            <a:r>
              <a:rPr lang="en-US" altLang="en-US" sz="2800" dirty="0"/>
              <a:t>A typical SQL query has the form:</a:t>
            </a:r>
            <a:br>
              <a:rPr lang="en-US" altLang="en-US" sz="2800" dirty="0"/>
            </a:br>
            <a:br>
              <a:rPr lang="en-US" altLang="en-US" sz="2800" dirty="0"/>
            </a:br>
            <a:r>
              <a:rPr lang="en-US" altLang="en-US" sz="2800" dirty="0"/>
              <a:t>	</a:t>
            </a:r>
            <a:r>
              <a:rPr lang="en-US" altLang="en-US" sz="2800" b="1" dirty="0"/>
              <a:t>select </a:t>
            </a:r>
            <a:r>
              <a:rPr lang="en-US" altLang="en-US" sz="2800" i="1" dirty="0"/>
              <a:t>A</a:t>
            </a:r>
            <a:r>
              <a:rPr lang="en-US" altLang="en-US" sz="2800" baseline="-25000" dirty="0"/>
              <a:t>1</a:t>
            </a:r>
            <a:r>
              <a:rPr lang="en-US" altLang="en-US" sz="2800" dirty="0"/>
              <a:t>, </a:t>
            </a:r>
            <a:r>
              <a:rPr lang="en-US" altLang="en-US" sz="2800" i="1" dirty="0"/>
              <a:t>A</a:t>
            </a:r>
            <a:r>
              <a:rPr lang="en-US" altLang="en-US" sz="2800" baseline="-25000" dirty="0"/>
              <a:t>2</a:t>
            </a:r>
            <a:r>
              <a:rPr lang="en-US" altLang="en-US" sz="2800" dirty="0"/>
              <a:t>, ..., </a:t>
            </a:r>
            <a:r>
              <a:rPr lang="en-US" altLang="en-US" sz="2800" i="1" dirty="0"/>
              <a:t>A</a:t>
            </a:r>
            <a:r>
              <a:rPr lang="en-US" altLang="en-US" sz="2800" i="1" baseline="-25000" dirty="0"/>
              <a:t>n</a:t>
            </a:r>
            <a:br>
              <a:rPr lang="en-US" altLang="en-US" sz="2800" dirty="0"/>
            </a:br>
            <a:r>
              <a:rPr lang="en-US" altLang="en-US" sz="2800" dirty="0"/>
              <a:t>	</a:t>
            </a:r>
            <a:r>
              <a:rPr lang="en-US" altLang="en-US" sz="2800" b="1" dirty="0"/>
              <a:t>from</a:t>
            </a:r>
            <a:r>
              <a:rPr lang="en-US" altLang="en-US" sz="2800" dirty="0"/>
              <a:t>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a:t>
            </a:r>
            <a:r>
              <a:rPr lang="en-US" altLang="en-US" sz="2800" i="1" dirty="0" err="1"/>
              <a:t>r</a:t>
            </a:r>
            <a:r>
              <a:rPr lang="en-US" altLang="en-US" sz="2800" i="1" baseline="-25000" dirty="0" err="1"/>
              <a:t>m</a:t>
            </a:r>
            <a:br>
              <a:rPr lang="en-US" altLang="en-US" sz="2800" dirty="0"/>
            </a:br>
            <a:r>
              <a:rPr lang="en-US" altLang="en-US" sz="2800" dirty="0"/>
              <a:t>	</a:t>
            </a:r>
            <a:r>
              <a:rPr lang="en-US" altLang="en-US" sz="2800" b="1" dirty="0"/>
              <a:t>where </a:t>
            </a:r>
            <a:r>
              <a:rPr lang="en-US" altLang="en-US" sz="2800" i="1" dirty="0"/>
              <a:t>P</a:t>
            </a:r>
            <a:br>
              <a:rPr lang="en-US" altLang="en-US" sz="2800" i="1" dirty="0"/>
            </a:br>
            <a:endParaRPr lang="en-US" altLang="en-US" sz="2800" dirty="0"/>
          </a:p>
          <a:p>
            <a:pPr lvl="1">
              <a:tabLst>
                <a:tab pos="2055813" algn="l"/>
              </a:tabLst>
            </a:pPr>
            <a:r>
              <a:rPr lang="en-US" altLang="en-US" sz="2800" i="1" dirty="0"/>
              <a:t>A</a:t>
            </a:r>
            <a:r>
              <a:rPr lang="en-US" altLang="en-US" sz="2800" i="1" baseline="-25000" dirty="0"/>
              <a:t>i </a:t>
            </a:r>
            <a:r>
              <a:rPr lang="en-US" altLang="en-US" sz="2800" dirty="0"/>
              <a:t>represents an attribute</a:t>
            </a:r>
          </a:p>
          <a:p>
            <a:pPr lvl="1">
              <a:tabLst>
                <a:tab pos="2055813" algn="l"/>
              </a:tabLst>
            </a:pPr>
            <a:r>
              <a:rPr lang="en-US" altLang="en-US" sz="2800" i="1" dirty="0" err="1"/>
              <a:t>R</a:t>
            </a:r>
            <a:r>
              <a:rPr lang="en-US" altLang="en-US" sz="2800" i="1" baseline="-25000" dirty="0" err="1"/>
              <a:t>i</a:t>
            </a:r>
            <a:r>
              <a:rPr lang="en-US" altLang="en-US" sz="2800" i="1" baseline="-25000" dirty="0"/>
              <a:t> </a:t>
            </a:r>
            <a:r>
              <a:rPr lang="en-US" altLang="en-US" sz="2800" dirty="0"/>
              <a:t>represents a relation</a:t>
            </a:r>
          </a:p>
          <a:p>
            <a:pPr lvl="1">
              <a:tabLst>
                <a:tab pos="2055813" algn="l"/>
              </a:tabLst>
            </a:pPr>
            <a:r>
              <a:rPr lang="en-US" altLang="en-US" sz="2800" i="1" dirty="0"/>
              <a:t>P</a:t>
            </a:r>
            <a:r>
              <a:rPr lang="en-US" altLang="en-US" sz="2800" dirty="0"/>
              <a:t> is a predicate.</a:t>
            </a:r>
          </a:p>
          <a:p>
            <a:pPr>
              <a:tabLst>
                <a:tab pos="2055813" algn="l"/>
              </a:tabLst>
            </a:pPr>
            <a:r>
              <a:rPr lang="en-US" altLang="en-US" sz="2800" dirty="0"/>
              <a:t>The result of an SQL query is a relation.</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lIns="90488" tIns="44450" rIns="90488" bIns="44450" anchor="ctr"/>
          <a:lstStyle/>
          <a:p>
            <a:r>
              <a:rPr lang="en-US" altLang="en-US"/>
              <a:t>The select Clause</a:t>
            </a:r>
          </a:p>
        </p:txBody>
      </p:sp>
      <p:sp>
        <p:nvSpPr>
          <p:cNvPr id="15362" name="Rectangle 3"/>
          <p:cNvSpPr>
            <a:spLocks noGrp="1" noChangeArrowheads="1"/>
          </p:cNvSpPr>
          <p:nvPr>
            <p:ph type="body" idx="1"/>
          </p:nvPr>
        </p:nvSpPr>
        <p:spPr>
          <a:xfrm>
            <a:off x="101600" y="1106488"/>
            <a:ext cx="8928100" cy="5472112"/>
          </a:xfrm>
        </p:spPr>
        <p:txBody>
          <a:bodyPr lIns="90488" tIns="44450" rIns="90488" bIns="44450"/>
          <a:lstStyle/>
          <a:p>
            <a:pPr>
              <a:tabLst>
                <a:tab pos="2055813" algn="l"/>
              </a:tabLst>
            </a:pPr>
            <a:r>
              <a:rPr lang="en-US" altLang="en-US" sz="2400" dirty="0"/>
              <a:t>The </a:t>
            </a:r>
            <a:r>
              <a:rPr lang="en-US" altLang="en-US" sz="2400" b="1" dirty="0"/>
              <a:t>select</a:t>
            </a:r>
            <a:r>
              <a:rPr lang="en-US" altLang="en-US" sz="2400" dirty="0"/>
              <a:t> clause lists the attributes desired in the result of a query</a:t>
            </a:r>
          </a:p>
          <a:p>
            <a:pPr lvl="1">
              <a:tabLst>
                <a:tab pos="2055813" algn="l"/>
              </a:tabLst>
            </a:pPr>
            <a:r>
              <a:rPr lang="en-US" altLang="en-US" sz="2400" dirty="0"/>
              <a:t>corresponds to the projection operation of the relational algebra</a:t>
            </a:r>
          </a:p>
          <a:p>
            <a:pPr>
              <a:lnSpc>
                <a:spcPct val="110000"/>
              </a:lnSpc>
              <a:tabLst>
                <a:tab pos="2055813" algn="l"/>
              </a:tabLst>
            </a:pPr>
            <a:r>
              <a:rPr lang="en-US" altLang="en-US" sz="2400" dirty="0"/>
              <a:t>Example: find the names of all instructors:</a:t>
            </a:r>
            <a:br>
              <a:rPr lang="en-US" altLang="en-US" sz="2400" dirty="0"/>
            </a:br>
            <a:r>
              <a:rPr lang="en-US" altLang="en-US" sz="2400" dirty="0"/>
              <a:t>		</a:t>
            </a:r>
            <a:r>
              <a:rPr lang="en-US" altLang="en-US" sz="2400" b="1" dirty="0"/>
              <a:t>select </a:t>
            </a:r>
            <a:r>
              <a:rPr lang="en-US" altLang="en-US" sz="2400" i="1" dirty="0"/>
              <a:t>name</a:t>
            </a:r>
            <a:br>
              <a:rPr lang="en-US" altLang="en-US" sz="2400" dirty="0"/>
            </a:br>
            <a:r>
              <a:rPr lang="en-US" altLang="en-US" sz="2400" dirty="0"/>
              <a:t>		</a:t>
            </a:r>
            <a:r>
              <a:rPr lang="en-US" altLang="en-US" sz="2400" b="1" dirty="0"/>
              <a:t>from </a:t>
            </a:r>
            <a:r>
              <a:rPr lang="en-US" altLang="en-US" sz="2400" i="1" dirty="0"/>
              <a:t>instructor</a:t>
            </a:r>
          </a:p>
          <a:p>
            <a:pPr>
              <a:tabLst>
                <a:tab pos="2055813" algn="l"/>
              </a:tabLst>
            </a:pPr>
            <a:r>
              <a:rPr lang="en-US" altLang="en-US" sz="2400" dirty="0"/>
              <a:t>NOTE:  SQL names are case insensitive (i.e., you may use upper- or lower-case letters.)  </a:t>
            </a:r>
          </a:p>
          <a:p>
            <a:pPr lvl="1">
              <a:tabLst>
                <a:tab pos="2055813" algn="l"/>
              </a:tabLst>
            </a:pPr>
            <a:r>
              <a:rPr lang="en-US" altLang="en-US" sz="2400" dirty="0"/>
              <a:t>E.g.,  </a:t>
            </a:r>
            <a:r>
              <a:rPr lang="en-US" altLang="en-US" sz="2400" i="1" dirty="0"/>
              <a:t>Name</a:t>
            </a:r>
            <a:r>
              <a:rPr lang="en-US" altLang="en-US" sz="2400" dirty="0"/>
              <a:t> ≡ </a:t>
            </a:r>
            <a:r>
              <a:rPr lang="en-US" altLang="en-US" sz="2400" i="1" dirty="0"/>
              <a:t>NAME</a:t>
            </a:r>
            <a:r>
              <a:rPr lang="en-US" altLang="en-US" sz="2400" dirty="0"/>
              <a:t> ≡ </a:t>
            </a:r>
            <a:r>
              <a:rPr lang="en-US" altLang="en-US" sz="2400" i="1" dirty="0"/>
              <a:t>name</a:t>
            </a:r>
          </a:p>
          <a:p>
            <a:pPr lvl="1">
              <a:tabLst>
                <a:tab pos="2055813" algn="l"/>
              </a:tabLst>
            </a:pPr>
            <a:r>
              <a:rPr lang="en-US" altLang="en-US" sz="2400" dirty="0"/>
              <a:t>Some people use upper case wherever we use bold font.</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lIns="90488" tIns="44450" rIns="90488" bIns="44450" anchor="ctr"/>
          <a:lstStyle/>
          <a:p>
            <a:r>
              <a:rPr lang="en-US" altLang="en-US"/>
              <a:t>The select Clause (Cont.)</a:t>
            </a:r>
          </a:p>
        </p:txBody>
      </p:sp>
      <p:sp>
        <p:nvSpPr>
          <p:cNvPr id="16386" name="Rectangle 3"/>
          <p:cNvSpPr>
            <a:spLocks noGrp="1" noChangeArrowheads="1"/>
          </p:cNvSpPr>
          <p:nvPr>
            <p:ph type="body" idx="1"/>
          </p:nvPr>
        </p:nvSpPr>
        <p:spPr>
          <a:xfrm>
            <a:off x="88900" y="1106488"/>
            <a:ext cx="9055100" cy="5459412"/>
          </a:xfrm>
        </p:spPr>
        <p:txBody>
          <a:bodyPr lIns="90488" tIns="44450" rIns="90488" bIns="44450"/>
          <a:lstStyle/>
          <a:p>
            <a:pPr>
              <a:tabLst>
                <a:tab pos="2055813" algn="l"/>
              </a:tabLst>
            </a:pPr>
            <a:r>
              <a:rPr lang="en-US" altLang="en-US" sz="2400" dirty="0"/>
              <a:t>SQL allows duplicates in relations as well as in query results.</a:t>
            </a:r>
          </a:p>
          <a:p>
            <a:pPr>
              <a:tabLst>
                <a:tab pos="2055813" algn="l"/>
              </a:tabLst>
            </a:pPr>
            <a:r>
              <a:rPr lang="en-US" altLang="en-US" sz="2400" dirty="0"/>
              <a:t>To force the elimination of duplicates, insert the keyword </a:t>
            </a:r>
            <a:r>
              <a:rPr lang="en-US" altLang="en-US" sz="2400" b="1" dirty="0">
                <a:solidFill>
                  <a:srgbClr val="002060"/>
                </a:solidFill>
              </a:rPr>
              <a:t>distinct</a:t>
            </a:r>
            <a:r>
              <a:rPr lang="en-US" altLang="en-US" sz="2400" b="1" dirty="0">
                <a:solidFill>
                  <a:schemeClr val="tx2"/>
                </a:solidFill>
              </a:rPr>
              <a:t> </a:t>
            </a:r>
            <a:r>
              <a:rPr lang="en-US" altLang="en-US" sz="2400" dirty="0"/>
              <a:t>after select</a:t>
            </a:r>
            <a:r>
              <a:rPr lang="en-US" altLang="en-US" sz="2400" b="1" dirty="0"/>
              <a:t>.</a:t>
            </a:r>
          </a:p>
          <a:p>
            <a:pPr>
              <a:tabLst>
                <a:tab pos="2055813" algn="l"/>
              </a:tabLst>
            </a:pPr>
            <a:r>
              <a:rPr lang="en-US" altLang="en-US" sz="2400" dirty="0"/>
              <a:t>Find the department names of all instructors, and remove duplicates</a:t>
            </a:r>
          </a:p>
          <a:p>
            <a:pPr>
              <a:buFont typeface="Monotype Sorts" charset="2"/>
              <a:buNone/>
              <a:tabLst>
                <a:tab pos="2055813" algn="l"/>
              </a:tabLst>
            </a:pPr>
            <a:r>
              <a:rPr lang="en-US" altLang="en-US" sz="2400" dirty="0"/>
              <a:t>		</a:t>
            </a:r>
            <a:r>
              <a:rPr lang="en-US" altLang="en-US" sz="2400" b="1" dirty="0"/>
              <a:t>select distinct </a:t>
            </a:r>
            <a:r>
              <a:rPr lang="en-US" altLang="en-US" sz="2400" i="1" dirty="0"/>
              <a:t>dept_name</a:t>
            </a:r>
            <a:br>
              <a:rPr lang="en-US" altLang="en-US" sz="2400" dirty="0"/>
            </a:br>
            <a:r>
              <a:rPr lang="en-US" altLang="en-US" sz="2400" dirty="0"/>
              <a:t>	</a:t>
            </a:r>
            <a:r>
              <a:rPr lang="en-US" altLang="en-US" sz="2400" b="1" dirty="0"/>
              <a:t>from </a:t>
            </a:r>
            <a:r>
              <a:rPr lang="en-US" altLang="en-US" sz="2400" i="1" dirty="0"/>
              <a:t>instructor</a:t>
            </a:r>
          </a:p>
          <a:p>
            <a:pPr>
              <a:tabLst>
                <a:tab pos="2055813" algn="l"/>
              </a:tabLst>
            </a:pPr>
            <a:r>
              <a:rPr lang="en-US" altLang="en-US" sz="2400" dirty="0"/>
              <a:t>The keyword </a:t>
            </a:r>
            <a:r>
              <a:rPr lang="en-US" altLang="en-US" sz="2400" b="1" dirty="0"/>
              <a:t>all </a:t>
            </a:r>
            <a:r>
              <a:rPr lang="en-US" altLang="en-US" sz="2400" dirty="0"/>
              <a:t>specifies that duplicates should not be removed.</a:t>
            </a:r>
            <a:br>
              <a:rPr lang="en-US" altLang="en-US" sz="2400" dirty="0"/>
            </a:br>
            <a:endParaRPr lang="en-US" altLang="en-US" sz="2400" dirty="0"/>
          </a:p>
          <a:p>
            <a:pPr>
              <a:buFont typeface="Monotype Sorts" charset="2"/>
              <a:buNone/>
              <a:tabLst>
                <a:tab pos="2055813" algn="l"/>
              </a:tabLst>
            </a:pPr>
            <a:r>
              <a:rPr lang="en-US" altLang="en-US" sz="2400" dirty="0"/>
              <a:t>		</a:t>
            </a:r>
            <a:r>
              <a:rPr lang="en-US" altLang="en-US" sz="2400" b="1" dirty="0"/>
              <a:t>select all</a:t>
            </a:r>
            <a:r>
              <a:rPr lang="en-US" altLang="en-US" sz="2400" dirty="0"/>
              <a:t> </a:t>
            </a:r>
            <a:r>
              <a:rPr lang="en-US" altLang="en-US" sz="2400" i="1" dirty="0"/>
              <a:t>dept_name</a:t>
            </a:r>
            <a:br>
              <a:rPr lang="en-US" altLang="en-US" sz="2400" i="1" dirty="0"/>
            </a:br>
            <a:r>
              <a:rPr lang="en-US" altLang="en-US" sz="2400" i="1" dirty="0"/>
              <a:t>	</a:t>
            </a:r>
            <a:r>
              <a:rPr lang="en-US" altLang="en-US" sz="2400" b="1" dirty="0"/>
              <a:t>from </a:t>
            </a:r>
            <a:r>
              <a:rPr lang="en-US" altLang="en-US" sz="2400" i="1" dirty="0"/>
              <a:t>instructor</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lIns="90488" tIns="44450" rIns="90488" bIns="44450" anchor="ctr"/>
          <a:lstStyle/>
          <a:p>
            <a:r>
              <a:rPr lang="en-US" altLang="en-US"/>
              <a:t>The select Clause (Cont.)</a:t>
            </a:r>
          </a:p>
        </p:txBody>
      </p:sp>
      <p:sp>
        <p:nvSpPr>
          <p:cNvPr id="17410" name="Rectangle 3"/>
          <p:cNvSpPr>
            <a:spLocks noGrp="1" noChangeArrowheads="1"/>
          </p:cNvSpPr>
          <p:nvPr>
            <p:ph type="body" idx="1"/>
          </p:nvPr>
        </p:nvSpPr>
        <p:spPr>
          <a:xfrm>
            <a:off x="101600" y="1106488"/>
            <a:ext cx="8953499" cy="5459412"/>
          </a:xfrm>
        </p:spPr>
        <p:txBody>
          <a:bodyPr lIns="90488" tIns="44450" rIns="90488" bIns="44450"/>
          <a:lstStyle/>
          <a:p>
            <a:pPr>
              <a:tabLst>
                <a:tab pos="2055813" algn="l"/>
              </a:tabLst>
            </a:pPr>
            <a:r>
              <a:rPr lang="en-US" altLang="en-US" sz="2100" dirty="0"/>
              <a:t>An asterisk in the select clause denotes “all attributes”</a:t>
            </a:r>
          </a:p>
          <a:p>
            <a:pPr>
              <a:buFont typeface="Monotype Sorts" charset="2"/>
              <a:buNone/>
              <a:tabLst>
                <a:tab pos="2055813" algn="l"/>
              </a:tabLst>
            </a:pPr>
            <a:r>
              <a:rPr lang="en-US" altLang="en-US" sz="2100" b="1" dirty="0"/>
              <a:t>			select </a:t>
            </a:r>
            <a:r>
              <a:rPr lang="en-US" altLang="en-US" sz="2100" dirty="0"/>
              <a:t>*</a:t>
            </a:r>
            <a:br>
              <a:rPr lang="en-US" altLang="en-US" sz="2100" dirty="0"/>
            </a:br>
            <a:r>
              <a:rPr lang="en-US" altLang="en-US" sz="2100" dirty="0"/>
              <a:t>		</a:t>
            </a:r>
            <a:r>
              <a:rPr lang="en-US" altLang="en-US" sz="2100" b="1" dirty="0"/>
              <a:t>from </a:t>
            </a:r>
            <a:r>
              <a:rPr lang="en-US" altLang="en-US" sz="2100" i="1" dirty="0"/>
              <a:t>instructor</a:t>
            </a:r>
          </a:p>
          <a:p>
            <a:pPr>
              <a:tabLst>
                <a:tab pos="2055813" algn="l"/>
              </a:tabLst>
            </a:pPr>
            <a:r>
              <a:rPr lang="en-US" altLang="en-US" sz="2100" dirty="0"/>
              <a:t>An attribute can be a literal  with  no </a:t>
            </a:r>
            <a:r>
              <a:rPr lang="en-US" altLang="en-US" sz="2100" b="1" dirty="0"/>
              <a:t>from  </a:t>
            </a:r>
            <a:r>
              <a:rPr lang="en-US" altLang="en-US" sz="2100" dirty="0"/>
              <a:t>clause</a:t>
            </a:r>
          </a:p>
          <a:p>
            <a:pPr>
              <a:buNone/>
              <a:tabLst>
                <a:tab pos="2055813" algn="l"/>
              </a:tabLst>
            </a:pPr>
            <a:r>
              <a:rPr lang="en-US" altLang="en-US" sz="2100" b="1" dirty="0"/>
              <a:t>			select  </a:t>
            </a:r>
            <a:r>
              <a:rPr lang="en-US" altLang="ja-JP" sz="2100" dirty="0"/>
              <a:t>'</a:t>
            </a:r>
            <a:r>
              <a:rPr lang="en-US" altLang="en-US" sz="2100" dirty="0"/>
              <a:t>437</a:t>
            </a:r>
            <a:r>
              <a:rPr lang="en-US" altLang="ja-JP" sz="2100" dirty="0"/>
              <a:t>'</a:t>
            </a:r>
            <a:endParaRPr lang="en-US" altLang="en-US" sz="2100" dirty="0"/>
          </a:p>
          <a:p>
            <a:pPr lvl="1">
              <a:tabLst>
                <a:tab pos="2055813" algn="l"/>
              </a:tabLst>
            </a:pPr>
            <a:r>
              <a:rPr lang="en-US" altLang="en-US" sz="2100" dirty="0"/>
              <a:t>Results is a table with one column and a single row with value “437”</a:t>
            </a:r>
          </a:p>
          <a:p>
            <a:pPr lvl="1">
              <a:tabLst>
                <a:tab pos="2055813" algn="l"/>
              </a:tabLst>
            </a:pPr>
            <a:r>
              <a:rPr lang="en-US" altLang="en-US" sz="2100" dirty="0"/>
              <a:t>Can give the column a name using:</a:t>
            </a:r>
          </a:p>
          <a:p>
            <a:pPr lvl="1">
              <a:buFont typeface="Monotype Sorts" charset="2"/>
              <a:buNone/>
              <a:tabLst>
                <a:tab pos="2055813" algn="l"/>
              </a:tabLst>
            </a:pPr>
            <a:r>
              <a:rPr lang="en-US" altLang="en-US" sz="2100" dirty="0"/>
              <a:t>                    </a:t>
            </a:r>
            <a:r>
              <a:rPr lang="en-US" altLang="en-US" sz="2100" b="1" dirty="0"/>
              <a:t>select </a:t>
            </a:r>
            <a:r>
              <a:rPr lang="en-US" altLang="en-US" sz="2100" dirty="0"/>
              <a:t>'437' </a:t>
            </a:r>
            <a:r>
              <a:rPr lang="en-US" altLang="en-US" sz="2100" b="1" dirty="0"/>
              <a:t>as </a:t>
            </a:r>
            <a:r>
              <a:rPr lang="en-US" altLang="en-US" sz="2100" i="1" dirty="0"/>
              <a:t>FOO</a:t>
            </a:r>
            <a:r>
              <a:rPr lang="en-US" altLang="en-US" sz="2100" dirty="0"/>
              <a:t>	</a:t>
            </a:r>
            <a:endParaRPr lang="en-US" altLang="en-US" sz="2100" i="1" dirty="0"/>
          </a:p>
          <a:p>
            <a:pPr>
              <a:tabLst>
                <a:tab pos="2055813" algn="l"/>
              </a:tabLst>
            </a:pPr>
            <a:r>
              <a:rPr lang="en-US" altLang="en-US" sz="2100" dirty="0"/>
              <a:t>An attribute can be a literal with </a:t>
            </a:r>
            <a:r>
              <a:rPr lang="en-US" altLang="en-US" sz="2100" b="1" dirty="0"/>
              <a:t>from  </a:t>
            </a:r>
            <a:r>
              <a:rPr lang="en-US" altLang="en-US" sz="2100" dirty="0"/>
              <a:t>clause</a:t>
            </a:r>
          </a:p>
          <a:p>
            <a:pPr>
              <a:buFont typeface="Monotype Sorts" charset="2"/>
              <a:buNone/>
              <a:tabLst>
                <a:tab pos="2055813" algn="l"/>
              </a:tabLst>
            </a:pPr>
            <a:r>
              <a:rPr lang="en-US" altLang="en-US" sz="2100" b="1" dirty="0"/>
              <a:t>			select  </a:t>
            </a:r>
            <a:r>
              <a:rPr lang="en-US" altLang="en-US" sz="2100" dirty="0"/>
              <a:t>'A'</a:t>
            </a:r>
            <a:br>
              <a:rPr lang="en-US" altLang="en-US" sz="2100" dirty="0"/>
            </a:br>
            <a:r>
              <a:rPr lang="en-US" altLang="en-US" sz="2100" dirty="0"/>
              <a:t>		</a:t>
            </a:r>
            <a:r>
              <a:rPr lang="en-US" altLang="en-US" sz="2100" b="1" dirty="0"/>
              <a:t>from </a:t>
            </a:r>
            <a:r>
              <a:rPr lang="en-US" altLang="en-US" sz="2100" i="1" dirty="0"/>
              <a:t>instructor</a:t>
            </a:r>
          </a:p>
          <a:p>
            <a:pPr lvl="1">
              <a:tabLst>
                <a:tab pos="2055813" algn="l"/>
              </a:tabLst>
            </a:pPr>
            <a:r>
              <a:rPr lang="en-US" altLang="en-US" sz="2100" dirty="0"/>
              <a:t>Result is a table with one column and </a:t>
            </a:r>
            <a:r>
              <a:rPr lang="en-US" altLang="en-US" sz="2100" i="1" dirty="0"/>
              <a:t>N</a:t>
            </a:r>
            <a:r>
              <a:rPr lang="en-US" altLang="en-US" sz="2100" dirty="0"/>
              <a:t> rows (number of tuples in the </a:t>
            </a:r>
            <a:r>
              <a:rPr lang="en-US" altLang="en-US" sz="2100" i="1" dirty="0"/>
              <a:t>instructors</a:t>
            </a:r>
            <a:r>
              <a:rPr lang="en-US" altLang="en-US" sz="2100" dirty="0"/>
              <a:t> table), each row with value “A”</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lIns="90488" tIns="44450" rIns="90488" bIns="44450" anchor="ctr"/>
          <a:lstStyle/>
          <a:p>
            <a:r>
              <a:rPr lang="en-US" altLang="en-US"/>
              <a:t>The select Clause (Cont.)</a:t>
            </a:r>
          </a:p>
        </p:txBody>
      </p:sp>
      <p:sp>
        <p:nvSpPr>
          <p:cNvPr id="18434" name="Rectangle 3"/>
          <p:cNvSpPr>
            <a:spLocks noGrp="1" noChangeArrowheads="1"/>
          </p:cNvSpPr>
          <p:nvPr>
            <p:ph type="body" idx="1"/>
          </p:nvPr>
        </p:nvSpPr>
        <p:spPr>
          <a:xfrm>
            <a:off x="139700" y="1106488"/>
            <a:ext cx="8839200" cy="5459412"/>
          </a:xfrm>
        </p:spPr>
        <p:txBody>
          <a:bodyPr lIns="90488" tIns="44450" rIns="90488" bIns="44450"/>
          <a:lstStyle/>
          <a:p>
            <a:pPr>
              <a:tabLst>
                <a:tab pos="2055813" algn="l"/>
              </a:tabLst>
            </a:pPr>
            <a:r>
              <a:rPr lang="en-US" altLang="en-US" sz="2400" dirty="0"/>
              <a:t>The </a:t>
            </a:r>
            <a:r>
              <a:rPr lang="en-US" altLang="en-US" sz="2400" b="1" dirty="0">
                <a:solidFill>
                  <a:srgbClr val="002060"/>
                </a:solidFill>
              </a:rPr>
              <a:t>select</a:t>
            </a:r>
            <a:r>
              <a:rPr lang="en-US" altLang="en-US" sz="2400" dirty="0">
                <a:solidFill>
                  <a:srgbClr val="002060"/>
                </a:solidFill>
              </a:rPr>
              <a:t> </a:t>
            </a:r>
            <a:r>
              <a:rPr lang="en-US" altLang="en-US" sz="2400" dirty="0"/>
              <a:t>clause can contain arithmetic expressions involving the operation, +, –, </a:t>
            </a:r>
            <a:r>
              <a:rPr lang="en-US" altLang="en-US" sz="2400" dirty="0">
                <a:latin typeface="Symbol" panose="05050102010706020507" pitchFamily="18" charset="2"/>
              </a:rPr>
              <a:t></a:t>
            </a:r>
            <a:r>
              <a:rPr lang="en-US" altLang="en-US" sz="2400" dirty="0"/>
              <a:t>, and /, and operating on constants or attributes of tuples.</a:t>
            </a:r>
          </a:p>
          <a:p>
            <a:pPr lvl="1">
              <a:tabLst>
                <a:tab pos="2055813" algn="l"/>
              </a:tabLst>
            </a:pPr>
            <a:r>
              <a:rPr lang="en-US" altLang="en-US" sz="2400" dirty="0"/>
              <a:t>The query: </a:t>
            </a:r>
          </a:p>
          <a:p>
            <a:pPr lvl="1">
              <a:buFont typeface="Monotype Sorts" charset="2"/>
              <a:buNone/>
              <a:tabLst>
                <a:tab pos="2055813" algn="l"/>
              </a:tabLst>
            </a:pPr>
            <a:r>
              <a:rPr lang="en-US" altLang="en-US" sz="2400" b="1" dirty="0"/>
              <a:t>	                  select</a:t>
            </a:r>
            <a:r>
              <a:rPr lang="en-US" altLang="en-US" sz="2400" dirty="0"/>
              <a:t> </a:t>
            </a:r>
            <a:r>
              <a:rPr lang="en-US" altLang="en-US" sz="2400" i="1" dirty="0"/>
              <a:t>ID, name, salary/12</a:t>
            </a:r>
            <a:br>
              <a:rPr lang="en-US" altLang="en-US" sz="2400" dirty="0"/>
            </a:br>
            <a:r>
              <a:rPr lang="en-US" altLang="en-US" sz="2400" dirty="0"/>
              <a:t>                  </a:t>
            </a:r>
            <a:r>
              <a:rPr lang="en-US" altLang="en-US" sz="2400" b="1" dirty="0"/>
              <a:t>from </a:t>
            </a:r>
            <a:r>
              <a:rPr lang="en-US" altLang="en-US" sz="2400" i="1" dirty="0"/>
              <a:t>instructor</a:t>
            </a:r>
          </a:p>
          <a:p>
            <a:pPr lvl="1">
              <a:buFont typeface="Monotype Sorts" charset="2"/>
              <a:buNone/>
              <a:tabLst>
                <a:tab pos="2055813" algn="l"/>
              </a:tabLst>
            </a:pPr>
            <a:r>
              <a:rPr lang="en-US" altLang="en-US" sz="2400" i="1" dirty="0"/>
              <a:t>	</a:t>
            </a:r>
            <a:r>
              <a:rPr lang="en-US" altLang="en-US" sz="2400" dirty="0"/>
              <a:t>would return a relation that is the same as the </a:t>
            </a:r>
            <a:r>
              <a:rPr lang="en-US" altLang="en-US" sz="2400" i="1" dirty="0"/>
              <a:t>instructor </a:t>
            </a:r>
            <a:r>
              <a:rPr lang="en-US" altLang="en-US" sz="2400" dirty="0"/>
              <a:t>relation, except that the value of the attribute </a:t>
            </a:r>
            <a:r>
              <a:rPr lang="en-US" altLang="en-US" sz="2400" i="1" dirty="0"/>
              <a:t>salary </a:t>
            </a:r>
            <a:r>
              <a:rPr lang="en-US" altLang="en-US" sz="2400" dirty="0"/>
              <a:t>is divided by 12.</a:t>
            </a:r>
          </a:p>
          <a:p>
            <a:pPr lvl="1">
              <a:tabLst>
                <a:tab pos="2055813" algn="l"/>
              </a:tabLst>
            </a:pPr>
            <a:r>
              <a:rPr lang="en-US" altLang="en-US" sz="2400" dirty="0"/>
              <a:t>Can rename “s</a:t>
            </a:r>
            <a:r>
              <a:rPr lang="en-US" altLang="en-US" sz="2400" i="1" dirty="0"/>
              <a:t>alary/12” </a:t>
            </a:r>
            <a:r>
              <a:rPr lang="en-US" altLang="en-US" sz="2400" dirty="0"/>
              <a:t>using the </a:t>
            </a:r>
            <a:r>
              <a:rPr lang="en-US" altLang="en-US" sz="2400" b="1" dirty="0"/>
              <a:t>as </a:t>
            </a:r>
            <a:r>
              <a:rPr lang="en-US" altLang="en-US" sz="2400" dirty="0"/>
              <a:t>clause:</a:t>
            </a:r>
          </a:p>
          <a:p>
            <a:pPr lvl="1">
              <a:buFont typeface="Monotype Sorts" charset="2"/>
              <a:buNone/>
              <a:tabLst>
                <a:tab pos="2055813" algn="l"/>
              </a:tabLst>
            </a:pPr>
            <a:r>
              <a:rPr lang="en-US" altLang="en-US" sz="2400" i="1" dirty="0"/>
              <a:t>	        </a:t>
            </a:r>
            <a:r>
              <a:rPr lang="en-US" altLang="en-US" sz="2400" b="1" dirty="0"/>
              <a:t>select </a:t>
            </a:r>
            <a:r>
              <a:rPr lang="en-US" altLang="en-US" sz="2400" i="1" dirty="0"/>
              <a:t>ID, name, salary/12  </a:t>
            </a:r>
            <a:r>
              <a:rPr lang="en-US" altLang="en-US" sz="2400" b="1" dirty="0"/>
              <a:t>as </a:t>
            </a:r>
            <a:r>
              <a:rPr lang="en-US" altLang="en-US" sz="2400" i="1" dirty="0" err="1"/>
              <a:t>monthly_salary</a:t>
            </a:r>
            <a:br>
              <a:rPr lang="en-US" altLang="en-US" sz="2400" i="1" dirty="0"/>
            </a:br>
            <a:endParaRPr lang="en-US" altLang="en-US" sz="2400" dirty="0"/>
          </a:p>
          <a:p>
            <a:pPr lvl="1">
              <a:tabLst>
                <a:tab pos="2055813" algn="l"/>
              </a:tabLst>
            </a:pPr>
            <a:endParaRPr lang="en-US" altLang="en-US" dirty="0"/>
          </a:p>
          <a:p>
            <a:pPr lvl="1">
              <a:buFont typeface="Monotype Sorts" charset="2"/>
              <a:buNone/>
              <a:tabLst>
                <a:tab pos="2055813" algn="l"/>
              </a:tabLst>
            </a:pPr>
            <a:endParaRPr lang="en-US" altLang="en-US" dirty="0"/>
          </a:p>
          <a:p>
            <a:pPr>
              <a:buFont typeface="Monotype Sorts" charset="2"/>
              <a:buNone/>
              <a:tabLst>
                <a:tab pos="2055813" algn="l"/>
              </a:tabLst>
            </a:pPr>
            <a:endParaRPr lang="en-US" altLang="en-US" dirty="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lIns="90488" tIns="44450" rIns="90488" bIns="44450" anchor="ctr"/>
          <a:lstStyle/>
          <a:p>
            <a:r>
              <a:rPr lang="en-US" altLang="en-US"/>
              <a:t>The where Clause</a:t>
            </a:r>
          </a:p>
        </p:txBody>
      </p:sp>
      <p:sp>
        <p:nvSpPr>
          <p:cNvPr id="19458" name="Rectangle 3"/>
          <p:cNvSpPr>
            <a:spLocks noGrp="1" noChangeArrowheads="1"/>
          </p:cNvSpPr>
          <p:nvPr>
            <p:ph type="body" idx="1"/>
          </p:nvPr>
        </p:nvSpPr>
        <p:spPr>
          <a:xfrm>
            <a:off x="241300" y="1106488"/>
            <a:ext cx="8902700" cy="5472112"/>
          </a:xfrm>
        </p:spPr>
        <p:txBody>
          <a:bodyPr lIns="90488" tIns="44450" rIns="90488" bIns="44450"/>
          <a:lstStyle/>
          <a:p>
            <a:pPr>
              <a:tabLst>
                <a:tab pos="1311275" algn="l"/>
              </a:tabLst>
            </a:pPr>
            <a:r>
              <a:rPr lang="en-US" altLang="en-US" sz="2000" dirty="0"/>
              <a:t>The </a:t>
            </a:r>
            <a:r>
              <a:rPr lang="en-US" altLang="en-US" sz="2000" b="1" dirty="0">
                <a:solidFill>
                  <a:srgbClr val="002060"/>
                </a:solidFill>
              </a:rPr>
              <a:t>where</a:t>
            </a:r>
            <a:r>
              <a:rPr lang="en-US" altLang="en-US" sz="2000" b="1" dirty="0"/>
              <a:t> </a:t>
            </a:r>
            <a:r>
              <a:rPr lang="en-US" altLang="en-US" sz="2000" dirty="0"/>
              <a:t>clause specifies conditions that the result must satisfy</a:t>
            </a:r>
          </a:p>
          <a:p>
            <a:pPr lvl="1">
              <a:tabLst>
                <a:tab pos="1311275" algn="l"/>
              </a:tabLst>
            </a:pPr>
            <a:r>
              <a:rPr lang="en-US" altLang="en-US" sz="2000" dirty="0"/>
              <a:t>Corresponds to the selection predicate of the relational algebra.  </a:t>
            </a:r>
          </a:p>
          <a:p>
            <a:pPr>
              <a:tabLst>
                <a:tab pos="1311275" algn="l"/>
              </a:tabLst>
            </a:pPr>
            <a:r>
              <a:rPr lang="en-US" altLang="en-US" sz="2000" dirty="0"/>
              <a:t>To find all instructors in Comp. Sci. dept</a:t>
            </a:r>
          </a:p>
          <a:p>
            <a:pPr>
              <a:buFont typeface="Monotype Sorts" charset="2"/>
              <a:buNone/>
              <a:tabLst>
                <a:tab pos="1311275" algn="l"/>
              </a:tabLst>
            </a:pPr>
            <a:r>
              <a:rPr lang="en-US" altLang="en-US" sz="2000" b="1" dirty="0"/>
              <a:t>		select </a:t>
            </a:r>
            <a:r>
              <a:rPr lang="en-US" altLang="en-US" sz="2000" i="1" dirty="0"/>
              <a:t>name</a:t>
            </a:r>
            <a:br>
              <a:rPr lang="en-US" altLang="en-US" sz="2000" i="1" dirty="0"/>
            </a:br>
            <a:r>
              <a:rPr lang="en-US" altLang="en-US" sz="2000" i="1" dirty="0"/>
              <a:t>	</a:t>
            </a:r>
            <a:r>
              <a:rPr lang="en-US" altLang="en-US" sz="2000" b="1" dirty="0"/>
              <a:t>from </a:t>
            </a:r>
            <a:r>
              <a:rPr lang="en-US" altLang="en-US" sz="2000" i="1" dirty="0"/>
              <a:t>instructor</a:t>
            </a:r>
            <a:br>
              <a:rPr lang="en-US" altLang="en-US" sz="2000" i="1" dirty="0"/>
            </a:br>
            <a:r>
              <a:rPr lang="en-US" altLang="en-US" sz="2000" i="1" dirty="0"/>
              <a:t>	</a:t>
            </a:r>
            <a:r>
              <a:rPr lang="en-US" altLang="en-US" sz="2000" b="1" dirty="0"/>
              <a:t>where </a:t>
            </a:r>
            <a:r>
              <a:rPr lang="en-US" altLang="en-US" sz="2000" i="1" dirty="0"/>
              <a:t>dept_name =</a:t>
            </a:r>
            <a:r>
              <a:rPr lang="en-US" altLang="en-US" sz="2000" dirty="0"/>
              <a:t> </a:t>
            </a:r>
            <a:r>
              <a:rPr lang="en-US" altLang="en-US" sz="2000" i="1" dirty="0"/>
              <a:t>'</a:t>
            </a:r>
            <a:r>
              <a:rPr lang="en-US" altLang="ja-JP" sz="2000" dirty="0"/>
              <a:t>Comp. Sci.'</a:t>
            </a:r>
          </a:p>
          <a:p>
            <a:pPr>
              <a:tabLst>
                <a:tab pos="1311275" algn="l"/>
              </a:tabLst>
            </a:pPr>
            <a:r>
              <a:rPr lang="en-US" altLang="en-US" sz="2000" dirty="0"/>
              <a:t>SQL allows the use of the logical connectives </a:t>
            </a:r>
            <a:r>
              <a:rPr lang="en-US" altLang="en-US" sz="2000" b="1" dirty="0"/>
              <a:t> and, or, </a:t>
            </a:r>
            <a:r>
              <a:rPr lang="en-US" altLang="en-US" sz="2000" dirty="0"/>
              <a:t>and </a:t>
            </a:r>
            <a:r>
              <a:rPr lang="en-US" altLang="en-US" sz="2000" b="1" dirty="0"/>
              <a:t>not </a:t>
            </a:r>
            <a:endParaRPr lang="en-US" altLang="en-US" sz="2000" dirty="0"/>
          </a:p>
          <a:p>
            <a:pPr>
              <a:tabLst>
                <a:tab pos="1311275" algn="l"/>
              </a:tabLst>
            </a:pPr>
            <a:r>
              <a:rPr lang="en-US" altLang="en-US" sz="2000" dirty="0"/>
              <a:t>The operands of the logical connectives can be expressions involving the comparison operators &lt;, &lt;=, &gt;, &gt;=, =, and &lt;&gt;.</a:t>
            </a:r>
          </a:p>
          <a:p>
            <a:pPr>
              <a:tabLst>
                <a:tab pos="1311275" algn="l"/>
              </a:tabLst>
            </a:pPr>
            <a:r>
              <a:rPr lang="en-US" altLang="en-US" sz="2000" dirty="0"/>
              <a:t>Comparisons can be applied to results of arithmetic expressions</a:t>
            </a:r>
          </a:p>
          <a:p>
            <a:pPr>
              <a:tabLst>
                <a:tab pos="1311275" algn="l"/>
              </a:tabLst>
            </a:pPr>
            <a:r>
              <a:rPr lang="en-US" altLang="en-US" sz="2000" dirty="0"/>
              <a:t>To find all instructors in Comp. Sci. dept with salary &gt; 80000</a:t>
            </a:r>
          </a:p>
          <a:p>
            <a:pPr lvl="1">
              <a:buFont typeface="Monotype Sorts" charset="2"/>
              <a:buNone/>
              <a:tabLst>
                <a:tab pos="1311275" algn="l"/>
              </a:tabLst>
            </a:pPr>
            <a:r>
              <a:rPr lang="en-US" altLang="en-US" sz="2000" b="1" dirty="0"/>
              <a:t>		select </a:t>
            </a:r>
            <a:r>
              <a:rPr lang="en-US" altLang="en-US" sz="2000" i="1" dirty="0"/>
              <a:t>name</a:t>
            </a:r>
            <a:br>
              <a:rPr lang="en-US" altLang="en-US" sz="2000" i="1" dirty="0"/>
            </a:br>
            <a:r>
              <a:rPr lang="en-US" altLang="en-US" sz="2000" i="1" dirty="0"/>
              <a:t>	</a:t>
            </a:r>
            <a:r>
              <a:rPr lang="en-US" altLang="en-US" sz="2000" b="1" dirty="0"/>
              <a:t>from </a:t>
            </a:r>
            <a:r>
              <a:rPr lang="en-US" altLang="en-US" sz="2000" i="1" dirty="0"/>
              <a:t>instructor</a:t>
            </a:r>
            <a:br>
              <a:rPr lang="en-US" altLang="en-US" sz="2000" i="1" dirty="0"/>
            </a:br>
            <a:r>
              <a:rPr lang="en-US" altLang="en-US" sz="2000" i="1" dirty="0"/>
              <a:t>	</a:t>
            </a:r>
            <a:r>
              <a:rPr lang="en-US" altLang="en-US" sz="2000" b="1" dirty="0"/>
              <a:t>where </a:t>
            </a:r>
            <a:r>
              <a:rPr lang="en-US" altLang="en-US" sz="2000" i="1" dirty="0"/>
              <a:t>dept_name =</a:t>
            </a:r>
            <a:r>
              <a:rPr lang="en-US" altLang="en-US" sz="2000" dirty="0"/>
              <a:t> </a:t>
            </a:r>
            <a:r>
              <a:rPr lang="en-US" altLang="en-US" sz="2000" i="1" dirty="0"/>
              <a:t>'</a:t>
            </a:r>
            <a:r>
              <a:rPr lang="en-US" altLang="ja-JP" sz="2000" dirty="0"/>
              <a:t>Comp. Sci.'</a:t>
            </a:r>
            <a:r>
              <a:rPr lang="en-US" altLang="ja-JP" sz="2000" i="1" dirty="0"/>
              <a:t>  </a:t>
            </a:r>
            <a:r>
              <a:rPr lang="en-US" altLang="ja-JP" sz="2000" b="1" dirty="0"/>
              <a:t>and </a:t>
            </a:r>
            <a:r>
              <a:rPr lang="en-US" altLang="ja-JP" sz="2000" i="1" dirty="0"/>
              <a:t>salary </a:t>
            </a:r>
            <a:r>
              <a:rPr lang="en-US" altLang="ja-JP" sz="2000" dirty="0"/>
              <a:t>&gt; 80000</a:t>
            </a:r>
          </a:p>
          <a:p>
            <a:pPr>
              <a:buFont typeface="Monotype Sorts" charset="2"/>
              <a:buNone/>
              <a:tabLst>
                <a:tab pos="1311275" algn="l"/>
              </a:tabLst>
            </a:pPr>
            <a:endParaRPr lang="en-US" altLang="en-US"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lIns="90488" tIns="44450" rIns="90488" bIns="44450" anchor="ctr"/>
          <a:lstStyle/>
          <a:p>
            <a:r>
              <a:rPr lang="en-US" altLang="en-US"/>
              <a:t>The from Clause</a:t>
            </a:r>
          </a:p>
        </p:txBody>
      </p:sp>
      <p:sp>
        <p:nvSpPr>
          <p:cNvPr id="20482" name="Rectangle 3"/>
          <p:cNvSpPr>
            <a:spLocks noGrp="1" noChangeArrowheads="1"/>
          </p:cNvSpPr>
          <p:nvPr>
            <p:ph type="body" idx="1"/>
          </p:nvPr>
        </p:nvSpPr>
        <p:spPr>
          <a:xfrm>
            <a:off x="88900" y="1106488"/>
            <a:ext cx="9055099" cy="5484812"/>
          </a:xfrm>
        </p:spPr>
        <p:txBody>
          <a:bodyPr lIns="90488" tIns="44450" rIns="90488" bIns="44450"/>
          <a:lstStyle/>
          <a:p>
            <a:pPr>
              <a:tabLst>
                <a:tab pos="635000" algn="l"/>
                <a:tab pos="2403475" algn="l"/>
              </a:tabLst>
            </a:pPr>
            <a:r>
              <a:rPr lang="en-US" altLang="en-US" sz="2300" dirty="0"/>
              <a:t>The </a:t>
            </a:r>
            <a:r>
              <a:rPr lang="en-US" altLang="en-US" sz="2300" b="1" dirty="0">
                <a:solidFill>
                  <a:srgbClr val="002060"/>
                </a:solidFill>
              </a:rPr>
              <a:t>from</a:t>
            </a:r>
            <a:r>
              <a:rPr lang="en-US" altLang="en-US" sz="2300" b="1" dirty="0"/>
              <a:t> </a:t>
            </a:r>
            <a:r>
              <a:rPr lang="en-US" altLang="en-US" sz="2300" dirty="0"/>
              <a:t>clause lists the relations involved in the query</a:t>
            </a:r>
          </a:p>
          <a:p>
            <a:pPr lvl="1">
              <a:tabLst>
                <a:tab pos="635000" algn="l"/>
                <a:tab pos="2403475" algn="l"/>
              </a:tabLst>
            </a:pPr>
            <a:r>
              <a:rPr lang="en-US" altLang="en-US" sz="2300" dirty="0"/>
              <a:t>Corresponds to the Cartesian product operation of the relational algebra.</a:t>
            </a:r>
          </a:p>
          <a:p>
            <a:pPr>
              <a:tabLst>
                <a:tab pos="635000" algn="l"/>
                <a:tab pos="2403475" algn="l"/>
              </a:tabLst>
            </a:pPr>
            <a:r>
              <a:rPr lang="en-US" altLang="en-US" sz="2300" dirty="0"/>
              <a:t>Find the Cartesian product </a:t>
            </a:r>
            <a:r>
              <a:rPr lang="en-US" altLang="en-US" sz="2300" i="1" dirty="0"/>
              <a:t>instructor X teaches</a:t>
            </a:r>
            <a:endParaRPr lang="en-US" altLang="en-US" sz="2300" dirty="0"/>
          </a:p>
          <a:p>
            <a:pPr>
              <a:buFont typeface="Monotype Sorts" charset="2"/>
              <a:buNone/>
              <a:tabLst>
                <a:tab pos="635000" algn="l"/>
                <a:tab pos="2403475" algn="l"/>
              </a:tabLst>
            </a:pPr>
            <a:r>
              <a:rPr lang="en-US" altLang="en-US" sz="2300" b="1" dirty="0"/>
              <a:t>			select </a:t>
            </a:r>
            <a:r>
              <a:rPr lang="en-US" altLang="en-US" sz="2300" dirty="0">
                <a:latin typeface="Symbol" panose="05050102010706020507" pitchFamily="18" charset="2"/>
              </a:rPr>
              <a:t></a:t>
            </a:r>
            <a:br>
              <a:rPr lang="en-US" altLang="en-US" sz="2300" dirty="0"/>
            </a:br>
            <a:r>
              <a:rPr lang="en-US" altLang="en-US" sz="2300" dirty="0"/>
              <a:t>		</a:t>
            </a:r>
            <a:r>
              <a:rPr lang="en-US" altLang="en-US" sz="2300" b="1" dirty="0"/>
              <a:t>from </a:t>
            </a:r>
            <a:r>
              <a:rPr lang="en-US" altLang="en-US" sz="2300" i="1" dirty="0"/>
              <a:t>instructor, teaches</a:t>
            </a:r>
          </a:p>
          <a:p>
            <a:pPr lvl="1">
              <a:tabLst>
                <a:tab pos="635000" algn="l"/>
                <a:tab pos="2403475" algn="l"/>
              </a:tabLst>
            </a:pPr>
            <a:r>
              <a:rPr lang="en-US" altLang="en-US" sz="2300" dirty="0"/>
              <a:t>generates every possible instructor – teaches pair, with all attributes from both relations.</a:t>
            </a:r>
          </a:p>
          <a:p>
            <a:pPr lvl="1">
              <a:tabLst>
                <a:tab pos="635000" algn="l"/>
                <a:tab pos="2403475" algn="l"/>
              </a:tabLst>
            </a:pPr>
            <a:r>
              <a:rPr lang="en-US" altLang="en-US" sz="2300" dirty="0"/>
              <a:t>For common attributes (e.g., </a:t>
            </a:r>
            <a:r>
              <a:rPr lang="en-US" altLang="en-US" sz="2300" i="1" dirty="0"/>
              <a:t>ID</a:t>
            </a:r>
            <a:r>
              <a:rPr lang="en-US" altLang="en-US" sz="2300" dirty="0"/>
              <a:t>), the attributes  in the resulting table are renamed using the  relation name (e.g., </a:t>
            </a:r>
            <a:r>
              <a:rPr lang="en-US" altLang="en-US" sz="2300" i="1" dirty="0"/>
              <a:t>instructor.ID</a:t>
            </a:r>
            <a:r>
              <a:rPr lang="en-US" altLang="en-US" sz="2300" dirty="0"/>
              <a:t>)</a:t>
            </a:r>
          </a:p>
          <a:p>
            <a:pPr>
              <a:tabLst>
                <a:tab pos="635000" algn="l"/>
                <a:tab pos="2403475" algn="l"/>
              </a:tabLst>
            </a:pPr>
            <a:r>
              <a:rPr lang="en-US" altLang="en-US" sz="2300" dirty="0"/>
              <a:t>Cartesian product not very useful directly, but useful combined with where-clause condition (selection operation in relational algebra).</a:t>
            </a:r>
          </a:p>
          <a:p>
            <a:pPr>
              <a:buFont typeface="Monotype Sorts" charset="2"/>
              <a:buNone/>
              <a:tabLst>
                <a:tab pos="635000" algn="l"/>
                <a:tab pos="2403475" algn="l"/>
              </a:tabLst>
            </a:pPr>
            <a:r>
              <a:rPr lang="en-US" altLang="en-US" i="1" dirty="0"/>
              <a:t>	</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lIns="90488" tIns="44450" rIns="90488" bIns="44450" anchor="ctr"/>
          <a:lstStyle/>
          <a:p>
            <a:r>
              <a:rPr lang="en-US" altLang="en-US"/>
              <a:t>Outline</a:t>
            </a:r>
          </a:p>
        </p:txBody>
      </p:sp>
      <p:sp>
        <p:nvSpPr>
          <p:cNvPr id="5122" name="Rectangle 3"/>
          <p:cNvSpPr>
            <a:spLocks noGrp="1" noChangeArrowheads="1"/>
          </p:cNvSpPr>
          <p:nvPr>
            <p:ph type="body" idx="1"/>
          </p:nvPr>
        </p:nvSpPr>
        <p:spPr>
          <a:xfrm>
            <a:off x="809625" y="1104900"/>
            <a:ext cx="7413625" cy="4732338"/>
          </a:xfrm>
        </p:spPr>
        <p:txBody>
          <a:bodyPr lIns="90488" tIns="44450" rIns="90488" bIns="44450"/>
          <a:lstStyle/>
          <a:p>
            <a:r>
              <a:rPr lang="en-US" altLang="en-US" sz="2400" dirty="0"/>
              <a:t>Overview of The SQL Query Language</a:t>
            </a:r>
          </a:p>
          <a:p>
            <a:r>
              <a:rPr lang="en-US" altLang="en-US" sz="2400" dirty="0"/>
              <a:t>SQL Data Definition</a:t>
            </a:r>
          </a:p>
          <a:p>
            <a:r>
              <a:rPr lang="en-US" altLang="en-US" sz="2400" dirty="0"/>
              <a:t>Basic Query Structure of SQL Queries</a:t>
            </a:r>
          </a:p>
          <a:p>
            <a:r>
              <a:rPr lang="en-US" altLang="en-US" sz="2400" dirty="0"/>
              <a:t>Additional Basic Operations</a:t>
            </a:r>
          </a:p>
          <a:p>
            <a:r>
              <a:rPr lang="en-US" altLang="en-US" sz="2400" dirty="0"/>
              <a:t>Set Operations</a:t>
            </a:r>
          </a:p>
          <a:p>
            <a:r>
              <a:rPr lang="en-US" altLang="en-US" sz="2400" dirty="0"/>
              <a:t>Null Values</a:t>
            </a:r>
          </a:p>
          <a:p>
            <a:r>
              <a:rPr lang="en-US" altLang="en-US" sz="2400" dirty="0"/>
              <a:t>Aggregate Functions</a:t>
            </a:r>
          </a:p>
          <a:p>
            <a:r>
              <a:rPr lang="en-US" altLang="en-US" sz="2400" dirty="0"/>
              <a:t>Nested Subqueries</a:t>
            </a:r>
          </a:p>
          <a:p>
            <a:r>
              <a:rPr lang="en-US" altLang="en-US" sz="2400" dirty="0"/>
              <a:t>Modification of the Database</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lIns="90488" tIns="44450" rIns="90488" bIns="44450" anchor="ctr"/>
          <a:lstStyle/>
          <a:p>
            <a:r>
              <a:rPr lang="en-US" altLang="en-US"/>
              <a:t>Examples</a:t>
            </a:r>
          </a:p>
        </p:txBody>
      </p:sp>
      <p:sp>
        <p:nvSpPr>
          <p:cNvPr id="22530" name="Rectangle 3"/>
          <p:cNvSpPr>
            <a:spLocks noGrp="1" noChangeArrowheads="1"/>
          </p:cNvSpPr>
          <p:nvPr>
            <p:ph type="body" idx="1"/>
          </p:nvPr>
        </p:nvSpPr>
        <p:spPr>
          <a:xfrm>
            <a:off x="101601" y="1106488"/>
            <a:ext cx="8789988" cy="5497512"/>
          </a:xfrm>
        </p:spPr>
        <p:txBody>
          <a:bodyPr lIns="90488" tIns="44450" rIns="90488" bIns="44450"/>
          <a:lstStyle/>
          <a:p>
            <a:pPr>
              <a:tabLst>
                <a:tab pos="2055813" algn="l"/>
              </a:tabLst>
            </a:pPr>
            <a:r>
              <a:rPr lang="en-US" altLang="en-US" sz="2400" dirty="0"/>
              <a:t>Find the names of all instructors who have taught some course and the </a:t>
            </a:r>
            <a:r>
              <a:rPr lang="en-US" altLang="en-US" sz="2400" dirty="0" err="1"/>
              <a:t>course_id</a:t>
            </a:r>
            <a:endParaRPr lang="en-US" altLang="en-US" sz="2400" dirty="0"/>
          </a:p>
          <a:p>
            <a:pPr lvl="1">
              <a:tabLst>
                <a:tab pos="2055813" algn="l"/>
              </a:tabLst>
            </a:pPr>
            <a:r>
              <a:rPr lang="en-US" altLang="en-US" sz="2400" b="1" dirty="0"/>
              <a:t>select </a:t>
            </a:r>
            <a:r>
              <a:rPr lang="en-US" altLang="en-US" sz="2400" i="1" dirty="0"/>
              <a:t>name, </a:t>
            </a:r>
            <a:r>
              <a:rPr lang="en-US" altLang="en-US" sz="2400" i="1" dirty="0" err="1"/>
              <a:t>course_id</a:t>
            </a:r>
            <a:br>
              <a:rPr lang="en-US" altLang="en-US" sz="2400" i="1" dirty="0"/>
            </a:br>
            <a:r>
              <a:rPr lang="en-US" altLang="en-US" sz="2400" b="1" dirty="0"/>
              <a:t>from </a:t>
            </a:r>
            <a:r>
              <a:rPr lang="en-US" altLang="en-US" sz="2400" i="1" dirty="0"/>
              <a:t>instructor , teaches</a:t>
            </a:r>
            <a:br>
              <a:rPr lang="en-US" altLang="en-US" sz="2400" i="1" dirty="0"/>
            </a:br>
            <a:r>
              <a:rPr lang="en-US" altLang="en-US" sz="2400" b="1" dirty="0"/>
              <a:t>where </a:t>
            </a:r>
            <a:r>
              <a:rPr lang="en-US" altLang="en-US" sz="2400" i="1" dirty="0"/>
              <a:t>instructor.ID = teaches.ID </a:t>
            </a:r>
          </a:p>
          <a:p>
            <a:pPr lvl="1">
              <a:buFont typeface="Monotype Sorts" charset="2"/>
              <a:buNone/>
              <a:tabLst>
                <a:tab pos="2055813" algn="l"/>
              </a:tabLst>
            </a:pPr>
            <a:endParaRPr lang="en-US" altLang="en-US" sz="2400" dirty="0"/>
          </a:p>
          <a:p>
            <a:pPr>
              <a:tabLst>
                <a:tab pos="2055813" algn="l"/>
              </a:tabLst>
            </a:pPr>
            <a:r>
              <a:rPr lang="en-US" altLang="en-US" sz="2400" dirty="0"/>
              <a:t>Find the names of all instructors in the Art  department who have taught some course and the </a:t>
            </a:r>
            <a:r>
              <a:rPr lang="en-US" altLang="en-US" sz="2400" dirty="0" err="1"/>
              <a:t>course_id</a:t>
            </a:r>
            <a:endParaRPr lang="en-US" altLang="en-US" sz="2400" dirty="0"/>
          </a:p>
          <a:p>
            <a:pPr lvl="1">
              <a:tabLst>
                <a:tab pos="2055813" algn="l"/>
              </a:tabLst>
            </a:pPr>
            <a:r>
              <a:rPr lang="en-US" altLang="en-US" sz="2400" b="1" dirty="0"/>
              <a:t>select </a:t>
            </a:r>
            <a:r>
              <a:rPr lang="en-US" altLang="en-US" sz="2400" i="1" dirty="0"/>
              <a:t>name, </a:t>
            </a:r>
            <a:r>
              <a:rPr lang="en-US" altLang="en-US" sz="2400" i="1" dirty="0" err="1"/>
              <a:t>course_id</a:t>
            </a:r>
            <a:br>
              <a:rPr lang="en-US" altLang="en-US" sz="2400" i="1" dirty="0"/>
            </a:br>
            <a:r>
              <a:rPr lang="en-US" altLang="en-US" sz="2400" b="1" dirty="0"/>
              <a:t>from </a:t>
            </a:r>
            <a:r>
              <a:rPr lang="en-US" altLang="en-US" sz="2400" i="1" dirty="0"/>
              <a:t>instructor , teaches</a:t>
            </a:r>
            <a:br>
              <a:rPr lang="en-US" altLang="en-US" sz="2400" i="1" dirty="0"/>
            </a:br>
            <a:r>
              <a:rPr lang="en-US" altLang="en-US" sz="2400" b="1" dirty="0"/>
              <a:t>where </a:t>
            </a:r>
            <a:r>
              <a:rPr lang="en-US" altLang="en-US" sz="2400" i="1" dirty="0"/>
              <a:t>instructor.ID = teaches.ID  </a:t>
            </a:r>
            <a:r>
              <a:rPr lang="en-US" altLang="en-US" sz="2400" b="1" i="1" dirty="0"/>
              <a:t>and</a:t>
            </a:r>
            <a:r>
              <a:rPr lang="en-US" altLang="en-US" sz="2400" i="1" dirty="0"/>
              <a:t>  instructor. dept_name = </a:t>
            </a:r>
            <a:r>
              <a:rPr lang="en-US" altLang="en-US" sz="2400" dirty="0"/>
              <a:t>'Art'</a:t>
            </a:r>
          </a:p>
          <a:p>
            <a:pPr lvl="1">
              <a:buFont typeface="Monotype Sorts" charset="2"/>
              <a:buNone/>
              <a:tabLst>
                <a:tab pos="2055813" algn="l"/>
              </a:tabLst>
            </a:pPr>
            <a:endParaRPr lang="en-US" altLang="en-US" dirty="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lIns="90488" tIns="44450" rIns="90488" bIns="44450" anchor="ctr"/>
          <a:lstStyle/>
          <a:p>
            <a:r>
              <a:rPr lang="en-US" altLang="en-US"/>
              <a:t>The Rename Operation</a:t>
            </a:r>
          </a:p>
        </p:txBody>
      </p:sp>
      <p:sp>
        <p:nvSpPr>
          <p:cNvPr id="23554" name="Rectangle 3"/>
          <p:cNvSpPr>
            <a:spLocks noGrp="1" noChangeArrowheads="1"/>
          </p:cNvSpPr>
          <p:nvPr>
            <p:ph type="body" idx="1"/>
          </p:nvPr>
        </p:nvSpPr>
        <p:spPr>
          <a:xfrm>
            <a:off x="203200" y="1106488"/>
            <a:ext cx="8851900" cy="5208587"/>
          </a:xfrm>
        </p:spPr>
        <p:txBody>
          <a:bodyPr lIns="90488" tIns="44450" rIns="90488" bIns="44450"/>
          <a:lstStyle/>
          <a:p>
            <a:pPr>
              <a:tabLst>
                <a:tab pos="2055813" algn="l"/>
              </a:tabLst>
            </a:pPr>
            <a:r>
              <a:rPr lang="en-US" altLang="en-US" sz="2300" dirty="0"/>
              <a:t>The SQL allows renaming relations and attributes using the </a:t>
            </a:r>
            <a:r>
              <a:rPr lang="en-US" altLang="en-US" sz="2300" b="1" dirty="0"/>
              <a:t>as </a:t>
            </a:r>
            <a:r>
              <a:rPr lang="en-US" altLang="en-US" sz="2300" dirty="0"/>
              <a:t>clause:</a:t>
            </a:r>
          </a:p>
          <a:p>
            <a:pPr>
              <a:buFont typeface="Monotype Sorts" charset="2"/>
              <a:buNone/>
              <a:tabLst>
                <a:tab pos="2055813" algn="l"/>
              </a:tabLst>
            </a:pPr>
            <a:r>
              <a:rPr lang="en-US" altLang="en-US" sz="2300" i="1" dirty="0"/>
              <a:t>		old-name </a:t>
            </a:r>
            <a:r>
              <a:rPr lang="en-US" altLang="en-US" sz="2300" b="1" dirty="0"/>
              <a:t>as</a:t>
            </a:r>
            <a:r>
              <a:rPr lang="en-US" altLang="en-US" sz="2300" i="1" dirty="0"/>
              <a:t> new-name</a:t>
            </a:r>
            <a:br>
              <a:rPr lang="en-US" altLang="en-US" sz="2300" dirty="0"/>
            </a:br>
            <a:endParaRPr lang="en-US" altLang="en-US" sz="2300" dirty="0"/>
          </a:p>
          <a:p>
            <a:pPr>
              <a:tabLst>
                <a:tab pos="2055813" algn="l"/>
              </a:tabLst>
            </a:pPr>
            <a:r>
              <a:rPr lang="en-US" altLang="en-US" sz="2300" dirty="0"/>
              <a:t>Find the names of all instructors who have a higher salary than </a:t>
            </a:r>
            <a:br>
              <a:rPr lang="en-US" altLang="en-US" sz="2300" dirty="0"/>
            </a:br>
            <a:r>
              <a:rPr lang="en-US" altLang="en-US" sz="2300" dirty="0"/>
              <a:t>some instructor in 'Comp. Sci'.</a:t>
            </a:r>
          </a:p>
          <a:p>
            <a:pPr lvl="1">
              <a:tabLst>
                <a:tab pos="2055813" algn="l"/>
              </a:tabLst>
            </a:pPr>
            <a:r>
              <a:rPr lang="en-US" altLang="en-US" sz="2300" b="1" dirty="0"/>
              <a:t>select distinct </a:t>
            </a:r>
            <a:r>
              <a:rPr lang="en-US" altLang="en-US" sz="2300" i="1" dirty="0"/>
              <a:t>T.name</a:t>
            </a:r>
            <a:br>
              <a:rPr lang="en-US" altLang="en-US" sz="2300" i="1" dirty="0"/>
            </a:br>
            <a:r>
              <a:rPr lang="en-US" altLang="en-US" sz="2300" b="1" dirty="0"/>
              <a:t>from </a:t>
            </a:r>
            <a:r>
              <a:rPr lang="en-US" altLang="en-US" sz="2300" i="1" dirty="0"/>
              <a:t>instructor </a:t>
            </a:r>
            <a:r>
              <a:rPr lang="en-US" altLang="en-US" sz="2300" b="1" dirty="0"/>
              <a:t>as </a:t>
            </a:r>
            <a:r>
              <a:rPr lang="en-US" altLang="en-US" sz="2300" i="1" dirty="0"/>
              <a:t>T, instructor </a:t>
            </a:r>
            <a:r>
              <a:rPr lang="en-US" altLang="en-US" sz="2300" b="1" dirty="0"/>
              <a:t>as </a:t>
            </a:r>
            <a:r>
              <a:rPr lang="en-US" altLang="en-US" sz="2300" i="1" dirty="0"/>
              <a:t>S</a:t>
            </a:r>
            <a:br>
              <a:rPr lang="en-US" altLang="en-US" sz="2300" i="1" dirty="0"/>
            </a:br>
            <a:r>
              <a:rPr lang="en-US" altLang="en-US" sz="2300" b="1" dirty="0"/>
              <a:t>where </a:t>
            </a:r>
            <a:r>
              <a:rPr lang="en-US" altLang="en-US" sz="2300" i="1" dirty="0" err="1"/>
              <a:t>T.salary</a:t>
            </a:r>
            <a:r>
              <a:rPr lang="en-US" altLang="en-US" sz="2300" i="1" dirty="0"/>
              <a:t> &gt; </a:t>
            </a:r>
            <a:r>
              <a:rPr lang="en-US" altLang="en-US" sz="2300" i="1" dirty="0" err="1"/>
              <a:t>S.salary</a:t>
            </a:r>
            <a:r>
              <a:rPr lang="en-US" altLang="en-US" sz="2300" i="1" dirty="0"/>
              <a:t> </a:t>
            </a:r>
            <a:r>
              <a:rPr lang="en-US" altLang="en-US" sz="2300" b="1" dirty="0"/>
              <a:t>and </a:t>
            </a:r>
            <a:r>
              <a:rPr lang="en-US" altLang="en-US" sz="2300" i="1" dirty="0" err="1"/>
              <a:t>S.dept_name</a:t>
            </a:r>
            <a:r>
              <a:rPr lang="en-US" altLang="en-US" sz="2300" i="1" dirty="0"/>
              <a:t> = 'Comp. Sci.'</a:t>
            </a:r>
          </a:p>
          <a:p>
            <a:pPr lvl="1">
              <a:buFont typeface="Monotype Sorts" charset="2"/>
              <a:buNone/>
              <a:tabLst>
                <a:tab pos="2055813" algn="l"/>
              </a:tabLst>
            </a:pPr>
            <a:endParaRPr lang="en-US" altLang="en-US" sz="2300" dirty="0"/>
          </a:p>
          <a:p>
            <a:pPr>
              <a:tabLst>
                <a:tab pos="2055813" algn="l"/>
              </a:tabLst>
            </a:pPr>
            <a:r>
              <a:rPr lang="en-US" altLang="en-US" sz="2300" dirty="0"/>
              <a:t>Keyword </a:t>
            </a:r>
            <a:r>
              <a:rPr lang="en-US" altLang="en-US" sz="2300" b="1" dirty="0"/>
              <a:t>as</a:t>
            </a:r>
            <a:r>
              <a:rPr lang="en-US" altLang="en-US" sz="2300" dirty="0"/>
              <a:t> is optional and may be omitted</a:t>
            </a:r>
            <a:br>
              <a:rPr lang="en-US" altLang="en-US" sz="2300" dirty="0"/>
            </a:br>
            <a:r>
              <a:rPr lang="en-US" altLang="en-US" sz="2300" dirty="0"/>
              <a:t>              </a:t>
            </a:r>
            <a:r>
              <a:rPr lang="en-US" altLang="en-US" sz="2300" i="1" dirty="0"/>
              <a:t>instructor </a:t>
            </a:r>
            <a:r>
              <a:rPr lang="en-US" altLang="en-US" sz="2300" b="1" dirty="0"/>
              <a:t>as </a:t>
            </a:r>
            <a:r>
              <a:rPr lang="en-US" altLang="en-US" sz="2300" i="1" dirty="0"/>
              <a:t>T ≡ instructor</a:t>
            </a:r>
            <a:r>
              <a:rPr lang="en-US" altLang="en-US" sz="2300" b="1" dirty="0"/>
              <a:t> </a:t>
            </a:r>
            <a:r>
              <a:rPr lang="en-US" altLang="en-US" sz="2300" i="1" dirty="0"/>
              <a:t>T</a:t>
            </a:r>
            <a:endParaRPr lang="en-US" altLang="en-US" sz="2300"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altLang="en-US"/>
              <a:t>String Operations</a:t>
            </a:r>
          </a:p>
        </p:txBody>
      </p:sp>
      <p:sp>
        <p:nvSpPr>
          <p:cNvPr id="25602" name="Rectangle 3"/>
          <p:cNvSpPr>
            <a:spLocks noGrp="1" noChangeArrowheads="1"/>
          </p:cNvSpPr>
          <p:nvPr>
            <p:ph type="body" idx="1"/>
          </p:nvPr>
        </p:nvSpPr>
        <p:spPr>
          <a:xfrm>
            <a:off x="88900" y="979488"/>
            <a:ext cx="8877300" cy="5586412"/>
          </a:xfrm>
        </p:spPr>
        <p:txBody>
          <a:bodyPr/>
          <a:lstStyle/>
          <a:p>
            <a:pPr>
              <a:tabLst>
                <a:tab pos="1889125" algn="l"/>
                <a:tab pos="2403475" algn="l"/>
              </a:tabLst>
            </a:pPr>
            <a:r>
              <a:rPr lang="en-US" altLang="en-US" sz="2300" dirty="0"/>
              <a:t>SQL includes a string-matching operator for comparisons on character strings.  The operator </a:t>
            </a:r>
            <a:r>
              <a:rPr lang="en-US" altLang="en-US" sz="2300" b="1" dirty="0"/>
              <a:t>like</a:t>
            </a:r>
            <a:r>
              <a:rPr lang="en-US" altLang="en-US" sz="2300" dirty="0"/>
              <a:t> uses patterns that are described using two special characters:</a:t>
            </a:r>
          </a:p>
          <a:p>
            <a:pPr lvl="1">
              <a:tabLst>
                <a:tab pos="1889125" algn="l"/>
                <a:tab pos="2403475" algn="l"/>
              </a:tabLst>
            </a:pPr>
            <a:r>
              <a:rPr lang="en-US" altLang="en-US" sz="2300" dirty="0"/>
              <a:t>percent ( % ).  The % character matches any substring.</a:t>
            </a:r>
          </a:p>
          <a:p>
            <a:pPr lvl="1">
              <a:tabLst>
                <a:tab pos="1889125" algn="l"/>
                <a:tab pos="2403475" algn="l"/>
              </a:tabLst>
            </a:pPr>
            <a:r>
              <a:rPr lang="en-US" altLang="en-US" sz="2300" dirty="0"/>
              <a:t>underscore ( _ ).  The _ character matches any character.</a:t>
            </a:r>
          </a:p>
          <a:p>
            <a:pPr>
              <a:tabLst>
                <a:tab pos="1889125" algn="l"/>
                <a:tab pos="2403475" algn="l"/>
              </a:tabLst>
            </a:pPr>
            <a:r>
              <a:rPr lang="en-US" altLang="en-US" sz="2300" dirty="0"/>
              <a:t>Find the names of all instructors whose name includes the substring “</a:t>
            </a:r>
            <a:r>
              <a:rPr lang="en-US" altLang="en-US" sz="2300" dirty="0" err="1"/>
              <a:t>dar</a:t>
            </a:r>
            <a:r>
              <a:rPr lang="en-US" altLang="en-US" sz="2300" dirty="0"/>
              <a:t>”.</a:t>
            </a:r>
          </a:p>
          <a:p>
            <a:pPr>
              <a:buFont typeface="Monotype Sorts" charset="2"/>
              <a:buNone/>
              <a:tabLst>
                <a:tab pos="1889125" algn="l"/>
                <a:tab pos="2403475" algn="l"/>
              </a:tabLst>
            </a:pPr>
            <a:r>
              <a:rPr lang="en-US" altLang="en-US" sz="2300" b="1" dirty="0"/>
              <a:t>		se</a:t>
            </a:r>
            <a:r>
              <a:rPr lang="en-US" altLang="en-US" sz="2300" dirty="0"/>
              <a:t>le</a:t>
            </a:r>
            <a:r>
              <a:rPr lang="en-US" altLang="en-US" sz="2300" b="1" dirty="0"/>
              <a:t>ct </a:t>
            </a:r>
            <a:r>
              <a:rPr lang="en-US" altLang="en-US" sz="2300" i="1" dirty="0"/>
              <a:t>name</a:t>
            </a:r>
            <a:br>
              <a:rPr lang="en-US" altLang="en-US" sz="2300" i="1" dirty="0"/>
            </a:br>
            <a:r>
              <a:rPr lang="en-US" altLang="en-US" sz="2300" i="1" dirty="0"/>
              <a:t>	</a:t>
            </a:r>
            <a:r>
              <a:rPr lang="en-US" altLang="en-US" sz="2300" b="1" dirty="0"/>
              <a:t>from </a:t>
            </a:r>
            <a:r>
              <a:rPr lang="en-US" altLang="en-US" sz="2300" i="1" dirty="0"/>
              <a:t>instructor</a:t>
            </a:r>
            <a:br>
              <a:rPr lang="en-US" altLang="en-US" sz="2300" i="1" dirty="0"/>
            </a:br>
            <a:r>
              <a:rPr lang="en-US" altLang="en-US" sz="2300" i="1" dirty="0"/>
              <a:t>	</a:t>
            </a:r>
            <a:r>
              <a:rPr lang="en-US" altLang="en-US" sz="2300" b="1" dirty="0"/>
              <a:t>where</a:t>
            </a:r>
            <a:r>
              <a:rPr lang="en-US" altLang="en-US" sz="2300" b="1" i="1" dirty="0"/>
              <a:t> </a:t>
            </a:r>
            <a:r>
              <a:rPr lang="en-US" altLang="en-US" sz="2300" i="1" dirty="0"/>
              <a:t>name </a:t>
            </a:r>
            <a:r>
              <a:rPr lang="en-US" altLang="en-US" sz="2300" b="1" dirty="0"/>
              <a:t>like </a:t>
            </a:r>
            <a:r>
              <a:rPr lang="en-US" altLang="en-US" sz="2300" b="1" dirty="0">
                <a:latin typeface="Century Gothic" panose="020B0502020202020204" pitchFamily="34" charset="0"/>
              </a:rPr>
              <a:t>'</a:t>
            </a:r>
            <a:r>
              <a:rPr lang="en-US" altLang="en-US" sz="2300" dirty="0"/>
              <a:t>%</a:t>
            </a:r>
            <a:r>
              <a:rPr lang="en-US" altLang="en-US" sz="2300" dirty="0" err="1"/>
              <a:t>dar</a:t>
            </a:r>
            <a:r>
              <a:rPr lang="en-US" altLang="en-US" sz="2300" dirty="0"/>
              <a:t>%</a:t>
            </a:r>
            <a:r>
              <a:rPr lang="en-US" altLang="en-US" sz="2300" dirty="0">
                <a:latin typeface="Century Gothic" panose="020B0502020202020204" pitchFamily="34" charset="0"/>
              </a:rPr>
              <a:t>' </a:t>
            </a:r>
          </a:p>
          <a:p>
            <a:pPr>
              <a:tabLst>
                <a:tab pos="1889125" algn="l"/>
                <a:tab pos="2403475" algn="l"/>
              </a:tabLst>
            </a:pPr>
            <a:r>
              <a:rPr lang="en-US" altLang="en-US" sz="2300" dirty="0"/>
              <a:t>Match the string “100%”</a:t>
            </a:r>
          </a:p>
          <a:p>
            <a:pPr>
              <a:buFont typeface="Monotype Sorts" charset="2"/>
              <a:buNone/>
              <a:tabLst>
                <a:tab pos="1889125" algn="l"/>
                <a:tab pos="2403475" algn="l"/>
              </a:tabLst>
            </a:pPr>
            <a:r>
              <a:rPr lang="en-US" altLang="en-US" sz="2300" dirty="0"/>
              <a:t>			</a:t>
            </a:r>
            <a:r>
              <a:rPr lang="en-US" altLang="en-US" sz="2300" b="1" dirty="0"/>
              <a:t>like </a:t>
            </a:r>
            <a:r>
              <a:rPr lang="en-US" altLang="en-US" sz="2300" b="1" dirty="0">
                <a:latin typeface="Century Gothic" panose="020B0502020202020204" pitchFamily="34" charset="0"/>
              </a:rPr>
              <a:t>'</a:t>
            </a:r>
            <a:r>
              <a:rPr lang="en-US" altLang="ja-JP" sz="2300" dirty="0"/>
              <a:t>100 \%</a:t>
            </a:r>
            <a:r>
              <a:rPr lang="en-US" altLang="ja-JP" sz="2300" dirty="0">
                <a:latin typeface="Century Gothic" panose="020B0502020202020204" pitchFamily="34" charset="0"/>
              </a:rPr>
              <a:t>' </a:t>
            </a:r>
            <a:r>
              <a:rPr lang="en-US" altLang="ja-JP" sz="2300" dirty="0"/>
              <a:t> </a:t>
            </a:r>
            <a:r>
              <a:rPr lang="en-US" altLang="ja-JP" sz="2300" b="1" dirty="0"/>
              <a:t>escape  </a:t>
            </a:r>
            <a:r>
              <a:rPr lang="en-US" altLang="ja-JP" sz="2300" b="1" dirty="0">
                <a:latin typeface="Century Gothic" panose="020B0502020202020204" pitchFamily="34" charset="0"/>
              </a:rPr>
              <a:t>'</a:t>
            </a:r>
            <a:r>
              <a:rPr lang="en-US" altLang="ja-JP" sz="2300" dirty="0"/>
              <a:t>\</a:t>
            </a:r>
            <a:r>
              <a:rPr lang="en-US" altLang="ja-JP" sz="2300" dirty="0">
                <a:latin typeface="Century Gothic" panose="020B0502020202020204" pitchFamily="34" charset="0"/>
              </a:rPr>
              <a:t>' </a:t>
            </a:r>
            <a:endParaRPr lang="en-US" altLang="ja-JP" sz="2300" dirty="0"/>
          </a:p>
          <a:p>
            <a:pPr>
              <a:buFont typeface="Monotype Sorts" charset="2"/>
              <a:buNone/>
              <a:tabLst>
                <a:tab pos="1889125" algn="l"/>
                <a:tab pos="2403475" algn="l"/>
              </a:tabLst>
            </a:pPr>
            <a:r>
              <a:rPr lang="en-US" altLang="en-US" sz="2300" dirty="0"/>
              <a:t>      in that above we use backslash (\) as the escape character.</a:t>
            </a:r>
          </a:p>
          <a:p>
            <a:pPr>
              <a:buFont typeface="Monotype Sorts" charset="2"/>
              <a:buNone/>
              <a:tabLst>
                <a:tab pos="1889125" algn="l"/>
                <a:tab pos="2403475" algn="l"/>
              </a:tabLst>
            </a:pP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altLang="en-US"/>
              <a:t>String Operations (Cont.)</a:t>
            </a:r>
          </a:p>
        </p:txBody>
      </p:sp>
      <p:sp>
        <p:nvSpPr>
          <p:cNvPr id="26626" name="Rectangle 3"/>
          <p:cNvSpPr>
            <a:spLocks noGrp="1" noChangeArrowheads="1"/>
          </p:cNvSpPr>
          <p:nvPr>
            <p:ph type="body" idx="1"/>
          </p:nvPr>
        </p:nvSpPr>
        <p:spPr>
          <a:xfrm>
            <a:off x="0" y="1106488"/>
            <a:ext cx="9055100" cy="5751512"/>
          </a:xfrm>
        </p:spPr>
        <p:txBody>
          <a:bodyPr/>
          <a:lstStyle/>
          <a:p>
            <a:pPr>
              <a:tabLst>
                <a:tab pos="1889125" algn="l"/>
                <a:tab pos="2403475" algn="l"/>
              </a:tabLst>
            </a:pPr>
            <a:r>
              <a:rPr lang="en-US" altLang="en-US" sz="2400" dirty="0"/>
              <a:t>Patterns are case sensitive. </a:t>
            </a:r>
          </a:p>
          <a:p>
            <a:pPr>
              <a:tabLst>
                <a:tab pos="1889125" algn="l"/>
                <a:tab pos="2403475" algn="l"/>
              </a:tabLst>
            </a:pPr>
            <a:r>
              <a:rPr lang="en-US" altLang="en-US" sz="2400" dirty="0"/>
              <a:t>Pattern matching examples:</a:t>
            </a:r>
          </a:p>
          <a:p>
            <a:pPr lvl="1">
              <a:tabLst>
                <a:tab pos="1889125" algn="l"/>
                <a:tab pos="2403475" algn="l"/>
              </a:tabLst>
            </a:pPr>
            <a:r>
              <a:rPr lang="en-US" altLang="en-US" sz="2400" dirty="0"/>
              <a:t>'Intro%' matches any string beginning with “Intro”.</a:t>
            </a:r>
          </a:p>
          <a:p>
            <a:pPr lvl="1">
              <a:tabLst>
                <a:tab pos="1889125" algn="l"/>
                <a:tab pos="2403475" algn="l"/>
              </a:tabLst>
            </a:pPr>
            <a:r>
              <a:rPr lang="en-US" altLang="en-US" sz="2400" dirty="0"/>
              <a:t>'%Comp%' matches any string containing “Comp” as a substring.</a:t>
            </a:r>
          </a:p>
          <a:p>
            <a:pPr lvl="1">
              <a:tabLst>
                <a:tab pos="1889125" algn="l"/>
                <a:tab pos="2403475" algn="l"/>
              </a:tabLst>
            </a:pPr>
            <a:r>
              <a:rPr lang="en-US" altLang="en-US" sz="2400" dirty="0"/>
              <a:t>'_ _ _' matches any string of exactly three characters.</a:t>
            </a:r>
          </a:p>
          <a:p>
            <a:pPr lvl="1">
              <a:tabLst>
                <a:tab pos="1889125" algn="l"/>
                <a:tab pos="2403475" algn="l"/>
              </a:tabLst>
            </a:pPr>
            <a:r>
              <a:rPr lang="en-US" altLang="en-US" sz="2400" dirty="0"/>
              <a:t>'_ _ _ %' matches any string of at least three characters.</a:t>
            </a:r>
          </a:p>
          <a:p>
            <a:pPr lvl="1">
              <a:buFont typeface="Monotype Sorts" charset="2"/>
              <a:buNone/>
              <a:tabLst>
                <a:tab pos="1889125" algn="l"/>
                <a:tab pos="2403475" algn="l"/>
              </a:tabLst>
            </a:pPr>
            <a:endParaRPr lang="en-US" altLang="en-US" sz="2400" dirty="0"/>
          </a:p>
          <a:p>
            <a:pPr>
              <a:tabLst>
                <a:tab pos="1889125" algn="l"/>
                <a:tab pos="2403475" algn="l"/>
              </a:tabLst>
            </a:pPr>
            <a:r>
              <a:rPr lang="en-US" altLang="en-US" sz="2400" dirty="0"/>
              <a:t>SQL supports a variety of string operations such as</a:t>
            </a:r>
          </a:p>
          <a:p>
            <a:pPr lvl="1">
              <a:tabLst>
                <a:tab pos="1889125" algn="l"/>
                <a:tab pos="2403475" algn="l"/>
              </a:tabLst>
            </a:pPr>
            <a:r>
              <a:rPr lang="en-US" altLang="en-US" sz="2400" dirty="0"/>
              <a:t>concatenation (using “||”)</a:t>
            </a:r>
          </a:p>
          <a:p>
            <a:pPr lvl="1">
              <a:tabLst>
                <a:tab pos="1889125" algn="l"/>
                <a:tab pos="2403475" algn="l"/>
              </a:tabLst>
            </a:pPr>
            <a:r>
              <a:rPr lang="en-US" altLang="en-US" sz="2400" dirty="0"/>
              <a:t>converting from upper to lower case (and vice versa)</a:t>
            </a:r>
          </a:p>
          <a:p>
            <a:pPr lvl="1">
              <a:tabLst>
                <a:tab pos="1889125" algn="l"/>
                <a:tab pos="2403475" algn="l"/>
              </a:tabLst>
            </a:pPr>
            <a:r>
              <a:rPr lang="en-US" altLang="en-US" sz="2400" dirty="0"/>
              <a:t>finding string length, extracting substrings, etc.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US" altLang="en-US"/>
              <a:t>Ordering the Display of Tuples</a:t>
            </a:r>
          </a:p>
        </p:txBody>
      </p:sp>
      <p:sp>
        <p:nvSpPr>
          <p:cNvPr id="27650" name="Rectangle 3"/>
          <p:cNvSpPr>
            <a:spLocks noGrp="1" noChangeArrowheads="1"/>
          </p:cNvSpPr>
          <p:nvPr>
            <p:ph type="body" idx="1"/>
          </p:nvPr>
        </p:nvSpPr>
        <p:spPr>
          <a:xfrm>
            <a:off x="88900" y="1108075"/>
            <a:ext cx="8966200" cy="5508625"/>
          </a:xfrm>
        </p:spPr>
        <p:txBody>
          <a:bodyPr/>
          <a:lstStyle/>
          <a:p>
            <a:pPr>
              <a:tabLst>
                <a:tab pos="906463" algn="l"/>
              </a:tabLst>
            </a:pPr>
            <a:r>
              <a:rPr lang="en-US" altLang="en-US" sz="2800" dirty="0"/>
              <a:t>List in alphabetic order the names of all instructors </a:t>
            </a:r>
          </a:p>
          <a:p>
            <a:pPr>
              <a:buFont typeface="Monotype Sorts" charset="2"/>
              <a:buNone/>
              <a:tabLst>
                <a:tab pos="906463" algn="l"/>
              </a:tabLst>
            </a:pPr>
            <a:r>
              <a:rPr lang="en-US" altLang="en-US" sz="2800" dirty="0"/>
              <a:t>         </a:t>
            </a:r>
            <a:r>
              <a:rPr lang="en-US" altLang="en-US" sz="2800" b="1" dirty="0"/>
              <a:t>select distinct </a:t>
            </a:r>
            <a:r>
              <a:rPr lang="en-US" altLang="en-US" sz="2800" i="1" dirty="0"/>
              <a:t>name</a:t>
            </a:r>
            <a:br>
              <a:rPr lang="en-US" altLang="en-US" sz="2800" i="1" dirty="0"/>
            </a:br>
            <a:r>
              <a:rPr lang="en-US" altLang="en-US" sz="2800" i="1" dirty="0"/>
              <a:t>	</a:t>
            </a:r>
            <a:r>
              <a:rPr lang="en-US" altLang="en-US" sz="2800" b="1" dirty="0"/>
              <a:t>from    </a:t>
            </a:r>
            <a:r>
              <a:rPr lang="en-US" altLang="en-US" sz="2800" i="1" dirty="0"/>
              <a:t>instructor</a:t>
            </a:r>
            <a:br>
              <a:rPr lang="en-US" altLang="en-US" sz="2800" i="1" dirty="0"/>
            </a:br>
            <a:r>
              <a:rPr lang="en-US" altLang="en-US" sz="2800" i="1" dirty="0"/>
              <a:t>	</a:t>
            </a:r>
            <a:r>
              <a:rPr lang="en-US" altLang="en-US" sz="2800" dirty="0"/>
              <a:t>	</a:t>
            </a:r>
            <a:r>
              <a:rPr lang="en-US" altLang="en-US" sz="2800" b="1" dirty="0"/>
              <a:t>order by </a:t>
            </a:r>
            <a:r>
              <a:rPr lang="en-US" altLang="en-US" sz="2800" i="1" dirty="0"/>
              <a:t>name</a:t>
            </a:r>
            <a:endParaRPr lang="en-US" altLang="en-US" sz="2800" dirty="0"/>
          </a:p>
          <a:p>
            <a:pPr>
              <a:tabLst>
                <a:tab pos="906463" algn="l"/>
              </a:tabLst>
            </a:pPr>
            <a:r>
              <a:rPr lang="en-US" altLang="en-US" sz="2800" dirty="0"/>
              <a:t>We may specify </a:t>
            </a:r>
            <a:r>
              <a:rPr lang="en-US" altLang="en-US" sz="2800" b="1" dirty="0" err="1">
                <a:solidFill>
                  <a:srgbClr val="002060"/>
                </a:solidFill>
              </a:rPr>
              <a:t>desc</a:t>
            </a:r>
            <a:r>
              <a:rPr lang="en-US" altLang="en-US" sz="2800" dirty="0">
                <a:solidFill>
                  <a:srgbClr val="002060"/>
                </a:solidFill>
              </a:rPr>
              <a:t> </a:t>
            </a:r>
            <a:r>
              <a:rPr lang="en-US" altLang="en-US" sz="2800" dirty="0"/>
              <a:t>for descending order or </a:t>
            </a:r>
            <a:r>
              <a:rPr lang="en-US" altLang="en-US" sz="2800" b="1" dirty="0" err="1">
                <a:solidFill>
                  <a:srgbClr val="002060"/>
                </a:solidFill>
              </a:rPr>
              <a:t>asc</a:t>
            </a:r>
            <a:r>
              <a:rPr lang="en-US" altLang="en-US" sz="2800" dirty="0"/>
              <a:t> for ascending order, for each attribute; ascending order is the default.</a:t>
            </a:r>
          </a:p>
          <a:p>
            <a:pPr lvl="1">
              <a:tabLst>
                <a:tab pos="906463" algn="l"/>
              </a:tabLst>
            </a:pPr>
            <a:r>
              <a:rPr lang="en-US" altLang="en-US" sz="2400" dirty="0"/>
              <a:t>Example:  </a:t>
            </a:r>
            <a:r>
              <a:rPr lang="en-US" altLang="en-US" sz="2400" b="1" dirty="0"/>
              <a:t>order by</a:t>
            </a:r>
            <a:r>
              <a:rPr lang="en-US" altLang="en-US" sz="2400" dirty="0"/>
              <a:t> </a:t>
            </a:r>
            <a:r>
              <a:rPr lang="en-US" altLang="en-US" sz="2400" i="1" dirty="0"/>
              <a:t>name</a:t>
            </a:r>
            <a:r>
              <a:rPr lang="en-US" altLang="en-US" sz="2400" dirty="0"/>
              <a:t> </a:t>
            </a:r>
            <a:r>
              <a:rPr lang="en-US" altLang="en-US" sz="2400" b="1" dirty="0" err="1"/>
              <a:t>desc</a:t>
            </a:r>
            <a:endParaRPr lang="en-US" altLang="en-US" sz="2400" b="1" dirty="0"/>
          </a:p>
          <a:p>
            <a:pPr>
              <a:tabLst>
                <a:tab pos="906463" algn="l"/>
              </a:tabLst>
            </a:pPr>
            <a:r>
              <a:rPr lang="en-US" altLang="en-US" sz="2800" dirty="0"/>
              <a:t>Can sort on multiple attributes</a:t>
            </a:r>
          </a:p>
          <a:p>
            <a:pPr lvl="1">
              <a:tabLst>
                <a:tab pos="906463" algn="l"/>
              </a:tabLst>
            </a:pPr>
            <a:r>
              <a:rPr lang="en-US" altLang="en-US" sz="2400" dirty="0"/>
              <a:t>Example: </a:t>
            </a:r>
            <a:r>
              <a:rPr lang="en-US" altLang="en-US" sz="2400" b="1" dirty="0"/>
              <a:t>order by </a:t>
            </a:r>
            <a:r>
              <a:rPr lang="en-US" altLang="en-US" sz="2400" dirty="0"/>
              <a:t> </a:t>
            </a:r>
            <a:r>
              <a:rPr lang="en-US" altLang="en-US" sz="2400" i="1" dirty="0" err="1"/>
              <a:t>dept_name</a:t>
            </a:r>
            <a:r>
              <a:rPr lang="en-US" altLang="en-US" sz="2400" i="1" dirty="0"/>
              <a:t>, name</a:t>
            </a:r>
            <a:endParaRPr lang="en-US"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lIns="90488" tIns="44450" rIns="90488" bIns="44450" anchor="ctr"/>
          <a:lstStyle/>
          <a:p>
            <a:r>
              <a:rPr lang="en-US" altLang="en-US"/>
              <a:t>Where Clause Predicates</a:t>
            </a:r>
          </a:p>
        </p:txBody>
      </p:sp>
      <p:sp>
        <p:nvSpPr>
          <p:cNvPr id="28674" name="Rectangle 3"/>
          <p:cNvSpPr>
            <a:spLocks noGrp="1" noChangeArrowheads="1"/>
          </p:cNvSpPr>
          <p:nvPr>
            <p:ph type="body" idx="1"/>
          </p:nvPr>
        </p:nvSpPr>
        <p:spPr>
          <a:xfrm>
            <a:off x="101600" y="1106488"/>
            <a:ext cx="8902700" cy="5510212"/>
          </a:xfrm>
        </p:spPr>
        <p:txBody>
          <a:bodyPr lIns="90488" tIns="44450" rIns="90488" bIns="44450"/>
          <a:lstStyle/>
          <a:p>
            <a:r>
              <a:rPr lang="en-US" altLang="en-US" sz="2800" dirty="0"/>
              <a:t>SQL includes a </a:t>
            </a:r>
            <a:r>
              <a:rPr lang="en-US" altLang="en-US" sz="2800" b="1" dirty="0">
                <a:solidFill>
                  <a:srgbClr val="002060"/>
                </a:solidFill>
              </a:rPr>
              <a:t>between</a:t>
            </a:r>
            <a:r>
              <a:rPr lang="en-US" altLang="en-US" sz="2800" dirty="0"/>
              <a:t> comparison operator</a:t>
            </a:r>
          </a:p>
          <a:p>
            <a:r>
              <a:rPr lang="en-US" altLang="en-US" sz="2800" dirty="0"/>
              <a:t>Example:  Find the names of all instructors with salary between $90,000 and $100,000 (that is, </a:t>
            </a:r>
            <a:r>
              <a:rPr lang="en-US" altLang="en-US" sz="2800" dirty="0">
                <a:latin typeface="Symbol" panose="05050102010706020507" pitchFamily="18" charset="2"/>
              </a:rPr>
              <a:t> </a:t>
            </a:r>
            <a:r>
              <a:rPr lang="en-US" altLang="en-US" sz="2800" dirty="0"/>
              <a:t>$90,000 and </a:t>
            </a:r>
            <a:r>
              <a:rPr lang="en-US" altLang="en-US" sz="2800" dirty="0">
                <a:latin typeface="Symbol" panose="05050102010706020507" pitchFamily="18" charset="2"/>
              </a:rPr>
              <a:t> </a:t>
            </a:r>
            <a:r>
              <a:rPr lang="en-US" altLang="en-US" sz="2800" dirty="0"/>
              <a:t>$100,000)</a:t>
            </a:r>
          </a:p>
          <a:p>
            <a:pPr lvl="1"/>
            <a:r>
              <a:rPr lang="en-US" altLang="en-US" sz="2400" b="1" dirty="0"/>
              <a:t>select</a:t>
            </a:r>
            <a:r>
              <a:rPr lang="en-US" altLang="en-US" sz="2400" i="1" dirty="0"/>
              <a:t> name</a:t>
            </a:r>
            <a:br>
              <a:rPr lang="en-US" altLang="en-US" sz="2400" i="1" dirty="0"/>
            </a:br>
            <a:r>
              <a:rPr lang="en-US" altLang="en-US" sz="2400" b="1" dirty="0"/>
              <a:t>from </a:t>
            </a:r>
            <a:r>
              <a:rPr lang="en-US" altLang="en-US" sz="2400" i="1" dirty="0"/>
              <a:t>instructor</a:t>
            </a:r>
            <a:br>
              <a:rPr lang="en-US" altLang="en-US" sz="2400" dirty="0"/>
            </a:br>
            <a:r>
              <a:rPr lang="en-US" altLang="en-US" sz="2400" b="1" dirty="0"/>
              <a:t>where </a:t>
            </a:r>
            <a:r>
              <a:rPr lang="en-US" altLang="en-US" sz="2400" i="1" dirty="0"/>
              <a:t>salary </a:t>
            </a:r>
            <a:r>
              <a:rPr lang="en-US" altLang="en-US" sz="2400" b="1" dirty="0"/>
              <a:t>between </a:t>
            </a:r>
            <a:r>
              <a:rPr lang="en-US" altLang="en-US" sz="2400" dirty="0"/>
              <a:t>90000 </a:t>
            </a:r>
            <a:r>
              <a:rPr lang="en-US" altLang="en-US" sz="2400" b="1" dirty="0"/>
              <a:t>and </a:t>
            </a:r>
            <a:r>
              <a:rPr lang="en-US" altLang="en-US" sz="2400" dirty="0"/>
              <a:t>100000</a:t>
            </a:r>
          </a:p>
          <a:p>
            <a:r>
              <a:rPr lang="en-US" altLang="en-US" sz="2800" dirty="0"/>
              <a:t>Tuple comparison</a:t>
            </a:r>
          </a:p>
          <a:p>
            <a:pPr lvl="1"/>
            <a:r>
              <a:rPr kumimoji="0" lang="en-US" altLang="en-US" sz="2400" b="1" dirty="0"/>
              <a:t>select </a:t>
            </a:r>
            <a:r>
              <a:rPr kumimoji="0" lang="en-US" altLang="en-US" sz="2400" i="1" dirty="0"/>
              <a:t>name</a:t>
            </a:r>
            <a:r>
              <a:rPr kumimoji="0" lang="en-US" altLang="en-US" sz="2400" dirty="0"/>
              <a:t>, </a:t>
            </a:r>
            <a:r>
              <a:rPr kumimoji="0" lang="en-US" altLang="en-US" sz="2400" i="1" dirty="0" err="1"/>
              <a:t>course_id</a:t>
            </a:r>
            <a:br>
              <a:rPr kumimoji="0" lang="en-US" altLang="en-US" sz="2400" i="1" dirty="0"/>
            </a:br>
            <a:r>
              <a:rPr kumimoji="0" lang="en-US" altLang="en-US" sz="2400" b="1" dirty="0"/>
              <a:t>from </a:t>
            </a:r>
            <a:r>
              <a:rPr kumimoji="0" lang="en-US" altLang="en-US" sz="2400" i="1" dirty="0"/>
              <a:t>instructor</a:t>
            </a:r>
            <a:r>
              <a:rPr kumimoji="0" lang="en-US" altLang="en-US" sz="2400" dirty="0"/>
              <a:t>, </a:t>
            </a:r>
            <a:r>
              <a:rPr kumimoji="0" lang="en-US" altLang="en-US" sz="2400" i="1" dirty="0"/>
              <a:t>teaches</a:t>
            </a:r>
            <a:br>
              <a:rPr kumimoji="0" lang="en-US" altLang="en-US" sz="2400" i="1" dirty="0"/>
            </a:br>
            <a:r>
              <a:rPr kumimoji="0" lang="en-US" altLang="en-US" sz="2400" b="1" dirty="0"/>
              <a:t>where </a:t>
            </a:r>
            <a:r>
              <a:rPr kumimoji="0" lang="en-US" altLang="en-US" sz="2400" dirty="0"/>
              <a:t>(</a:t>
            </a:r>
            <a:r>
              <a:rPr kumimoji="0" lang="en-US" altLang="en-US" sz="2400" i="1" dirty="0"/>
              <a:t>instructor</a:t>
            </a:r>
            <a:r>
              <a:rPr kumimoji="0" lang="en-US" altLang="en-US" sz="2400" dirty="0"/>
              <a:t>.</a:t>
            </a:r>
            <a:r>
              <a:rPr kumimoji="0" lang="en-US" altLang="en-US" sz="2400" i="1" dirty="0"/>
              <a:t>ID</a:t>
            </a:r>
            <a:r>
              <a:rPr kumimoji="0" lang="en-US" altLang="en-US" sz="2400" dirty="0"/>
              <a:t>, </a:t>
            </a:r>
            <a:r>
              <a:rPr kumimoji="0" lang="en-US" altLang="en-US" sz="2400" i="1" dirty="0"/>
              <a:t>dept_name</a:t>
            </a:r>
            <a:r>
              <a:rPr kumimoji="0" lang="en-US" altLang="en-US" sz="2400" dirty="0"/>
              <a:t>) = (</a:t>
            </a:r>
            <a:r>
              <a:rPr kumimoji="0" lang="en-US" altLang="en-US" sz="2400" i="1" dirty="0"/>
              <a:t>teaches</a:t>
            </a:r>
            <a:r>
              <a:rPr kumimoji="0" lang="en-US" altLang="en-US" sz="2400" dirty="0"/>
              <a:t>.</a:t>
            </a:r>
            <a:r>
              <a:rPr kumimoji="0" lang="en-US" altLang="en-US" sz="2400" i="1" dirty="0"/>
              <a:t>ID</a:t>
            </a:r>
            <a:r>
              <a:rPr kumimoji="0" lang="en-US" altLang="en-US" sz="2400" dirty="0"/>
              <a:t>, 'Biology');</a:t>
            </a:r>
          </a:p>
          <a:p>
            <a:pPr lvl="1"/>
            <a:endParaRPr kumimoji="0" lang="en-US" altLang="en-US" sz="2000" dirty="0">
              <a:latin typeface="Times New Roman" panose="02020603050405020304" pitchFamily="18" charset="0"/>
            </a:endParaRPr>
          </a:p>
          <a:p>
            <a:endParaRPr lang="en-US" altLang="en-US"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552450" y="38100"/>
            <a:ext cx="8077200" cy="609600"/>
          </a:xfrm>
        </p:spPr>
        <p:txBody>
          <a:bodyPr/>
          <a:lstStyle/>
          <a:p>
            <a:r>
              <a:rPr lang="en-US" altLang="en-US"/>
              <a:t>Set Operations</a:t>
            </a:r>
          </a:p>
        </p:txBody>
      </p:sp>
      <p:sp>
        <p:nvSpPr>
          <p:cNvPr id="30722" name="Rectangle 3"/>
          <p:cNvSpPr>
            <a:spLocks noGrp="1" noChangeArrowheads="1"/>
          </p:cNvSpPr>
          <p:nvPr>
            <p:ph type="body" idx="1"/>
          </p:nvPr>
        </p:nvSpPr>
        <p:spPr>
          <a:xfrm>
            <a:off x="814388" y="1108075"/>
            <a:ext cx="7661275" cy="511175"/>
          </a:xfrm>
        </p:spPr>
        <p:txBody>
          <a:bodyPr/>
          <a:lstStyle/>
          <a:p>
            <a:pPr>
              <a:tabLst>
                <a:tab pos="1481138" algn="l"/>
              </a:tabLst>
            </a:pPr>
            <a:r>
              <a:rPr lang="en-US" altLang="en-US" dirty="0"/>
              <a:t>Find courses that ran in Fall 2017 or in Spring 2018</a:t>
            </a:r>
          </a:p>
        </p:txBody>
      </p:sp>
      <p:sp>
        <p:nvSpPr>
          <p:cNvPr id="30723" name="Text Box 4"/>
          <p:cNvSpPr txBox="1">
            <a:spLocks noChangeArrowheads="1"/>
          </p:cNvSpPr>
          <p:nvPr/>
        </p:nvSpPr>
        <p:spPr bwMode="auto">
          <a:xfrm>
            <a:off x="819150" y="4222750"/>
            <a:ext cx="6271269"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nSpc>
                <a:spcPct val="90000"/>
              </a:lnSpc>
              <a:spcBef>
                <a:spcPct val="35000"/>
              </a:spcBef>
              <a:buClr>
                <a:srgbClr val="002060"/>
              </a:buClr>
              <a:buSzPct val="100000"/>
              <a:buFont typeface="Monotype Sorts" charset="2"/>
              <a:buChar char="n"/>
            </a:pPr>
            <a:r>
              <a:rPr kumimoji="1" lang="en-US" altLang="en-US" sz="1800" dirty="0"/>
              <a:t>  </a:t>
            </a:r>
            <a:r>
              <a:rPr kumimoji="1" lang="en-US" altLang="en-US" sz="1600" dirty="0"/>
              <a:t> </a:t>
            </a:r>
            <a:r>
              <a:rPr kumimoji="1" lang="en-US" altLang="en-US" sz="1800" dirty="0"/>
              <a:t>Find courses that ran in Fall 2017 but not in Spring 2018</a:t>
            </a:r>
          </a:p>
        </p:txBody>
      </p:sp>
      <p:sp>
        <p:nvSpPr>
          <p:cNvPr id="30724" name="Text Box 5"/>
          <p:cNvSpPr txBox="1">
            <a:spLocks noChangeArrowheads="1"/>
          </p:cNvSpPr>
          <p:nvPr/>
        </p:nvSpPr>
        <p:spPr bwMode="auto">
          <a:xfrm>
            <a:off x="1141413" y="1560513"/>
            <a:ext cx="7540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buFont typeface="Monotype Sorts" charset="2"/>
              <a:buNone/>
            </a:pPr>
            <a:r>
              <a:rPr kumimoji="1" lang="en-US" altLang="en-US" sz="1800" dirty="0"/>
              <a:t>(</a:t>
            </a:r>
            <a:r>
              <a:rPr kumimoji="1" lang="en-US" altLang="en-US" sz="1800" b="1" dirty="0"/>
              <a:t>select</a:t>
            </a:r>
            <a:r>
              <a:rPr kumimoji="1" lang="en-US" altLang="en-US" sz="1800" dirty="0"/>
              <a:t> </a:t>
            </a:r>
            <a:r>
              <a:rPr kumimoji="1" lang="en-US" altLang="en-US" sz="1800" i="1" dirty="0" err="1"/>
              <a:t>course_id</a:t>
            </a:r>
            <a:r>
              <a:rPr kumimoji="1" lang="en-US" altLang="en-US" sz="1800" i="1" dirty="0"/>
              <a:t> </a:t>
            </a:r>
            <a:r>
              <a:rPr kumimoji="1" lang="en-US" altLang="en-US" sz="1800" b="1" dirty="0"/>
              <a:t>from </a:t>
            </a:r>
            <a:r>
              <a:rPr kumimoji="1" lang="en-US" altLang="en-US" sz="1800" i="1" dirty="0"/>
              <a:t>section </a:t>
            </a:r>
            <a:r>
              <a:rPr kumimoji="1" lang="en-US" altLang="en-US" sz="1800" b="1" dirty="0"/>
              <a:t>where </a:t>
            </a:r>
            <a:r>
              <a:rPr kumimoji="1" lang="en-US" altLang="en-US" sz="1800" i="1" dirty="0" err="1"/>
              <a:t>sem</a:t>
            </a:r>
            <a:r>
              <a:rPr kumimoji="1" lang="en-US" altLang="en-US" sz="1800" i="1" dirty="0"/>
              <a:t> = </a:t>
            </a:r>
            <a:r>
              <a:rPr kumimoji="1" lang="en-US" altLang="en-US" sz="1800" dirty="0"/>
              <a:t>'Fall' </a:t>
            </a:r>
            <a:r>
              <a:rPr kumimoji="1" lang="en-US" altLang="en-US" sz="1800" b="1" dirty="0"/>
              <a:t>and </a:t>
            </a:r>
            <a:r>
              <a:rPr kumimoji="1" lang="en-US" altLang="en-US" sz="1800" i="1" dirty="0"/>
              <a:t>year = </a:t>
            </a:r>
            <a:r>
              <a:rPr kumimoji="1" lang="en-US" altLang="en-US" sz="1800" dirty="0"/>
              <a:t>2017)</a:t>
            </a:r>
            <a:br>
              <a:rPr kumimoji="1" lang="en-US" altLang="en-US" sz="1800" dirty="0"/>
            </a:br>
            <a:r>
              <a:rPr kumimoji="1" lang="en-US" altLang="en-US" sz="1800" dirty="0"/>
              <a:t> </a:t>
            </a:r>
            <a:r>
              <a:rPr kumimoji="1" lang="en-US" altLang="en-US" sz="1800" b="1" dirty="0"/>
              <a:t>union</a:t>
            </a:r>
            <a:br>
              <a:rPr kumimoji="1" lang="en-US" altLang="en-US" sz="1800" b="1" dirty="0"/>
            </a:br>
            <a:r>
              <a:rPr kumimoji="1" lang="en-US" altLang="en-US" sz="1800" dirty="0"/>
              <a:t>(</a:t>
            </a:r>
            <a:r>
              <a:rPr kumimoji="1" lang="en-US" altLang="en-US" sz="1800" b="1" dirty="0"/>
              <a:t>select</a:t>
            </a:r>
            <a:r>
              <a:rPr kumimoji="1" lang="en-US" altLang="en-US" sz="1800" dirty="0"/>
              <a:t> </a:t>
            </a:r>
            <a:r>
              <a:rPr kumimoji="1" lang="en-US" altLang="en-US" sz="1800" i="1" dirty="0" err="1"/>
              <a:t>course_id</a:t>
            </a:r>
            <a:r>
              <a:rPr kumimoji="1" lang="en-US" altLang="en-US" sz="1800" i="1" dirty="0"/>
              <a:t> </a:t>
            </a:r>
            <a:r>
              <a:rPr kumimoji="1" lang="en-US" altLang="en-US" sz="1800" b="1" dirty="0"/>
              <a:t>from </a:t>
            </a:r>
            <a:r>
              <a:rPr kumimoji="1" lang="en-US" altLang="en-US" sz="1800" i="1" dirty="0"/>
              <a:t>section </a:t>
            </a:r>
            <a:r>
              <a:rPr kumimoji="1" lang="en-US" altLang="en-US" sz="1800" b="1" dirty="0"/>
              <a:t>where </a:t>
            </a:r>
            <a:r>
              <a:rPr kumimoji="1" lang="en-US" altLang="en-US" sz="1800" i="1" dirty="0" err="1"/>
              <a:t>sem</a:t>
            </a:r>
            <a:r>
              <a:rPr kumimoji="1" lang="en-US" altLang="en-US" sz="1800" i="1" dirty="0"/>
              <a:t> = </a:t>
            </a:r>
            <a:r>
              <a:rPr kumimoji="1" lang="en-US" altLang="en-US" sz="1800" dirty="0"/>
              <a:t>'Spring' </a:t>
            </a:r>
            <a:r>
              <a:rPr kumimoji="1" lang="en-US" altLang="en-US" sz="1800" b="1" dirty="0"/>
              <a:t>and </a:t>
            </a:r>
            <a:r>
              <a:rPr kumimoji="1" lang="en-US" altLang="en-US" sz="1800" i="1" dirty="0"/>
              <a:t>year = </a:t>
            </a:r>
            <a:r>
              <a:rPr kumimoji="1" lang="en-US" altLang="en-US" sz="1800" dirty="0"/>
              <a:t>2018)</a:t>
            </a:r>
          </a:p>
        </p:txBody>
      </p:sp>
      <p:sp>
        <p:nvSpPr>
          <p:cNvPr id="30725" name="Text Box 6"/>
          <p:cNvSpPr txBox="1">
            <a:spLocks noChangeArrowheads="1"/>
          </p:cNvSpPr>
          <p:nvPr/>
        </p:nvSpPr>
        <p:spPr bwMode="auto">
          <a:xfrm>
            <a:off x="847725" y="2678113"/>
            <a:ext cx="5892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35000"/>
              </a:spcBef>
              <a:buClr>
                <a:srgbClr val="002060"/>
              </a:buClr>
              <a:buSzPct val="100000"/>
              <a:buFont typeface="Monotype Sorts" charset="2"/>
              <a:buChar char="n"/>
            </a:pPr>
            <a:r>
              <a:rPr kumimoji="1" lang="en-US" altLang="en-US" sz="1800" dirty="0"/>
              <a:t>  Find courses that ran in Fall 2017 and in Spring 2018</a:t>
            </a:r>
          </a:p>
        </p:txBody>
      </p:sp>
      <p:sp>
        <p:nvSpPr>
          <p:cNvPr id="30726" name="Text Box 7"/>
          <p:cNvSpPr txBox="1">
            <a:spLocks noChangeArrowheads="1"/>
          </p:cNvSpPr>
          <p:nvPr/>
        </p:nvSpPr>
        <p:spPr bwMode="auto">
          <a:xfrm>
            <a:off x="1150938" y="3094038"/>
            <a:ext cx="7540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buFont typeface="Monotype Sorts" charset="2"/>
              <a:buNone/>
            </a:pPr>
            <a:r>
              <a:rPr kumimoji="1" lang="en-US" altLang="en-US" sz="1800" dirty="0"/>
              <a:t>(</a:t>
            </a:r>
            <a:r>
              <a:rPr kumimoji="1" lang="en-US" altLang="en-US" sz="1800" b="1" dirty="0"/>
              <a:t>select</a:t>
            </a:r>
            <a:r>
              <a:rPr kumimoji="1" lang="en-US" altLang="en-US" sz="1800" dirty="0"/>
              <a:t> </a:t>
            </a:r>
            <a:r>
              <a:rPr kumimoji="1" lang="en-US" altLang="en-US" sz="1800" i="1" dirty="0" err="1"/>
              <a:t>course_id</a:t>
            </a:r>
            <a:r>
              <a:rPr kumimoji="1" lang="en-US" altLang="en-US" sz="1800" i="1" dirty="0"/>
              <a:t> </a:t>
            </a:r>
            <a:r>
              <a:rPr kumimoji="1" lang="en-US" altLang="en-US" sz="1800" b="1" dirty="0"/>
              <a:t>from </a:t>
            </a:r>
            <a:r>
              <a:rPr kumimoji="1" lang="en-US" altLang="en-US" sz="1800" i="1" dirty="0"/>
              <a:t>section </a:t>
            </a:r>
            <a:r>
              <a:rPr kumimoji="1" lang="en-US" altLang="en-US" sz="1800" b="1" dirty="0"/>
              <a:t>where </a:t>
            </a:r>
            <a:r>
              <a:rPr kumimoji="1" lang="en-US" altLang="en-US" sz="1800" i="1" dirty="0" err="1"/>
              <a:t>sem</a:t>
            </a:r>
            <a:r>
              <a:rPr kumimoji="1" lang="en-US" altLang="en-US" sz="1800" i="1" dirty="0"/>
              <a:t> = </a:t>
            </a:r>
            <a:r>
              <a:rPr kumimoji="1" lang="en-US" altLang="en-US" sz="1800" dirty="0"/>
              <a:t>'Fall' </a:t>
            </a:r>
            <a:r>
              <a:rPr kumimoji="1" lang="en-US" altLang="en-US" sz="1800" b="1" dirty="0"/>
              <a:t>and </a:t>
            </a:r>
            <a:r>
              <a:rPr kumimoji="1" lang="en-US" altLang="en-US" sz="1800" i="1" dirty="0"/>
              <a:t>year = </a:t>
            </a:r>
            <a:r>
              <a:rPr kumimoji="1" lang="en-US" altLang="en-US" sz="1800" dirty="0"/>
              <a:t>2017)</a:t>
            </a:r>
            <a:br>
              <a:rPr kumimoji="1" lang="en-US" altLang="en-US" sz="1800" dirty="0"/>
            </a:br>
            <a:r>
              <a:rPr kumimoji="1" lang="en-US" altLang="en-US" sz="1800" dirty="0"/>
              <a:t> </a:t>
            </a:r>
            <a:r>
              <a:rPr kumimoji="1" lang="en-US" altLang="en-US" sz="1800" b="1" dirty="0"/>
              <a:t>intersect</a:t>
            </a:r>
            <a:br>
              <a:rPr kumimoji="1" lang="en-US" altLang="en-US" sz="1800" b="1" dirty="0"/>
            </a:br>
            <a:r>
              <a:rPr kumimoji="1" lang="en-US" altLang="en-US" sz="1800" dirty="0"/>
              <a:t>(</a:t>
            </a:r>
            <a:r>
              <a:rPr kumimoji="1" lang="en-US" altLang="en-US" sz="1800" b="1" dirty="0"/>
              <a:t>select</a:t>
            </a:r>
            <a:r>
              <a:rPr kumimoji="1" lang="en-US" altLang="en-US" sz="1800" dirty="0"/>
              <a:t> </a:t>
            </a:r>
            <a:r>
              <a:rPr kumimoji="1" lang="en-US" altLang="en-US" sz="1800" i="1" dirty="0" err="1"/>
              <a:t>course_id</a:t>
            </a:r>
            <a:r>
              <a:rPr kumimoji="1" lang="en-US" altLang="en-US" sz="1800" i="1" dirty="0"/>
              <a:t> </a:t>
            </a:r>
            <a:r>
              <a:rPr kumimoji="1" lang="en-US" altLang="en-US" sz="1800" b="1" dirty="0"/>
              <a:t>from </a:t>
            </a:r>
            <a:r>
              <a:rPr kumimoji="1" lang="en-US" altLang="en-US" sz="1800" i="1" dirty="0"/>
              <a:t>section </a:t>
            </a:r>
            <a:r>
              <a:rPr kumimoji="1" lang="en-US" altLang="en-US" sz="1800" b="1" dirty="0"/>
              <a:t>where </a:t>
            </a:r>
            <a:r>
              <a:rPr kumimoji="1" lang="en-US" altLang="en-US" sz="1800" i="1" dirty="0" err="1"/>
              <a:t>sem</a:t>
            </a:r>
            <a:r>
              <a:rPr kumimoji="1" lang="en-US" altLang="en-US" sz="1800" i="1" dirty="0"/>
              <a:t> = </a:t>
            </a:r>
            <a:r>
              <a:rPr kumimoji="1" lang="en-US" altLang="en-US" sz="1800" dirty="0"/>
              <a:t>'Spring' </a:t>
            </a:r>
            <a:r>
              <a:rPr kumimoji="1" lang="en-US" altLang="en-US" sz="1800" b="1" dirty="0"/>
              <a:t>and </a:t>
            </a:r>
            <a:r>
              <a:rPr kumimoji="1" lang="en-US" altLang="en-US" sz="1800" i="1" dirty="0"/>
              <a:t>year = </a:t>
            </a:r>
            <a:r>
              <a:rPr kumimoji="1" lang="en-US" altLang="en-US" sz="1800" dirty="0"/>
              <a:t>2018)</a:t>
            </a:r>
          </a:p>
        </p:txBody>
      </p:sp>
      <p:sp>
        <p:nvSpPr>
          <p:cNvPr id="30727" name="Text Box 8"/>
          <p:cNvSpPr txBox="1">
            <a:spLocks noChangeArrowheads="1"/>
          </p:cNvSpPr>
          <p:nvPr/>
        </p:nvSpPr>
        <p:spPr bwMode="auto">
          <a:xfrm>
            <a:off x="1166813" y="4659313"/>
            <a:ext cx="7540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buFont typeface="Monotype Sorts" charset="2"/>
              <a:buNone/>
            </a:pPr>
            <a:r>
              <a:rPr kumimoji="1" lang="en-US" altLang="en-US" sz="1800" dirty="0"/>
              <a:t>(</a:t>
            </a:r>
            <a:r>
              <a:rPr kumimoji="1" lang="en-US" altLang="en-US" sz="1800" b="1" dirty="0"/>
              <a:t>select</a:t>
            </a:r>
            <a:r>
              <a:rPr kumimoji="1" lang="en-US" altLang="en-US" sz="1800" dirty="0"/>
              <a:t> </a:t>
            </a:r>
            <a:r>
              <a:rPr kumimoji="1" lang="en-US" altLang="en-US" sz="1800" i="1" dirty="0" err="1"/>
              <a:t>course_id</a:t>
            </a:r>
            <a:r>
              <a:rPr kumimoji="1" lang="en-US" altLang="en-US" sz="1800" i="1" dirty="0"/>
              <a:t> </a:t>
            </a:r>
            <a:r>
              <a:rPr kumimoji="1" lang="en-US" altLang="en-US" sz="1800" b="1" dirty="0"/>
              <a:t>from </a:t>
            </a:r>
            <a:r>
              <a:rPr kumimoji="1" lang="en-US" altLang="en-US" sz="1800" i="1" dirty="0"/>
              <a:t>section </a:t>
            </a:r>
            <a:r>
              <a:rPr kumimoji="1" lang="en-US" altLang="en-US" sz="1800" b="1" dirty="0"/>
              <a:t>where </a:t>
            </a:r>
            <a:r>
              <a:rPr kumimoji="1" lang="en-US" altLang="en-US" sz="1800" i="1" dirty="0" err="1"/>
              <a:t>sem</a:t>
            </a:r>
            <a:r>
              <a:rPr kumimoji="1" lang="en-US" altLang="en-US" sz="1800" i="1" dirty="0"/>
              <a:t> = </a:t>
            </a:r>
            <a:r>
              <a:rPr kumimoji="1" lang="en-US" altLang="en-US" sz="1800" dirty="0"/>
              <a:t>'Fall' </a:t>
            </a:r>
            <a:r>
              <a:rPr kumimoji="1" lang="en-US" altLang="en-US" sz="1800" b="1" dirty="0"/>
              <a:t>and </a:t>
            </a:r>
            <a:r>
              <a:rPr kumimoji="1" lang="en-US" altLang="en-US" sz="1800" i="1" dirty="0"/>
              <a:t>year = </a:t>
            </a:r>
            <a:r>
              <a:rPr kumimoji="1" lang="en-US" altLang="en-US" sz="1800" dirty="0"/>
              <a:t>2017)</a:t>
            </a:r>
            <a:br>
              <a:rPr kumimoji="1" lang="en-US" altLang="en-US" sz="1800" dirty="0"/>
            </a:br>
            <a:r>
              <a:rPr kumimoji="1" lang="en-US" altLang="en-US" sz="1800" dirty="0"/>
              <a:t> </a:t>
            </a:r>
            <a:r>
              <a:rPr kumimoji="1" lang="en-US" altLang="en-US" sz="1800" b="1" dirty="0"/>
              <a:t>except</a:t>
            </a:r>
            <a:br>
              <a:rPr kumimoji="1" lang="en-US" altLang="en-US" sz="1800" b="1" dirty="0"/>
            </a:br>
            <a:r>
              <a:rPr kumimoji="1" lang="en-US" altLang="en-US" sz="1800" dirty="0"/>
              <a:t>(</a:t>
            </a:r>
            <a:r>
              <a:rPr kumimoji="1" lang="en-US" altLang="en-US" sz="1800" b="1" dirty="0"/>
              <a:t>select</a:t>
            </a:r>
            <a:r>
              <a:rPr kumimoji="1" lang="en-US" altLang="en-US" sz="1800" dirty="0"/>
              <a:t> </a:t>
            </a:r>
            <a:r>
              <a:rPr kumimoji="1" lang="en-US" altLang="en-US" sz="1800" i="1" dirty="0" err="1"/>
              <a:t>course_id</a:t>
            </a:r>
            <a:r>
              <a:rPr kumimoji="1" lang="en-US" altLang="en-US" sz="1800" i="1" dirty="0"/>
              <a:t> </a:t>
            </a:r>
            <a:r>
              <a:rPr kumimoji="1" lang="en-US" altLang="en-US" sz="1800" b="1" dirty="0"/>
              <a:t>from </a:t>
            </a:r>
            <a:r>
              <a:rPr kumimoji="1" lang="en-US" altLang="en-US" sz="1800" i="1" dirty="0"/>
              <a:t>section </a:t>
            </a:r>
            <a:r>
              <a:rPr kumimoji="1" lang="en-US" altLang="en-US" sz="1800" b="1" dirty="0"/>
              <a:t>where </a:t>
            </a:r>
            <a:r>
              <a:rPr kumimoji="1" lang="en-US" altLang="en-US" sz="1800" i="1" dirty="0" err="1"/>
              <a:t>sem</a:t>
            </a:r>
            <a:r>
              <a:rPr kumimoji="1" lang="en-US" altLang="en-US" sz="1800" i="1" dirty="0"/>
              <a:t> = </a:t>
            </a:r>
            <a:r>
              <a:rPr kumimoji="1" lang="en-US" altLang="en-US" sz="1800" dirty="0"/>
              <a:t>'Spring' </a:t>
            </a:r>
            <a:r>
              <a:rPr kumimoji="1" lang="en-US" altLang="en-US" sz="1800" b="1" dirty="0"/>
              <a:t>and </a:t>
            </a:r>
            <a:r>
              <a:rPr kumimoji="1" lang="en-US" altLang="en-US" sz="1800" i="1" dirty="0"/>
              <a:t>year = </a:t>
            </a:r>
            <a:r>
              <a:rPr kumimoji="1" lang="en-US" altLang="en-US" sz="1800" dirty="0"/>
              <a:t>2018)</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US" altLang="en-US"/>
              <a:t>Set Operations (Cont.)</a:t>
            </a:r>
          </a:p>
        </p:txBody>
      </p:sp>
      <p:sp>
        <p:nvSpPr>
          <p:cNvPr id="32770" name="Rectangle 3"/>
          <p:cNvSpPr>
            <a:spLocks noGrp="1" noChangeArrowheads="1"/>
          </p:cNvSpPr>
          <p:nvPr>
            <p:ph type="body" idx="1"/>
          </p:nvPr>
        </p:nvSpPr>
        <p:spPr>
          <a:xfrm>
            <a:off x="152400" y="1095374"/>
            <a:ext cx="8851899" cy="5534025"/>
          </a:xfrm>
        </p:spPr>
        <p:txBody>
          <a:bodyPr/>
          <a:lstStyle/>
          <a:p>
            <a:r>
              <a:rPr lang="en-US" altLang="en-US" sz="2400" dirty="0"/>
              <a:t>Set operations </a:t>
            </a:r>
            <a:r>
              <a:rPr lang="en-US" altLang="en-US" sz="2400" b="1" dirty="0">
                <a:solidFill>
                  <a:srgbClr val="002060"/>
                </a:solidFill>
              </a:rPr>
              <a:t>union</a:t>
            </a:r>
            <a:r>
              <a:rPr lang="en-US" altLang="en-US" sz="2400" b="1" dirty="0"/>
              <a:t>, </a:t>
            </a:r>
            <a:r>
              <a:rPr lang="en-US" altLang="en-US" sz="2400" b="1" dirty="0">
                <a:solidFill>
                  <a:srgbClr val="002060"/>
                </a:solidFill>
              </a:rPr>
              <a:t>intersect</a:t>
            </a:r>
            <a:r>
              <a:rPr lang="en-US" altLang="en-US" sz="2400" b="1" dirty="0"/>
              <a:t>, </a:t>
            </a:r>
            <a:r>
              <a:rPr lang="en-US" altLang="en-US" sz="2400" dirty="0"/>
              <a:t>and </a:t>
            </a:r>
            <a:r>
              <a:rPr lang="en-US" altLang="en-US" sz="2400" b="1" dirty="0">
                <a:solidFill>
                  <a:srgbClr val="002060"/>
                </a:solidFill>
              </a:rPr>
              <a:t>except </a:t>
            </a:r>
          </a:p>
          <a:p>
            <a:pPr lvl="1"/>
            <a:r>
              <a:rPr lang="en-US" altLang="en-US" sz="2400" dirty="0">
                <a:sym typeface="Symbol" panose="05050102010706020507" pitchFamily="18" charset="2"/>
              </a:rPr>
              <a:t>Each of the above operations automatically eliminates duplicates</a:t>
            </a:r>
          </a:p>
          <a:p>
            <a:r>
              <a:rPr lang="en-US" altLang="en-US" sz="2400" dirty="0">
                <a:sym typeface="Symbol" panose="05050102010706020507" pitchFamily="18" charset="2"/>
              </a:rPr>
              <a:t>To retain all duplicates use the</a:t>
            </a:r>
          </a:p>
          <a:p>
            <a:pPr lvl="1"/>
            <a:r>
              <a:rPr lang="en-US" altLang="en-US" sz="2400" b="1" dirty="0">
                <a:solidFill>
                  <a:srgbClr val="002060"/>
                </a:solidFill>
                <a:sym typeface="Symbol" panose="05050102010706020507" pitchFamily="18" charset="2"/>
              </a:rPr>
              <a:t>union all,</a:t>
            </a:r>
          </a:p>
          <a:p>
            <a:pPr lvl="1"/>
            <a:r>
              <a:rPr lang="en-US" altLang="en-US" sz="2400" b="1" dirty="0">
                <a:solidFill>
                  <a:srgbClr val="002060"/>
                </a:solidFill>
                <a:sym typeface="Symbol" panose="05050102010706020507" pitchFamily="18" charset="2"/>
              </a:rPr>
              <a:t>intersect all</a:t>
            </a:r>
          </a:p>
          <a:p>
            <a:pPr lvl="1"/>
            <a:r>
              <a:rPr lang="en-US" altLang="en-US" sz="2400" b="1" dirty="0">
                <a:solidFill>
                  <a:srgbClr val="002060"/>
                </a:solidFill>
                <a:sym typeface="Symbol" panose="05050102010706020507" pitchFamily="18" charset="2"/>
              </a:rPr>
              <a:t>except all.</a:t>
            </a:r>
            <a:br>
              <a:rPr lang="en-US" altLang="en-US" b="1" dirty="0">
                <a:solidFill>
                  <a:srgbClr val="002060"/>
                </a:solidFill>
                <a:sym typeface="Symbol" panose="05050102010706020507" pitchFamily="18" charset="2"/>
              </a:rPr>
            </a:br>
            <a:endParaRPr lang="en-US" altLang="en-US" sz="800" dirty="0">
              <a:solidFill>
                <a:srgbClr val="002060"/>
              </a:solidFill>
              <a:sym typeface="Symbol" panose="05050102010706020507" pitchFamily="18" charset="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altLang="en-US"/>
              <a:t>Null Values</a:t>
            </a:r>
          </a:p>
        </p:txBody>
      </p:sp>
      <p:sp>
        <p:nvSpPr>
          <p:cNvPr id="33794" name="Rectangle 3"/>
          <p:cNvSpPr>
            <a:spLocks noGrp="1" noChangeArrowheads="1"/>
          </p:cNvSpPr>
          <p:nvPr>
            <p:ph type="body" idx="1"/>
          </p:nvPr>
        </p:nvSpPr>
        <p:spPr>
          <a:xfrm>
            <a:off x="127001" y="1106488"/>
            <a:ext cx="8928100" cy="5472112"/>
          </a:xfrm>
        </p:spPr>
        <p:txBody>
          <a:bodyPr/>
          <a:lstStyle/>
          <a:p>
            <a:r>
              <a:rPr lang="en-US" altLang="en-US" sz="2200" dirty="0"/>
              <a:t>Possible for tuples to have a null value, denoted by </a:t>
            </a:r>
            <a:r>
              <a:rPr lang="en-US" altLang="en-US" sz="2200" b="1" dirty="0"/>
              <a:t>null</a:t>
            </a:r>
            <a:r>
              <a:rPr lang="en-US" altLang="en-US" sz="2200" dirty="0"/>
              <a:t>, for some of their attributes</a:t>
            </a:r>
          </a:p>
          <a:p>
            <a:r>
              <a:rPr lang="en-US" altLang="en-US" sz="2200" b="1" dirty="0"/>
              <a:t>null</a:t>
            </a:r>
            <a:r>
              <a:rPr lang="en-US" altLang="en-US" sz="2200" dirty="0"/>
              <a:t> signifies an </a:t>
            </a:r>
            <a:r>
              <a:rPr lang="en-US" altLang="en-US" sz="2200" b="1" dirty="0"/>
              <a:t>unknown</a:t>
            </a:r>
            <a:r>
              <a:rPr lang="en-US" altLang="en-US" sz="2200" dirty="0"/>
              <a:t> value </a:t>
            </a:r>
            <a:r>
              <a:rPr lang="en-US" altLang="en-US" sz="2200" b="1" dirty="0"/>
              <a:t>or</a:t>
            </a:r>
            <a:r>
              <a:rPr lang="en-US" altLang="en-US" sz="2200" dirty="0"/>
              <a:t> that a value </a:t>
            </a:r>
            <a:r>
              <a:rPr lang="en-US" altLang="en-US" sz="2200" b="1" dirty="0"/>
              <a:t>does not exist</a:t>
            </a:r>
            <a:r>
              <a:rPr lang="en-US" altLang="en-US" sz="2200" dirty="0"/>
              <a:t>.</a:t>
            </a:r>
          </a:p>
          <a:p>
            <a:r>
              <a:rPr lang="en-US" altLang="en-US" sz="2200" dirty="0"/>
              <a:t>The result of any arithmetic expression involving </a:t>
            </a:r>
            <a:r>
              <a:rPr lang="en-US" altLang="en-US" sz="2200" b="1" dirty="0"/>
              <a:t>null</a:t>
            </a:r>
            <a:r>
              <a:rPr lang="en-US" altLang="en-US" sz="2200" dirty="0"/>
              <a:t> is </a:t>
            </a:r>
            <a:r>
              <a:rPr lang="en-US" altLang="en-US" sz="2200" b="1" dirty="0"/>
              <a:t>null</a:t>
            </a:r>
          </a:p>
          <a:p>
            <a:pPr lvl="1"/>
            <a:r>
              <a:rPr lang="en-US" altLang="en-US" sz="2200" dirty="0"/>
              <a:t>Example:  5 + </a:t>
            </a:r>
            <a:r>
              <a:rPr lang="en-US" altLang="en-US" sz="2200" b="1" dirty="0"/>
              <a:t>null</a:t>
            </a:r>
            <a:r>
              <a:rPr lang="en-US" altLang="en-US" sz="2200" dirty="0"/>
              <a:t>  returns </a:t>
            </a:r>
            <a:r>
              <a:rPr lang="en-US" altLang="en-US" sz="2200" b="1" dirty="0"/>
              <a:t>null</a:t>
            </a:r>
          </a:p>
          <a:p>
            <a:r>
              <a:rPr lang="en-US" altLang="en-US" sz="2200" dirty="0"/>
              <a:t>The predicate  </a:t>
            </a:r>
            <a:r>
              <a:rPr lang="en-US" altLang="en-US" sz="2200" b="1" dirty="0"/>
              <a:t>is null</a:t>
            </a:r>
            <a:r>
              <a:rPr lang="en-US" altLang="en-US" sz="2200" dirty="0"/>
              <a:t> can be used to check for null values.</a:t>
            </a:r>
          </a:p>
          <a:p>
            <a:pPr lvl="1"/>
            <a:r>
              <a:rPr lang="en-US" altLang="en-US" sz="2200" dirty="0"/>
              <a:t>Example: Find all instructors whose salary is null</a:t>
            </a:r>
            <a:r>
              <a:rPr lang="en-US" altLang="en-US" sz="2200" i="1" dirty="0"/>
              <a:t>.</a:t>
            </a:r>
          </a:p>
          <a:p>
            <a:pPr>
              <a:buFont typeface="Monotype Sorts" charset="2"/>
              <a:buNone/>
            </a:pPr>
            <a:r>
              <a:rPr lang="en-US" altLang="en-US" sz="2200" b="1" dirty="0"/>
              <a:t>		select</a:t>
            </a:r>
            <a:r>
              <a:rPr lang="en-US" altLang="en-US" sz="2200" i="1" dirty="0"/>
              <a:t> name</a:t>
            </a:r>
            <a:br>
              <a:rPr lang="en-US" altLang="en-US" sz="2200" i="1" dirty="0"/>
            </a:br>
            <a:r>
              <a:rPr lang="en-US" altLang="en-US" sz="2200" i="1" dirty="0"/>
              <a:t>	</a:t>
            </a:r>
            <a:r>
              <a:rPr lang="en-US" altLang="en-US" sz="2200" b="1" dirty="0"/>
              <a:t>from</a:t>
            </a:r>
            <a:r>
              <a:rPr lang="en-US" altLang="en-US" sz="2200" i="1" dirty="0"/>
              <a:t> instructor</a:t>
            </a:r>
            <a:br>
              <a:rPr lang="en-US" altLang="en-US" sz="2200" i="1" dirty="0"/>
            </a:br>
            <a:r>
              <a:rPr lang="en-US" altLang="en-US" sz="2200" i="1" dirty="0"/>
              <a:t>	</a:t>
            </a:r>
            <a:r>
              <a:rPr lang="en-US" altLang="en-US" sz="2200" b="1" dirty="0"/>
              <a:t>where </a:t>
            </a:r>
            <a:r>
              <a:rPr lang="en-US" altLang="en-US" sz="2200" i="1" dirty="0"/>
              <a:t>salary </a:t>
            </a:r>
            <a:r>
              <a:rPr lang="en-US" altLang="en-US" sz="2200" b="1" dirty="0"/>
              <a:t>is null</a:t>
            </a:r>
            <a:endParaRPr lang="en-US" altLang="en-US" sz="2200" dirty="0"/>
          </a:p>
          <a:p>
            <a:r>
              <a:rPr lang="en-US" altLang="en-US" sz="2200" dirty="0"/>
              <a:t>The predicate </a:t>
            </a:r>
            <a:r>
              <a:rPr lang="en-US" altLang="en-US" sz="2200" b="1" dirty="0"/>
              <a:t>is not null </a:t>
            </a:r>
            <a:r>
              <a:rPr lang="en-US" altLang="en-US" sz="2200" dirty="0"/>
              <a:t>succeeds if the value on which it is applied is not null.</a:t>
            </a:r>
          </a:p>
          <a:p>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871538" y="120650"/>
            <a:ext cx="8077200" cy="609600"/>
          </a:xfrm>
        </p:spPr>
        <p:txBody>
          <a:bodyPr/>
          <a:lstStyle/>
          <a:p>
            <a:r>
              <a:rPr lang="en-US" altLang="en-US" dirty="0"/>
              <a:t>Null Values (Cont.)</a:t>
            </a:r>
          </a:p>
        </p:txBody>
      </p:sp>
      <p:sp>
        <p:nvSpPr>
          <p:cNvPr id="34818" name="Rectangle 3"/>
          <p:cNvSpPr>
            <a:spLocks noGrp="1" noChangeArrowheads="1"/>
          </p:cNvSpPr>
          <p:nvPr>
            <p:ph type="body" idx="1"/>
          </p:nvPr>
        </p:nvSpPr>
        <p:spPr>
          <a:xfrm>
            <a:off x="101600" y="1106488"/>
            <a:ext cx="9042400" cy="5510212"/>
          </a:xfrm>
        </p:spPr>
        <p:txBody>
          <a:bodyPr/>
          <a:lstStyle/>
          <a:p>
            <a:r>
              <a:rPr lang="en-US" altLang="en-US" sz="2200" dirty="0"/>
              <a:t>SQL treats as </a:t>
            </a:r>
            <a:r>
              <a:rPr lang="en-US" altLang="en-US" sz="2200" b="1" dirty="0"/>
              <a:t>unknown</a:t>
            </a:r>
            <a:r>
              <a:rPr lang="en-US" altLang="en-US" sz="2200" dirty="0"/>
              <a:t> the result of any comparison involving a null value (other than predicates </a:t>
            </a:r>
            <a:r>
              <a:rPr lang="en-US" altLang="en-US" sz="2200" b="1" dirty="0"/>
              <a:t>is null </a:t>
            </a:r>
            <a:r>
              <a:rPr lang="en-US" altLang="en-US" sz="2200" dirty="0"/>
              <a:t>and  </a:t>
            </a:r>
            <a:r>
              <a:rPr lang="en-US" altLang="en-US" sz="2200" b="1" dirty="0"/>
              <a:t>is not null</a:t>
            </a:r>
            <a:r>
              <a:rPr lang="en-US" altLang="en-US" sz="2200" dirty="0"/>
              <a:t>).</a:t>
            </a:r>
          </a:p>
          <a:p>
            <a:pPr lvl="1"/>
            <a:r>
              <a:rPr lang="en-US" altLang="en-US" sz="2200" dirty="0"/>
              <a:t>Example</a:t>
            </a:r>
            <a:r>
              <a:rPr lang="en-US" altLang="en-US" sz="2200" i="1" dirty="0"/>
              <a:t>: 5 &lt; </a:t>
            </a:r>
            <a:r>
              <a:rPr lang="en-US" altLang="en-US" sz="2200" b="1" dirty="0"/>
              <a:t>null</a:t>
            </a:r>
            <a:r>
              <a:rPr lang="en-US" altLang="en-US" sz="2200" i="1" dirty="0"/>
              <a:t>   </a:t>
            </a:r>
            <a:r>
              <a:rPr lang="en-US" altLang="en-US" sz="2200" dirty="0"/>
              <a:t>or</a:t>
            </a:r>
            <a:r>
              <a:rPr lang="en-US" altLang="en-US" sz="2200" i="1" dirty="0"/>
              <a:t>   </a:t>
            </a:r>
            <a:r>
              <a:rPr lang="en-US" altLang="en-US" sz="2200" b="1" dirty="0"/>
              <a:t>null</a:t>
            </a:r>
            <a:r>
              <a:rPr lang="en-US" altLang="en-US" sz="2200" i="1" dirty="0"/>
              <a:t> &lt;&gt; </a:t>
            </a:r>
            <a:r>
              <a:rPr lang="en-US" altLang="en-US" sz="2200" b="1" dirty="0"/>
              <a:t>null</a:t>
            </a:r>
            <a:r>
              <a:rPr lang="en-US" altLang="en-US" sz="2200" i="1" dirty="0"/>
              <a:t>    </a:t>
            </a:r>
            <a:r>
              <a:rPr lang="en-US" altLang="en-US" sz="2200" dirty="0"/>
              <a:t>or</a:t>
            </a:r>
            <a:r>
              <a:rPr lang="en-US" altLang="en-US" sz="2200" i="1" dirty="0"/>
              <a:t>    </a:t>
            </a:r>
            <a:r>
              <a:rPr lang="en-US" altLang="en-US" sz="2200" b="1" dirty="0"/>
              <a:t>null</a:t>
            </a:r>
            <a:r>
              <a:rPr lang="en-US" altLang="en-US" sz="2200" i="1" dirty="0"/>
              <a:t> = </a:t>
            </a:r>
            <a:r>
              <a:rPr lang="en-US" altLang="en-US" sz="2200" b="1" dirty="0"/>
              <a:t>null</a:t>
            </a:r>
            <a:endParaRPr lang="en-US" altLang="en-US" sz="2200" dirty="0"/>
          </a:p>
          <a:p>
            <a:r>
              <a:rPr lang="en-US" altLang="en-US" sz="2200" dirty="0"/>
              <a:t>The predicate in a </a:t>
            </a:r>
            <a:r>
              <a:rPr lang="en-US" altLang="en-US" sz="2200" b="1" dirty="0"/>
              <a:t>where</a:t>
            </a:r>
            <a:r>
              <a:rPr lang="en-US" altLang="en-US" sz="2200" dirty="0"/>
              <a:t> clause can involve Boolean operations (</a:t>
            </a:r>
            <a:r>
              <a:rPr lang="en-US" altLang="en-US" sz="2200" b="1" dirty="0"/>
              <a:t>and</a:t>
            </a:r>
            <a:r>
              <a:rPr lang="en-US" altLang="en-US" sz="2200" dirty="0"/>
              <a:t>, </a:t>
            </a:r>
            <a:r>
              <a:rPr lang="en-US" altLang="en-US" sz="2200" b="1" dirty="0"/>
              <a:t>or</a:t>
            </a:r>
            <a:r>
              <a:rPr lang="en-US" altLang="en-US" sz="2200" dirty="0"/>
              <a:t>, </a:t>
            </a:r>
            <a:r>
              <a:rPr lang="en-US" altLang="en-US" sz="2200" b="1" dirty="0"/>
              <a:t>not</a:t>
            </a:r>
            <a:r>
              <a:rPr lang="en-US" altLang="en-US" sz="2200" dirty="0"/>
              <a:t>); thus the definitions of the Boolean operations need to be  extended to deal with the value </a:t>
            </a:r>
            <a:r>
              <a:rPr lang="en-US" altLang="en-US" sz="2200" b="1" dirty="0"/>
              <a:t>unknown</a:t>
            </a:r>
            <a:r>
              <a:rPr lang="en-US" altLang="en-US" sz="2200" dirty="0"/>
              <a:t>.</a:t>
            </a:r>
          </a:p>
          <a:p>
            <a:pPr lvl="1"/>
            <a:r>
              <a:rPr lang="en-US" altLang="en-US" sz="2200" b="1" dirty="0"/>
              <a:t>and </a:t>
            </a:r>
            <a:r>
              <a:rPr lang="en-US" altLang="en-US" sz="2200" dirty="0"/>
              <a:t>:</a:t>
            </a:r>
            <a:r>
              <a:rPr lang="en-US" altLang="en-US" sz="2200" i="1" dirty="0"/>
              <a:t> (true</a:t>
            </a:r>
            <a:r>
              <a:rPr lang="en-US" altLang="en-US" sz="2200" b="1" dirty="0"/>
              <a:t> and </a:t>
            </a:r>
            <a:r>
              <a:rPr lang="en-US" altLang="en-US" sz="2200" i="1" dirty="0"/>
              <a:t>unknown)  = unknown,    </a:t>
            </a:r>
            <a:br>
              <a:rPr lang="en-US" altLang="en-US" sz="2200" i="1" dirty="0"/>
            </a:br>
            <a:r>
              <a:rPr lang="en-US" altLang="en-US" sz="2200" i="1" dirty="0"/>
              <a:t>          (false</a:t>
            </a:r>
            <a:r>
              <a:rPr lang="en-US" altLang="en-US" sz="2200" b="1" dirty="0"/>
              <a:t> and </a:t>
            </a:r>
            <a:r>
              <a:rPr lang="en-US" altLang="en-US" sz="2200" i="1" dirty="0"/>
              <a:t>unknown) = false,</a:t>
            </a:r>
            <a:br>
              <a:rPr lang="en-US" altLang="en-US" sz="2200" i="1" dirty="0"/>
            </a:br>
            <a:r>
              <a:rPr lang="en-US" altLang="en-US" sz="2200" i="1" dirty="0"/>
              <a:t>          (unknown </a:t>
            </a:r>
            <a:r>
              <a:rPr lang="en-US" altLang="en-US" sz="2200" b="1" dirty="0"/>
              <a:t>and</a:t>
            </a:r>
            <a:r>
              <a:rPr lang="en-US" altLang="en-US" sz="2200" i="1" dirty="0"/>
              <a:t> unknown) = unknown</a:t>
            </a:r>
            <a:endParaRPr lang="en-US" altLang="en-US" sz="2200" dirty="0"/>
          </a:p>
          <a:p>
            <a:pPr lvl="1"/>
            <a:r>
              <a:rPr lang="en-US" altLang="en-US" sz="2200" b="1" dirty="0"/>
              <a:t>or:    </a:t>
            </a:r>
            <a:r>
              <a:rPr lang="en-US" altLang="en-US" sz="2200" dirty="0"/>
              <a:t> (</a:t>
            </a:r>
            <a:r>
              <a:rPr lang="en-US" altLang="en-US" sz="2200" i="1" dirty="0"/>
              <a:t>unknown</a:t>
            </a:r>
            <a:r>
              <a:rPr lang="en-US" altLang="en-US" sz="2200" dirty="0"/>
              <a:t> </a:t>
            </a:r>
            <a:r>
              <a:rPr lang="en-US" altLang="en-US" sz="2200" b="1" dirty="0"/>
              <a:t>or</a:t>
            </a:r>
            <a:r>
              <a:rPr lang="en-US" altLang="en-US" sz="2200" dirty="0"/>
              <a:t> </a:t>
            </a:r>
            <a:r>
              <a:rPr lang="en-US" altLang="en-US" sz="2200" i="1" dirty="0"/>
              <a:t>true</a:t>
            </a:r>
            <a:r>
              <a:rPr lang="en-US" altLang="en-US" sz="2200" dirty="0"/>
              <a:t>)   = </a:t>
            </a:r>
            <a:r>
              <a:rPr lang="en-US" altLang="en-US" sz="2200" i="1" dirty="0"/>
              <a:t>true</a:t>
            </a:r>
            <a:r>
              <a:rPr lang="en-US" altLang="en-US" sz="2200" dirty="0"/>
              <a:t>,</a:t>
            </a:r>
            <a:br>
              <a:rPr lang="en-US" altLang="en-US" sz="2200" dirty="0"/>
            </a:br>
            <a:r>
              <a:rPr lang="en-US" altLang="en-US" sz="2200" dirty="0"/>
              <a:t>          (</a:t>
            </a:r>
            <a:r>
              <a:rPr lang="en-US" altLang="en-US" sz="2200" i="1" dirty="0"/>
              <a:t>unknown</a:t>
            </a:r>
            <a:r>
              <a:rPr lang="en-US" altLang="en-US" sz="2200" dirty="0"/>
              <a:t> </a:t>
            </a:r>
            <a:r>
              <a:rPr lang="en-US" altLang="en-US" sz="2200" b="1" dirty="0"/>
              <a:t>or</a:t>
            </a:r>
            <a:r>
              <a:rPr lang="en-US" altLang="en-US" sz="2200" dirty="0"/>
              <a:t> </a:t>
            </a:r>
            <a:r>
              <a:rPr lang="en-US" altLang="en-US" sz="2200" i="1" dirty="0"/>
              <a:t>false</a:t>
            </a:r>
            <a:r>
              <a:rPr lang="en-US" altLang="en-US" sz="2200" dirty="0"/>
              <a:t>)  = </a:t>
            </a:r>
            <a:r>
              <a:rPr lang="en-US" altLang="en-US" sz="2200" i="1" dirty="0"/>
              <a:t>unknown</a:t>
            </a:r>
            <a:br>
              <a:rPr lang="en-US" altLang="en-US" sz="2200" dirty="0"/>
            </a:br>
            <a:r>
              <a:rPr lang="en-US" altLang="en-US" sz="2200" dirty="0"/>
              <a:t>          (</a:t>
            </a:r>
            <a:r>
              <a:rPr lang="en-US" altLang="en-US" sz="2200" i="1" dirty="0"/>
              <a:t>unknown </a:t>
            </a:r>
            <a:r>
              <a:rPr lang="en-US" altLang="en-US" sz="2200" b="1" dirty="0"/>
              <a:t>or</a:t>
            </a:r>
            <a:r>
              <a:rPr lang="en-US" altLang="en-US" sz="2200" i="1" dirty="0"/>
              <a:t> unknown) = unknown</a:t>
            </a:r>
          </a:p>
          <a:p>
            <a:r>
              <a:rPr lang="en-US" altLang="en-US" sz="2200" dirty="0"/>
              <a:t>Result of </a:t>
            </a:r>
            <a:r>
              <a:rPr lang="en-US" altLang="en-US" sz="2200" b="1" dirty="0"/>
              <a:t>where </a:t>
            </a:r>
            <a:r>
              <a:rPr lang="en-US" altLang="en-US" sz="2200" dirty="0"/>
              <a:t>clause predicate is treated as </a:t>
            </a:r>
            <a:r>
              <a:rPr lang="en-US" altLang="en-US" sz="2200" i="1" dirty="0"/>
              <a:t>false </a:t>
            </a:r>
            <a:r>
              <a:rPr lang="en-US" altLang="en-US" sz="2200" dirty="0"/>
              <a:t>if it evaluates to </a:t>
            </a:r>
            <a:r>
              <a:rPr lang="en-US" altLang="en-US" sz="2200" i="1" dirty="0"/>
              <a:t>unknown</a:t>
            </a:r>
            <a:endParaRPr lang="en-US" alt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en-US"/>
              <a:t>History</a:t>
            </a:r>
          </a:p>
        </p:txBody>
      </p:sp>
      <p:sp>
        <p:nvSpPr>
          <p:cNvPr id="5" name="Rectangle 3"/>
          <p:cNvSpPr txBox="1">
            <a:spLocks noChangeArrowheads="1"/>
          </p:cNvSpPr>
          <p:nvPr/>
        </p:nvSpPr>
        <p:spPr bwMode="auto">
          <a:xfrm>
            <a:off x="814387" y="727075"/>
            <a:ext cx="812641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002060"/>
              </a:buClr>
              <a:buSzPct val="110000"/>
              <a:buFont typeface="Wingdings" panose="05000000000000000000" pitchFamily="2" charset="2"/>
              <a:buChar char="§"/>
              <a:defRPr kumimoji="1" sz="19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110000"/>
              <a:buFont typeface="Arial" panose="020B0604020202020204" pitchFamily="34" charset="0"/>
              <a:buChar char="•"/>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ingdings" panose="05000000000000000000" pitchFamily="2" charset="2"/>
              <a:buChar char="§"/>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Arial" panose="020B0604020202020204" pitchFamily="34" charset="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Font typeface="Wingdings" panose="05000000000000000000" pitchFamily="2" charset="2"/>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en-US" altLang="en-US" kern="0" dirty="0"/>
              <a:t>Developed as part of System R project at the IBM San Jose Research Laboratory; Renamed Structured Query Language (SQL)</a:t>
            </a:r>
          </a:p>
        </p:txBody>
      </p:sp>
      <p:graphicFrame>
        <p:nvGraphicFramePr>
          <p:cNvPr id="4" name="Table 3"/>
          <p:cNvGraphicFramePr>
            <a:graphicFrameLocks noGrp="1"/>
          </p:cNvGraphicFramePr>
          <p:nvPr>
            <p:extLst>
              <p:ext uri="{D42A27DB-BD31-4B8C-83A1-F6EECF244321}">
                <p14:modId xmlns:p14="http://schemas.microsoft.com/office/powerpoint/2010/main" val="3952949097"/>
              </p:ext>
            </p:extLst>
          </p:nvPr>
        </p:nvGraphicFramePr>
        <p:xfrm>
          <a:off x="0" y="1371188"/>
          <a:ext cx="9144000" cy="5486812"/>
        </p:xfrm>
        <a:graphic>
          <a:graphicData uri="http://schemas.openxmlformats.org/drawingml/2006/table">
            <a:tbl>
              <a:tblPr/>
              <a:tblGrid>
                <a:gridCol w="461711">
                  <a:extLst>
                    <a:ext uri="{9D8B030D-6E8A-4147-A177-3AD203B41FA5}">
                      <a16:colId xmlns:a16="http://schemas.microsoft.com/office/drawing/2014/main" val="574954122"/>
                    </a:ext>
                  </a:extLst>
                </a:gridCol>
                <a:gridCol w="993523">
                  <a:extLst>
                    <a:ext uri="{9D8B030D-6E8A-4147-A177-3AD203B41FA5}">
                      <a16:colId xmlns:a16="http://schemas.microsoft.com/office/drawing/2014/main" val="657954922"/>
                    </a:ext>
                  </a:extLst>
                </a:gridCol>
                <a:gridCol w="7688766">
                  <a:extLst>
                    <a:ext uri="{9D8B030D-6E8A-4147-A177-3AD203B41FA5}">
                      <a16:colId xmlns:a16="http://schemas.microsoft.com/office/drawing/2014/main" val="749151155"/>
                    </a:ext>
                  </a:extLst>
                </a:gridCol>
              </a:tblGrid>
              <a:tr h="205012">
                <a:tc>
                  <a:txBody>
                    <a:bodyPr/>
                    <a:lstStyle/>
                    <a:p>
                      <a:pPr algn="ctr"/>
                      <a:r>
                        <a:rPr lang="en-US" sz="1400" dirty="0">
                          <a:effectLst/>
                        </a:rPr>
                        <a:t>Year</a:t>
                      </a: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400" dirty="0">
                          <a:effectLst/>
                        </a:rPr>
                        <a:t>Name</a:t>
                      </a: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400" dirty="0">
                          <a:effectLst/>
                        </a:rPr>
                        <a:t>Comments</a:t>
                      </a: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2016947345"/>
                  </a:ext>
                </a:extLst>
              </a:tr>
              <a:tr h="205012">
                <a:tc>
                  <a:txBody>
                    <a:bodyPr/>
                    <a:lstStyle/>
                    <a:p>
                      <a:r>
                        <a:rPr lang="en-US" sz="1400">
                          <a:effectLst/>
                        </a:rPr>
                        <a:t>1986</a:t>
                      </a: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dirty="0">
                          <a:effectLst/>
                        </a:rPr>
                        <a:t>SQL-86</a:t>
                      </a: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600" dirty="0">
                          <a:effectLst/>
                        </a:rPr>
                        <a:t>First formalized by ANSI.</a:t>
                      </a: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50830552"/>
                  </a:ext>
                </a:extLst>
              </a:tr>
              <a:tr h="217105">
                <a:tc>
                  <a:txBody>
                    <a:bodyPr/>
                    <a:lstStyle/>
                    <a:p>
                      <a:r>
                        <a:rPr lang="en-US" sz="1400">
                          <a:effectLst/>
                        </a:rPr>
                        <a:t>1989</a:t>
                      </a: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effectLst/>
                        </a:rPr>
                        <a:t>SQL-89</a:t>
                      </a: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600" dirty="0">
                          <a:effectLst/>
                        </a:rPr>
                        <a:t>Minor revision that added integrity constraints, adopted as FIPS 127-1.</a:t>
                      </a: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65772057"/>
                  </a:ext>
                </a:extLst>
              </a:tr>
              <a:tr h="217105">
                <a:tc>
                  <a:txBody>
                    <a:bodyPr/>
                    <a:lstStyle/>
                    <a:p>
                      <a:r>
                        <a:rPr lang="en-US" sz="1400">
                          <a:effectLst/>
                        </a:rPr>
                        <a:t>1992</a:t>
                      </a: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u="none" strike="noStrike" dirty="0">
                          <a:solidFill>
                            <a:srgbClr val="0B0080"/>
                          </a:solidFill>
                          <a:effectLst/>
                          <a:hlinkClick r:id="rId3" tooltip="SQL-92"/>
                        </a:rPr>
                        <a:t>SQL-92</a:t>
                      </a:r>
                      <a:endParaRPr lang="en-US" sz="1400" dirty="0">
                        <a:effectLst/>
                      </a:endParaRP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600" dirty="0">
                          <a:effectLst/>
                        </a:rPr>
                        <a:t>Major revision (ISO 9075), </a:t>
                      </a:r>
                      <a:r>
                        <a:rPr lang="en-US" sz="1600" i="1" dirty="0">
                          <a:effectLst/>
                        </a:rPr>
                        <a:t>Entry Level</a:t>
                      </a:r>
                      <a:r>
                        <a:rPr lang="en-US" sz="1600" dirty="0">
                          <a:effectLst/>
                        </a:rPr>
                        <a:t> SQL-92 adopted as FIPS 127-2.</a:t>
                      </a: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246916999"/>
                  </a:ext>
                </a:extLst>
              </a:tr>
              <a:tr h="802587">
                <a:tc>
                  <a:txBody>
                    <a:bodyPr/>
                    <a:lstStyle/>
                    <a:p>
                      <a:r>
                        <a:rPr lang="en-US" sz="1400">
                          <a:effectLst/>
                        </a:rPr>
                        <a:t>1999</a:t>
                      </a: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u="none" strike="noStrike" dirty="0">
                          <a:solidFill>
                            <a:srgbClr val="0B0080"/>
                          </a:solidFill>
                          <a:effectLst/>
                          <a:hlinkClick r:id="rId4" tooltip="SQL:1999"/>
                        </a:rPr>
                        <a:t>SQL:1999</a:t>
                      </a:r>
                      <a:endParaRPr lang="en-US" sz="1400" dirty="0">
                        <a:effectLst/>
                      </a:endParaRP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600" dirty="0">
                          <a:effectLst/>
                        </a:rPr>
                        <a:t>Added regular expression matching, </a:t>
                      </a:r>
                      <a:r>
                        <a:rPr lang="en-US" sz="1600" u="none" strike="noStrike" dirty="0">
                          <a:solidFill>
                            <a:srgbClr val="0B0080"/>
                          </a:solidFill>
                          <a:effectLst/>
                          <a:hlinkClick r:id="rId5" tooltip="Hierarchical and recursive queries in SQL"/>
                        </a:rPr>
                        <a:t>recursive queries</a:t>
                      </a:r>
                      <a:r>
                        <a:rPr lang="en-US" sz="1600" dirty="0">
                          <a:effectLst/>
                        </a:rPr>
                        <a:t> (e.g. </a:t>
                      </a:r>
                      <a:r>
                        <a:rPr lang="en-US" sz="1600" u="none" strike="noStrike" dirty="0">
                          <a:solidFill>
                            <a:srgbClr val="0B0080"/>
                          </a:solidFill>
                          <a:effectLst/>
                          <a:hlinkClick r:id="rId6" tooltip="Transitive closure"/>
                        </a:rPr>
                        <a:t>transitive closure</a:t>
                      </a:r>
                      <a:r>
                        <a:rPr lang="en-US" sz="1600" dirty="0">
                          <a:effectLst/>
                        </a:rPr>
                        <a:t>), </a:t>
                      </a:r>
                      <a:r>
                        <a:rPr lang="en-US" sz="1600" u="none" strike="noStrike" dirty="0">
                          <a:solidFill>
                            <a:srgbClr val="0B0080"/>
                          </a:solidFill>
                          <a:effectLst/>
                          <a:hlinkClick r:id="rId7" tooltip="Database trigger"/>
                        </a:rPr>
                        <a:t>triggers</a:t>
                      </a:r>
                      <a:r>
                        <a:rPr lang="en-US" sz="1600" dirty="0">
                          <a:effectLst/>
                        </a:rPr>
                        <a:t>, support for procedural and control-of-flow statements, non-scalar types (arrays), and some object-oriented features (e.g. </a:t>
                      </a:r>
                      <a:r>
                        <a:rPr lang="en-US" sz="1600" u="none" strike="noStrike" dirty="0">
                          <a:solidFill>
                            <a:srgbClr val="0B0080"/>
                          </a:solidFill>
                          <a:effectLst/>
                          <a:hlinkClick r:id="rId8" tooltip="Structured type"/>
                        </a:rPr>
                        <a:t>structured types</a:t>
                      </a:r>
                      <a:r>
                        <a:rPr lang="en-US" sz="1600" dirty="0">
                          <a:effectLst/>
                        </a:rPr>
                        <a:t>). Support for embedding SQL in Java (</a:t>
                      </a:r>
                      <a:r>
                        <a:rPr lang="en-US" sz="1600" u="none" strike="noStrike" dirty="0">
                          <a:solidFill>
                            <a:srgbClr val="0B0080"/>
                          </a:solidFill>
                          <a:effectLst/>
                          <a:hlinkClick r:id="rId9" tooltip="SQL/OLB"/>
                        </a:rPr>
                        <a:t>SQL/OLB</a:t>
                      </a:r>
                      <a:r>
                        <a:rPr lang="en-US" sz="1600" dirty="0">
                          <a:effectLst/>
                        </a:rPr>
                        <a:t>) and vice versa (</a:t>
                      </a:r>
                      <a:r>
                        <a:rPr lang="en-US" sz="1600" u="none" strike="noStrike" dirty="0">
                          <a:solidFill>
                            <a:srgbClr val="0B0080"/>
                          </a:solidFill>
                          <a:effectLst/>
                          <a:hlinkClick r:id="rId10" tooltip="SQL/JRT"/>
                        </a:rPr>
                        <a:t>SQL/JRT</a:t>
                      </a:r>
                      <a:r>
                        <a:rPr lang="en-US" sz="1600" dirty="0">
                          <a:effectLst/>
                        </a:rPr>
                        <a:t>).</a:t>
                      </a: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525063245"/>
                  </a:ext>
                </a:extLst>
              </a:tr>
              <a:tr h="492627">
                <a:tc>
                  <a:txBody>
                    <a:bodyPr/>
                    <a:lstStyle/>
                    <a:p>
                      <a:r>
                        <a:rPr lang="en-US" sz="1400">
                          <a:effectLst/>
                        </a:rPr>
                        <a:t>2003</a:t>
                      </a: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u="none" strike="noStrike">
                          <a:solidFill>
                            <a:srgbClr val="0B0080"/>
                          </a:solidFill>
                          <a:effectLst/>
                          <a:hlinkClick r:id="rId11" tooltip="SQL:2003"/>
                        </a:rPr>
                        <a:t>SQL:2003</a:t>
                      </a:r>
                      <a:endParaRPr lang="en-US" sz="1400">
                        <a:effectLst/>
                      </a:endParaRP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600" dirty="0">
                          <a:effectLst/>
                        </a:rPr>
                        <a:t>Introduced </a:t>
                      </a:r>
                      <a:r>
                        <a:rPr lang="en-US" sz="1600" u="none" strike="noStrike" dirty="0">
                          <a:solidFill>
                            <a:srgbClr val="0B0080"/>
                          </a:solidFill>
                          <a:effectLst/>
                          <a:hlinkClick r:id="rId12" tooltip="XML"/>
                        </a:rPr>
                        <a:t>XML</a:t>
                      </a:r>
                      <a:r>
                        <a:rPr lang="en-US" sz="1600" dirty="0">
                          <a:effectLst/>
                        </a:rPr>
                        <a:t>-related features (</a:t>
                      </a:r>
                      <a:r>
                        <a:rPr lang="en-US" sz="1600" u="none" strike="noStrike" dirty="0">
                          <a:solidFill>
                            <a:srgbClr val="0B0080"/>
                          </a:solidFill>
                          <a:effectLst/>
                          <a:hlinkClick r:id="rId13" tooltip="SQL/XML"/>
                        </a:rPr>
                        <a:t>SQL/XML</a:t>
                      </a:r>
                      <a:r>
                        <a:rPr lang="en-US" sz="1600" dirty="0">
                          <a:effectLst/>
                        </a:rPr>
                        <a:t>), </a:t>
                      </a:r>
                      <a:r>
                        <a:rPr lang="en-US" sz="1600" i="1" dirty="0">
                          <a:effectLst/>
                        </a:rPr>
                        <a:t>window functions</a:t>
                      </a:r>
                      <a:r>
                        <a:rPr lang="en-US" sz="1600" dirty="0">
                          <a:effectLst/>
                        </a:rPr>
                        <a:t>, standardized sequences, and columns with auto-generated values (including identity-columns).</a:t>
                      </a: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308266019"/>
                  </a:ext>
                </a:extLst>
              </a:tr>
              <a:tr h="1284749">
                <a:tc>
                  <a:txBody>
                    <a:bodyPr/>
                    <a:lstStyle/>
                    <a:p>
                      <a:r>
                        <a:rPr lang="en-US" sz="1400">
                          <a:effectLst/>
                        </a:rPr>
                        <a:t>2006</a:t>
                      </a: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u="none" strike="noStrike">
                          <a:solidFill>
                            <a:srgbClr val="0B0080"/>
                          </a:solidFill>
                          <a:effectLst/>
                          <a:hlinkClick r:id="rId14" tooltip="SQL:2006"/>
                        </a:rPr>
                        <a:t>SQL:2006</a:t>
                      </a:r>
                      <a:endParaRPr lang="en-US" sz="1400">
                        <a:effectLst/>
                      </a:endParaRP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600" dirty="0">
                          <a:effectLst/>
                        </a:rPr>
                        <a:t>ISO/IEC 9075-14:2006 defines ways that SQL can be used with XML. It defines ways of importing and storing XML data in an SQL database, manipulating it within the database, and publishing both XML and conventional SQL-data in XML form. In addition, it lets applications integrate queries into their SQL code with </a:t>
                      </a:r>
                      <a:r>
                        <a:rPr lang="en-US" sz="1600" u="none" strike="noStrike" dirty="0">
                          <a:solidFill>
                            <a:srgbClr val="0B0080"/>
                          </a:solidFill>
                          <a:effectLst/>
                          <a:hlinkClick r:id="rId15" tooltip="XQuery"/>
                        </a:rPr>
                        <a:t>XQuery</a:t>
                      </a:r>
                      <a:r>
                        <a:rPr lang="en-US" sz="1600" dirty="0">
                          <a:effectLst/>
                        </a:rPr>
                        <a:t>, the XML Query Language published by the World Wide Web Consortium (</a:t>
                      </a:r>
                      <a:r>
                        <a:rPr lang="en-US" sz="1600" u="none" strike="noStrike" dirty="0">
                          <a:solidFill>
                            <a:srgbClr val="0B0080"/>
                          </a:solidFill>
                          <a:effectLst/>
                          <a:hlinkClick r:id="rId16" tooltip="W3C"/>
                        </a:rPr>
                        <a:t>W3C</a:t>
                      </a:r>
                      <a:r>
                        <a:rPr lang="en-US" sz="1600" dirty="0">
                          <a:effectLst/>
                        </a:rPr>
                        <a:t>), to concurrently access ordinary SQL-data and XML documents.</a:t>
                      </a:r>
                      <a:r>
                        <a:rPr lang="en-US" sz="1600" b="0" i="0" u="none" strike="noStrike" baseline="30000" dirty="0">
                          <a:solidFill>
                            <a:srgbClr val="0B0080"/>
                          </a:solidFill>
                          <a:effectLst/>
                          <a:hlinkClick r:id="rId17"/>
                        </a:rPr>
                        <a:t>[34]</a:t>
                      </a:r>
                      <a:endParaRPr lang="en-US" sz="1600" dirty="0">
                        <a:effectLst/>
                      </a:endParaRP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265627801"/>
                  </a:ext>
                </a:extLst>
              </a:tr>
              <a:tr h="395551">
                <a:tc>
                  <a:txBody>
                    <a:bodyPr/>
                    <a:lstStyle/>
                    <a:p>
                      <a:r>
                        <a:rPr lang="en-US" sz="1400">
                          <a:effectLst/>
                        </a:rPr>
                        <a:t>2008</a:t>
                      </a: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u="none" strike="noStrike">
                          <a:solidFill>
                            <a:srgbClr val="0B0080"/>
                          </a:solidFill>
                          <a:effectLst/>
                          <a:hlinkClick r:id="rId18" tooltip="SQL:2008"/>
                        </a:rPr>
                        <a:t>SQL:2008</a:t>
                      </a:r>
                      <a:endParaRPr lang="en-US" sz="1400">
                        <a:effectLst/>
                      </a:endParaRP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600" dirty="0">
                          <a:effectLst/>
                        </a:rPr>
                        <a:t>Legalizes ORDER BY outside cursor definitions. Adds INSTEAD OF triggers, TRUNCATE statement,</a:t>
                      </a:r>
                      <a:r>
                        <a:rPr lang="en-US" sz="1600" b="0" i="0" u="none" strike="noStrike" baseline="30000" dirty="0">
                          <a:solidFill>
                            <a:srgbClr val="0B0080"/>
                          </a:solidFill>
                          <a:effectLst/>
                          <a:hlinkClick r:id="rId19"/>
                        </a:rPr>
                        <a:t>[35]</a:t>
                      </a:r>
                      <a:r>
                        <a:rPr lang="en-US" sz="1600" dirty="0">
                          <a:effectLst/>
                        </a:rPr>
                        <a:t> FETCH clause.</a:t>
                      </a: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223996356"/>
                  </a:ext>
                </a:extLst>
              </a:tr>
              <a:tr h="423746">
                <a:tc>
                  <a:txBody>
                    <a:bodyPr/>
                    <a:lstStyle/>
                    <a:p>
                      <a:r>
                        <a:rPr lang="en-US" sz="1400">
                          <a:effectLst/>
                        </a:rPr>
                        <a:t>2011</a:t>
                      </a: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u="none" strike="noStrike">
                          <a:solidFill>
                            <a:srgbClr val="0B0080"/>
                          </a:solidFill>
                          <a:effectLst/>
                          <a:hlinkClick r:id="rId20" tooltip="SQL:2011"/>
                        </a:rPr>
                        <a:t>SQL:2011</a:t>
                      </a:r>
                      <a:endParaRPr lang="en-US" sz="1400">
                        <a:effectLst/>
                      </a:endParaRP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600" dirty="0">
                          <a:effectLst/>
                        </a:rPr>
                        <a:t>Adds temporal data (PERIOD FOR)</a:t>
                      </a:r>
                      <a:r>
                        <a:rPr lang="en-US" sz="1600" b="0" i="0" u="none" strike="noStrike" baseline="30000" dirty="0">
                          <a:solidFill>
                            <a:srgbClr val="0B0080"/>
                          </a:solidFill>
                          <a:effectLst/>
                          <a:hlinkClick r:id="rId21"/>
                        </a:rPr>
                        <a:t>[36]</a:t>
                      </a:r>
                      <a:r>
                        <a:rPr lang="en-US" sz="1600" dirty="0">
                          <a:effectLst/>
                        </a:rPr>
                        <a:t> (more information at: </a:t>
                      </a:r>
                      <a:r>
                        <a:rPr lang="en-US" sz="1600" u="none" strike="noStrike" dirty="0">
                          <a:solidFill>
                            <a:srgbClr val="0B0080"/>
                          </a:solidFill>
                          <a:effectLst/>
                          <a:hlinkClick r:id="rId22" tooltip="Temporal database"/>
                        </a:rPr>
                        <a:t>Temporal </a:t>
                      </a:r>
                      <a:r>
                        <a:rPr lang="en-US" sz="1600" u="none" strike="noStrike" dirty="0" err="1">
                          <a:solidFill>
                            <a:srgbClr val="0B0080"/>
                          </a:solidFill>
                          <a:effectLst/>
                          <a:hlinkClick r:id="rId22" tooltip="Temporal database"/>
                        </a:rPr>
                        <a:t>database#History</a:t>
                      </a:r>
                      <a:r>
                        <a:rPr lang="en-US" sz="1600" dirty="0">
                          <a:effectLst/>
                        </a:rPr>
                        <a:t>). Enhancements for </a:t>
                      </a:r>
                      <a:r>
                        <a:rPr lang="en-US" sz="1600" i="1" dirty="0">
                          <a:effectLst/>
                        </a:rPr>
                        <a:t>window functions</a:t>
                      </a:r>
                      <a:r>
                        <a:rPr lang="en-US" sz="1600" dirty="0">
                          <a:effectLst/>
                        </a:rPr>
                        <a:t> and FETCH clause.</a:t>
                      </a:r>
                      <a:r>
                        <a:rPr lang="en-US" sz="1600" b="0" i="0" u="none" strike="noStrike" baseline="30000" dirty="0">
                          <a:solidFill>
                            <a:srgbClr val="0B0080"/>
                          </a:solidFill>
                          <a:effectLst/>
                          <a:hlinkClick r:id="rId23"/>
                        </a:rPr>
                        <a:t>[37]</a:t>
                      </a:r>
                      <a:endParaRPr lang="en-US" sz="1600" dirty="0">
                        <a:effectLst/>
                      </a:endParaRP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326340247"/>
                  </a:ext>
                </a:extLst>
              </a:tr>
              <a:tr h="251546">
                <a:tc>
                  <a:txBody>
                    <a:bodyPr/>
                    <a:lstStyle/>
                    <a:p>
                      <a:r>
                        <a:rPr lang="en-US" sz="1400">
                          <a:effectLst/>
                        </a:rPr>
                        <a:t>2016</a:t>
                      </a: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u="none" strike="noStrike">
                          <a:solidFill>
                            <a:srgbClr val="0B0080"/>
                          </a:solidFill>
                          <a:effectLst/>
                          <a:hlinkClick r:id="rId24" tooltip="SQL:2016"/>
                        </a:rPr>
                        <a:t>SQL:2016</a:t>
                      </a:r>
                      <a:endParaRPr lang="en-US" sz="1400">
                        <a:effectLst/>
                      </a:endParaRP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600" dirty="0">
                          <a:effectLst/>
                        </a:rPr>
                        <a:t>Adds row pattern matching, polymorphic table functions, </a:t>
                      </a:r>
                      <a:r>
                        <a:rPr lang="en-US" sz="1600" u="none" strike="noStrike" dirty="0">
                          <a:solidFill>
                            <a:srgbClr val="0B0080"/>
                          </a:solidFill>
                          <a:effectLst/>
                          <a:hlinkClick r:id="rId25" tooltip="JSON"/>
                        </a:rPr>
                        <a:t>JSON</a:t>
                      </a:r>
                      <a:r>
                        <a:rPr lang="en-US" sz="1600" dirty="0">
                          <a:effectLst/>
                        </a:rPr>
                        <a:t>.</a:t>
                      </a: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799028534"/>
                  </a:ext>
                </a:extLst>
              </a:tr>
              <a:tr h="131052">
                <a:tc>
                  <a:txBody>
                    <a:bodyPr/>
                    <a:lstStyle/>
                    <a:p>
                      <a:r>
                        <a:rPr lang="en-US" sz="1400">
                          <a:effectLst/>
                        </a:rPr>
                        <a:t>2019</a:t>
                      </a: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dirty="0">
                          <a:effectLst/>
                        </a:rPr>
                        <a:t>SQL:2019</a:t>
                      </a: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600" dirty="0">
                          <a:effectLst/>
                        </a:rPr>
                        <a:t>Adds Part 15, multidimensional arrays (</a:t>
                      </a:r>
                      <a:r>
                        <a:rPr lang="en-US" sz="1600" dirty="0" err="1">
                          <a:effectLst/>
                        </a:rPr>
                        <a:t>MDarray</a:t>
                      </a:r>
                      <a:r>
                        <a:rPr lang="en-US" sz="1600" dirty="0">
                          <a:effectLst/>
                        </a:rPr>
                        <a:t> type and operators).</a:t>
                      </a:r>
                    </a:p>
                  </a:txBody>
                  <a:tcPr marL="13892" marR="13892" marT="6946" marB="69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581065957"/>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ltLang="en-US" dirty="0"/>
              <a:t>Aggregate Functions</a:t>
            </a:r>
          </a:p>
        </p:txBody>
      </p:sp>
      <p:sp>
        <p:nvSpPr>
          <p:cNvPr id="35842" name="Rectangle 3"/>
          <p:cNvSpPr>
            <a:spLocks noGrp="1" noChangeArrowheads="1"/>
          </p:cNvSpPr>
          <p:nvPr>
            <p:ph type="body" idx="1"/>
          </p:nvPr>
        </p:nvSpPr>
        <p:spPr>
          <a:xfrm>
            <a:off x="101600" y="1093788"/>
            <a:ext cx="9042400" cy="5434012"/>
          </a:xfrm>
        </p:spPr>
        <p:txBody>
          <a:bodyPr/>
          <a:lstStyle/>
          <a:p>
            <a:pPr>
              <a:tabLst>
                <a:tab pos="2222500" algn="l"/>
              </a:tabLst>
            </a:pPr>
            <a:r>
              <a:rPr lang="en-US" altLang="en-US" sz="2400" dirty="0"/>
              <a:t>These functions take all the values in a column like it was part of some array, set, or collection and return a value</a:t>
            </a:r>
          </a:p>
          <a:p>
            <a:pPr>
              <a:buFont typeface="Monotype Sorts" charset="2"/>
              <a:buNone/>
              <a:tabLst>
                <a:tab pos="2222500" algn="l"/>
              </a:tabLst>
            </a:pPr>
            <a:r>
              <a:rPr lang="en-US" altLang="en-US" sz="2400" dirty="0"/>
              <a:t>		</a:t>
            </a:r>
            <a:r>
              <a:rPr lang="en-US" altLang="en-US" sz="2400" b="1" dirty="0" err="1"/>
              <a:t>avg</a:t>
            </a:r>
            <a:r>
              <a:rPr lang="en-US" altLang="en-US" sz="2400" b="1" dirty="0"/>
              <a:t>: </a:t>
            </a:r>
            <a:r>
              <a:rPr lang="en-US" altLang="en-US" sz="2400" dirty="0"/>
              <a:t>average value</a:t>
            </a:r>
            <a:br>
              <a:rPr lang="en-US" altLang="en-US" sz="2400" dirty="0"/>
            </a:br>
            <a:r>
              <a:rPr lang="en-US" altLang="en-US" sz="2400" dirty="0"/>
              <a:t>	</a:t>
            </a:r>
            <a:r>
              <a:rPr lang="en-US" altLang="en-US" sz="2400" b="1" dirty="0"/>
              <a:t>min:  </a:t>
            </a:r>
            <a:r>
              <a:rPr lang="en-US" altLang="en-US" sz="2400" dirty="0"/>
              <a:t>minimum value</a:t>
            </a:r>
            <a:br>
              <a:rPr lang="en-US" altLang="en-US" sz="2400" dirty="0"/>
            </a:br>
            <a:r>
              <a:rPr lang="en-US" altLang="en-US" sz="2400" dirty="0"/>
              <a:t>	</a:t>
            </a:r>
            <a:r>
              <a:rPr lang="en-US" altLang="en-US" sz="2400" b="1" dirty="0"/>
              <a:t>max:  </a:t>
            </a:r>
            <a:r>
              <a:rPr lang="en-US" altLang="en-US" sz="2400" dirty="0"/>
              <a:t>maximum value</a:t>
            </a:r>
            <a:br>
              <a:rPr lang="en-US" altLang="en-US" sz="2400" dirty="0"/>
            </a:br>
            <a:r>
              <a:rPr lang="en-US" altLang="en-US" sz="2400" dirty="0"/>
              <a:t>	</a:t>
            </a:r>
            <a:r>
              <a:rPr lang="en-US" altLang="en-US" sz="2400" b="1" dirty="0"/>
              <a:t>sum:  </a:t>
            </a:r>
            <a:r>
              <a:rPr lang="en-US" altLang="en-US" sz="2400" dirty="0"/>
              <a:t>sum of values</a:t>
            </a:r>
            <a:br>
              <a:rPr lang="en-US" altLang="en-US" sz="2400" dirty="0"/>
            </a:br>
            <a:r>
              <a:rPr lang="en-US" altLang="en-US" sz="2400" dirty="0"/>
              <a:t>	</a:t>
            </a:r>
            <a:r>
              <a:rPr lang="en-US" altLang="en-US" sz="2400" b="1" dirty="0"/>
              <a:t>count:  </a:t>
            </a:r>
            <a:r>
              <a:rPr lang="en-US" altLang="en-US" sz="2400" dirty="0"/>
              <a:t>number of values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ltLang="en-US" dirty="0"/>
              <a:t>Aggregate Functions Examples</a:t>
            </a:r>
          </a:p>
        </p:txBody>
      </p:sp>
      <p:sp>
        <p:nvSpPr>
          <p:cNvPr id="36866" name="Rectangle 3"/>
          <p:cNvSpPr>
            <a:spLocks noGrp="1" noChangeArrowheads="1"/>
          </p:cNvSpPr>
          <p:nvPr>
            <p:ph type="body" idx="1"/>
          </p:nvPr>
        </p:nvSpPr>
        <p:spPr>
          <a:xfrm>
            <a:off x="114300" y="1108074"/>
            <a:ext cx="8915400" cy="5572125"/>
          </a:xfrm>
        </p:spPr>
        <p:txBody>
          <a:bodyPr/>
          <a:lstStyle/>
          <a:p>
            <a:pPr>
              <a:tabLst>
                <a:tab pos="1711325" algn="l"/>
              </a:tabLst>
            </a:pPr>
            <a:r>
              <a:rPr lang="en-US" altLang="en-US" sz="2400" dirty="0"/>
              <a:t>Find the average salary of instructors in the Computer Science department </a:t>
            </a:r>
          </a:p>
          <a:p>
            <a:pPr lvl="1">
              <a:tabLst>
                <a:tab pos="1711325" algn="l"/>
              </a:tabLst>
            </a:pPr>
            <a:r>
              <a:rPr lang="en-US" altLang="en-US" sz="2400" b="1" dirty="0"/>
              <a:t>select </a:t>
            </a:r>
            <a:r>
              <a:rPr lang="en-US" altLang="en-US" sz="2400" b="1" dirty="0" err="1"/>
              <a:t>avg</a:t>
            </a:r>
            <a:r>
              <a:rPr lang="en-US" altLang="en-US" sz="2400" b="1" dirty="0"/>
              <a:t> </a:t>
            </a:r>
            <a:r>
              <a:rPr lang="en-US" altLang="en-US" sz="2400" dirty="0"/>
              <a:t>(</a:t>
            </a:r>
            <a:r>
              <a:rPr lang="en-US" altLang="en-US" sz="2400" i="1" dirty="0"/>
              <a:t>salary</a:t>
            </a:r>
            <a:r>
              <a:rPr lang="en-US" altLang="en-US" sz="2400" dirty="0"/>
              <a:t>)</a:t>
            </a:r>
            <a:br>
              <a:rPr lang="en-US" altLang="en-US" sz="2400" dirty="0"/>
            </a:br>
            <a:r>
              <a:rPr lang="en-US" altLang="en-US" sz="2400" b="1" dirty="0"/>
              <a:t>from </a:t>
            </a:r>
            <a:r>
              <a:rPr lang="en-US" altLang="en-US" sz="2400" i="1" dirty="0"/>
              <a:t>instructor</a:t>
            </a:r>
            <a:br>
              <a:rPr lang="en-US" altLang="en-US" sz="2400" i="1" dirty="0"/>
            </a:br>
            <a:r>
              <a:rPr lang="en-US" altLang="en-US" sz="2400" b="1" dirty="0"/>
              <a:t>where </a:t>
            </a:r>
            <a:r>
              <a:rPr lang="en-US" altLang="en-US" sz="2400" i="1" dirty="0" err="1"/>
              <a:t>dept_name</a:t>
            </a:r>
            <a:r>
              <a:rPr lang="en-US" altLang="en-US" sz="2400" dirty="0"/>
              <a:t>= 'Comp. Sci.';</a:t>
            </a:r>
          </a:p>
          <a:p>
            <a:pPr>
              <a:tabLst>
                <a:tab pos="1711325" algn="l"/>
              </a:tabLst>
            </a:pPr>
            <a:r>
              <a:rPr kumimoji="0" lang="en-US" altLang="en-US" sz="2400" dirty="0"/>
              <a:t>Find the total number of instructors who teach a course in the Spring 2010 semester</a:t>
            </a:r>
          </a:p>
          <a:p>
            <a:pPr lvl="1">
              <a:tabLst>
                <a:tab pos="1711325" algn="l"/>
              </a:tabLst>
            </a:pPr>
            <a:r>
              <a:rPr kumimoji="0" lang="en-US" altLang="en-US" sz="2400" b="1" dirty="0"/>
              <a:t>select count </a:t>
            </a:r>
            <a:r>
              <a:rPr kumimoji="0" lang="en-US" altLang="en-US" sz="2400" dirty="0"/>
              <a:t>(</a:t>
            </a:r>
            <a:r>
              <a:rPr kumimoji="0" lang="en-US" altLang="en-US" sz="2400" b="1" dirty="0"/>
              <a:t>distinct </a:t>
            </a:r>
            <a:r>
              <a:rPr kumimoji="0" lang="en-US" altLang="en-US" sz="2400" i="1" dirty="0"/>
              <a:t>ID</a:t>
            </a:r>
            <a:r>
              <a:rPr kumimoji="0" lang="en-US" altLang="en-US" sz="2400" dirty="0"/>
              <a:t>)</a:t>
            </a:r>
            <a:br>
              <a:rPr kumimoji="0" lang="en-US" altLang="en-US" sz="2400" dirty="0"/>
            </a:br>
            <a:r>
              <a:rPr kumimoji="0" lang="en-US" altLang="en-US" sz="2400" b="1" dirty="0"/>
              <a:t>from </a:t>
            </a:r>
            <a:r>
              <a:rPr kumimoji="0" lang="en-US" altLang="en-US" sz="2400" i="1" dirty="0"/>
              <a:t>teaches</a:t>
            </a:r>
            <a:br>
              <a:rPr kumimoji="0" lang="en-US" altLang="en-US" sz="2400" i="1" dirty="0"/>
            </a:br>
            <a:r>
              <a:rPr kumimoji="0" lang="en-US" altLang="en-US" sz="2400" b="1" dirty="0"/>
              <a:t>where </a:t>
            </a:r>
            <a:r>
              <a:rPr kumimoji="0" lang="en-US" altLang="en-US" sz="2400" i="1" dirty="0"/>
              <a:t>semester </a:t>
            </a:r>
            <a:r>
              <a:rPr kumimoji="0" lang="en-US" altLang="en-US" sz="2400" dirty="0"/>
              <a:t>= 'Spring' </a:t>
            </a:r>
            <a:r>
              <a:rPr kumimoji="0" lang="en-US" altLang="en-US" sz="2400" b="1" dirty="0"/>
              <a:t>and </a:t>
            </a:r>
            <a:r>
              <a:rPr kumimoji="0" lang="en-US" altLang="en-US" sz="2400" i="1" dirty="0"/>
              <a:t>year </a:t>
            </a:r>
            <a:r>
              <a:rPr kumimoji="0" lang="en-US" altLang="en-US" sz="2400" dirty="0"/>
              <a:t>= 2018;</a:t>
            </a:r>
          </a:p>
          <a:p>
            <a:pPr>
              <a:tabLst>
                <a:tab pos="1711325" algn="l"/>
              </a:tabLst>
            </a:pPr>
            <a:r>
              <a:rPr kumimoji="0" lang="en-US" altLang="en-US" sz="2400" dirty="0"/>
              <a:t>Find the number of tuples in the </a:t>
            </a:r>
            <a:r>
              <a:rPr kumimoji="0" lang="en-US" altLang="en-US" sz="2400" i="1" dirty="0"/>
              <a:t>course </a:t>
            </a:r>
            <a:r>
              <a:rPr kumimoji="0" lang="en-US" altLang="en-US" sz="2400" dirty="0"/>
              <a:t>relation</a:t>
            </a:r>
          </a:p>
          <a:p>
            <a:pPr lvl="1">
              <a:tabLst>
                <a:tab pos="1711325" algn="l"/>
              </a:tabLst>
            </a:pPr>
            <a:r>
              <a:rPr kumimoji="0" lang="en-US" altLang="en-US" sz="2400" b="1" dirty="0"/>
              <a:t>select count </a:t>
            </a:r>
            <a:r>
              <a:rPr kumimoji="0" lang="en-US" altLang="en-US" sz="2400" dirty="0"/>
              <a:t>(*)</a:t>
            </a:r>
            <a:br>
              <a:rPr kumimoji="0" lang="en-US" altLang="en-US" sz="2400" dirty="0"/>
            </a:br>
            <a:r>
              <a:rPr kumimoji="0" lang="en-US" altLang="en-US" sz="2400" b="1" dirty="0"/>
              <a:t>from </a:t>
            </a:r>
            <a:r>
              <a:rPr kumimoji="0" lang="en-US" altLang="en-US" sz="2400" i="1" dirty="0"/>
              <a:t>course</a:t>
            </a:r>
            <a:r>
              <a:rPr kumimoji="0" lang="en-US" altLang="en-US" sz="2400" dirty="0"/>
              <a:t>;</a:t>
            </a:r>
          </a:p>
          <a:p>
            <a:pPr lvl="1">
              <a:buNone/>
              <a:tabLst>
                <a:tab pos="1711325" algn="l"/>
              </a:tabLst>
            </a:pPr>
            <a:endParaRPr kumimoji="0" lang="en-US" altLang="en-US" dirty="0"/>
          </a:p>
          <a:p>
            <a:pPr>
              <a:tabLst>
                <a:tab pos="1711325" algn="l"/>
              </a:tabLst>
            </a:pPr>
            <a:endParaRPr lang="en-US" altLang="en-US" dirty="0"/>
          </a:p>
        </p:txBody>
      </p:sp>
      <p:sp>
        <p:nvSpPr>
          <p:cNvPr id="36867" name="Text Box 4"/>
          <p:cNvSpPr txBox="1">
            <a:spLocks noChangeArrowheads="1"/>
          </p:cNvSpPr>
          <p:nvPr/>
        </p:nvSpPr>
        <p:spPr bwMode="auto">
          <a:xfrm>
            <a:off x="758825" y="2813050"/>
            <a:ext cx="7681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kumimoji="1" lang="en-US" altLang="en-US" sz="1800"/>
              <a:t>   </a:t>
            </a:r>
            <a:endParaRPr lang="en-US" altLang="en-US"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en-US" altLang="en-US"/>
              <a:t>Aggregate Functions – Group By</a:t>
            </a:r>
          </a:p>
        </p:txBody>
      </p:sp>
      <p:sp>
        <p:nvSpPr>
          <p:cNvPr id="37890" name="Rectangle 3"/>
          <p:cNvSpPr>
            <a:spLocks noGrp="1" noChangeArrowheads="1"/>
          </p:cNvSpPr>
          <p:nvPr>
            <p:ph type="body" idx="1"/>
          </p:nvPr>
        </p:nvSpPr>
        <p:spPr>
          <a:xfrm>
            <a:off x="760413" y="1023938"/>
            <a:ext cx="8158300" cy="1361453"/>
          </a:xfrm>
        </p:spPr>
        <p:txBody>
          <a:bodyPr/>
          <a:lstStyle/>
          <a:p>
            <a:pPr>
              <a:tabLst>
                <a:tab pos="625475" algn="l"/>
              </a:tabLst>
            </a:pPr>
            <a:r>
              <a:rPr lang="en-US" altLang="en-US" dirty="0"/>
              <a:t>Find the average salary of instructors in each department</a:t>
            </a:r>
          </a:p>
          <a:p>
            <a:pPr lvl="1">
              <a:tabLst>
                <a:tab pos="625475" algn="l"/>
              </a:tabLst>
            </a:pPr>
            <a:r>
              <a:rPr lang="en-US" altLang="en-US" b="1" dirty="0"/>
              <a:t>select </a:t>
            </a:r>
            <a:r>
              <a:rPr lang="en-US" altLang="en-US" i="1" dirty="0"/>
              <a:t>dept_name</a:t>
            </a:r>
            <a:r>
              <a:rPr lang="en-US" altLang="en-US" dirty="0"/>
              <a:t>, </a:t>
            </a:r>
            <a:r>
              <a:rPr lang="en-US" altLang="en-US" b="1" dirty="0" err="1"/>
              <a:t>avg</a:t>
            </a:r>
            <a:r>
              <a:rPr lang="en-US" altLang="en-US" b="1" dirty="0"/>
              <a:t> </a:t>
            </a:r>
            <a:r>
              <a:rPr lang="en-US" altLang="en-US" dirty="0"/>
              <a:t>(</a:t>
            </a:r>
            <a:r>
              <a:rPr lang="en-US" altLang="en-US" i="1" dirty="0"/>
              <a:t>salary</a:t>
            </a:r>
            <a:r>
              <a:rPr lang="en-US" altLang="en-US" dirty="0"/>
              <a:t>) </a:t>
            </a:r>
            <a:r>
              <a:rPr lang="en-US" altLang="en-US" b="1" dirty="0"/>
              <a:t>as</a:t>
            </a:r>
            <a:r>
              <a:rPr lang="en-US" altLang="en-US" dirty="0"/>
              <a:t> </a:t>
            </a:r>
            <a:r>
              <a:rPr lang="en-US" altLang="en-US" i="1" dirty="0" err="1"/>
              <a:t>avg_salary</a:t>
            </a:r>
            <a:br>
              <a:rPr lang="en-US" altLang="en-US" dirty="0"/>
            </a:br>
            <a:r>
              <a:rPr lang="en-US" altLang="en-US" b="1" dirty="0"/>
              <a:t>from </a:t>
            </a:r>
            <a:r>
              <a:rPr lang="en-US" altLang="en-US" i="1" dirty="0"/>
              <a:t>instructor</a:t>
            </a:r>
            <a:br>
              <a:rPr lang="en-US" altLang="en-US" i="1" dirty="0"/>
            </a:br>
            <a:r>
              <a:rPr lang="en-US" altLang="en-US" b="1" dirty="0"/>
              <a:t>group by </a:t>
            </a:r>
            <a:r>
              <a:rPr lang="en-US" altLang="en-US" i="1" dirty="0"/>
              <a:t>dept_name</a:t>
            </a:r>
            <a:r>
              <a:rPr lang="en-US" altLang="en-US" dirty="0"/>
              <a:t>;</a:t>
            </a:r>
          </a:p>
          <a:p>
            <a:pPr lvl="1">
              <a:buNone/>
              <a:tabLst>
                <a:tab pos="625475" algn="l"/>
              </a:tabLst>
            </a:pPr>
            <a:endParaRPr lang="en-US" altLang="en-US" dirty="0"/>
          </a:p>
          <a:p>
            <a:pPr lvl="1">
              <a:tabLst>
                <a:tab pos="625475" algn="l"/>
              </a:tabLst>
            </a:pPr>
            <a:endParaRPr lang="en-US" altLang="en-US" dirty="0"/>
          </a:p>
          <a:p>
            <a:pPr lvl="1">
              <a:tabLst>
                <a:tab pos="625475" algn="l"/>
              </a:tabLst>
            </a:pPr>
            <a:endParaRPr lang="en-US" altLang="en-US" dirty="0"/>
          </a:p>
        </p:txBody>
      </p:sp>
      <p:pic>
        <p:nvPicPr>
          <p:cNvPr id="37891" name="Picture 4" descr="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825" y="2584185"/>
            <a:ext cx="3432463" cy="3087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0339" name="Picture 3" descr="C:\Users\as668\Desktop\Judi\3_14.jpg"/>
          <p:cNvPicPr>
            <a:picLocks noChangeAspect="1" noChangeArrowheads="1"/>
          </p:cNvPicPr>
          <p:nvPr/>
        </p:nvPicPr>
        <p:blipFill>
          <a:blip r:embed="rId4"/>
          <a:srcRect/>
          <a:stretch>
            <a:fillRect/>
          </a:stretch>
        </p:blipFill>
        <p:spPr bwMode="auto">
          <a:xfrm>
            <a:off x="5836024" y="3406636"/>
            <a:ext cx="2222448" cy="2214236"/>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r>
              <a:rPr lang="en-US" altLang="en-US"/>
              <a:t>Aggregation (Cont.)</a:t>
            </a:r>
          </a:p>
        </p:txBody>
      </p:sp>
      <p:sp>
        <p:nvSpPr>
          <p:cNvPr id="38914" name="Text Box 3"/>
          <p:cNvSpPr>
            <a:spLocks noGrp="1" noChangeArrowheads="1"/>
          </p:cNvSpPr>
          <p:nvPr>
            <p:ph type="body" idx="1"/>
          </p:nvPr>
        </p:nvSpPr>
        <p:spPr>
          <a:xfrm>
            <a:off x="101600" y="1093788"/>
            <a:ext cx="8902700" cy="5548312"/>
          </a:xfrm>
        </p:spPr>
        <p:txBody>
          <a:bodyPr/>
          <a:lstStyle/>
          <a:p>
            <a:r>
              <a:rPr lang="en-US" altLang="en-US" sz="2800" dirty="0"/>
              <a:t>Attributes in </a:t>
            </a:r>
            <a:r>
              <a:rPr lang="en-US" altLang="en-US" sz="2800" b="1" dirty="0"/>
              <a:t>select </a:t>
            </a:r>
            <a:r>
              <a:rPr lang="en-US" altLang="en-US" sz="2800" dirty="0"/>
              <a:t>clause outside of aggregate functions must appear in </a:t>
            </a:r>
            <a:r>
              <a:rPr lang="en-US" altLang="en-US" sz="2800" b="1" dirty="0"/>
              <a:t>group by</a:t>
            </a:r>
            <a:r>
              <a:rPr lang="en-US" altLang="en-US" sz="2800" dirty="0"/>
              <a:t> list</a:t>
            </a:r>
          </a:p>
          <a:p>
            <a:pPr lvl="1"/>
            <a:r>
              <a:rPr lang="en-US" altLang="en-US" sz="2800" dirty="0"/>
              <a:t>/* erroneous query */</a:t>
            </a:r>
            <a:br>
              <a:rPr lang="en-US" altLang="en-US" sz="2800" dirty="0"/>
            </a:br>
            <a:r>
              <a:rPr lang="en-US" altLang="en-US" sz="2800" b="1" dirty="0"/>
              <a:t>select </a:t>
            </a:r>
            <a:r>
              <a:rPr lang="en-US" altLang="en-US" sz="2800" i="1" dirty="0" err="1"/>
              <a:t>dept_name</a:t>
            </a:r>
            <a:r>
              <a:rPr lang="en-US" altLang="en-US" sz="2800" dirty="0"/>
              <a:t>, </a:t>
            </a:r>
            <a:r>
              <a:rPr lang="en-US" altLang="en-US" sz="2800" i="1" dirty="0"/>
              <a:t>ID</a:t>
            </a:r>
            <a:r>
              <a:rPr lang="en-US" altLang="en-US" sz="2800" dirty="0"/>
              <a:t>, </a:t>
            </a:r>
            <a:r>
              <a:rPr lang="en-US" altLang="en-US" sz="2800" b="1" dirty="0" err="1"/>
              <a:t>avg</a:t>
            </a:r>
            <a:r>
              <a:rPr lang="en-US" altLang="en-US" sz="2800" b="1" dirty="0"/>
              <a:t> </a:t>
            </a:r>
            <a:r>
              <a:rPr lang="en-US" altLang="en-US" sz="2800" dirty="0"/>
              <a:t>(</a:t>
            </a:r>
            <a:r>
              <a:rPr lang="en-US" altLang="en-US" sz="2800" i="1" dirty="0"/>
              <a:t>salary</a:t>
            </a:r>
            <a:r>
              <a:rPr lang="en-US" altLang="en-US" sz="2800" dirty="0"/>
              <a:t>)</a:t>
            </a:r>
            <a:br>
              <a:rPr lang="en-US" altLang="en-US" sz="2800" dirty="0"/>
            </a:br>
            <a:r>
              <a:rPr lang="en-US" altLang="en-US" sz="2800" b="1" dirty="0"/>
              <a:t>from </a:t>
            </a:r>
            <a:r>
              <a:rPr lang="en-US" altLang="en-US" sz="2800" i="1" dirty="0"/>
              <a:t>instructor</a:t>
            </a:r>
            <a:br>
              <a:rPr lang="en-US" altLang="en-US" sz="2800" i="1" dirty="0"/>
            </a:br>
            <a:r>
              <a:rPr lang="en-US" altLang="en-US" sz="2800" b="1" dirty="0"/>
              <a:t>group by </a:t>
            </a:r>
            <a:r>
              <a:rPr lang="en-US" altLang="en-US" sz="2800" i="1" dirty="0" err="1"/>
              <a:t>dept_name</a:t>
            </a:r>
            <a:r>
              <a:rPr lang="en-US" altLang="en-US" sz="2800" dirty="0"/>
              <a:t>;</a:t>
            </a:r>
          </a:p>
          <a:p>
            <a:pPr lvl="1"/>
            <a:endParaRPr lang="en-US" altLang="en-US" sz="2800" dirty="0"/>
          </a:p>
          <a:p>
            <a:pPr lvl="1"/>
            <a:r>
              <a:rPr lang="en-US" altLang="en-US" sz="2800" dirty="0"/>
              <a:t>How do we fix?</a:t>
            </a:r>
          </a:p>
          <a:p>
            <a:pPr lvl="1"/>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923925" y="96838"/>
            <a:ext cx="8077200" cy="609600"/>
          </a:xfrm>
        </p:spPr>
        <p:txBody>
          <a:bodyPr/>
          <a:lstStyle/>
          <a:p>
            <a:r>
              <a:rPr lang="en-US" altLang="en-US"/>
              <a:t>Aggregate Functions – Having Clause</a:t>
            </a:r>
          </a:p>
        </p:txBody>
      </p:sp>
      <p:sp>
        <p:nvSpPr>
          <p:cNvPr id="39938" name="Rectangle 3"/>
          <p:cNvSpPr>
            <a:spLocks noGrp="1" noChangeArrowheads="1"/>
          </p:cNvSpPr>
          <p:nvPr>
            <p:ph type="body" idx="1"/>
          </p:nvPr>
        </p:nvSpPr>
        <p:spPr>
          <a:xfrm>
            <a:off x="814388" y="1193800"/>
            <a:ext cx="7661275" cy="1130300"/>
          </a:xfrm>
        </p:spPr>
        <p:txBody>
          <a:bodyPr/>
          <a:lstStyle/>
          <a:p>
            <a:pPr>
              <a:tabLst>
                <a:tab pos="1489075" algn="l"/>
              </a:tabLst>
            </a:pPr>
            <a:r>
              <a:rPr lang="en-US" altLang="en-US" sz="2400" dirty="0"/>
              <a:t>Find the names and average salaries of all departments whose average salary is greater than 42000</a:t>
            </a:r>
          </a:p>
        </p:txBody>
      </p:sp>
      <p:sp>
        <p:nvSpPr>
          <p:cNvPr id="39939" name="Text Box 4"/>
          <p:cNvSpPr txBox="1">
            <a:spLocks noChangeArrowheads="1"/>
          </p:cNvSpPr>
          <p:nvPr/>
        </p:nvSpPr>
        <p:spPr bwMode="auto">
          <a:xfrm>
            <a:off x="101600" y="4900613"/>
            <a:ext cx="88995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buFont typeface="Monotype Sorts" charset="2"/>
              <a:buNone/>
            </a:pPr>
            <a:r>
              <a:rPr kumimoji="1" lang="en-US" altLang="en-US" dirty="0">
                <a:solidFill>
                  <a:schemeClr val="tx2"/>
                </a:solidFill>
              </a:rPr>
              <a:t>       </a:t>
            </a:r>
            <a:r>
              <a:rPr kumimoji="1" lang="en-US" altLang="en-US" dirty="0"/>
              <a:t>Note:  predicates in the </a:t>
            </a:r>
            <a:r>
              <a:rPr kumimoji="1" lang="en-US" altLang="en-US" b="1" dirty="0"/>
              <a:t>having</a:t>
            </a:r>
            <a:r>
              <a:rPr kumimoji="1" lang="en-US" altLang="en-US" dirty="0"/>
              <a:t> clause are applied after the </a:t>
            </a:r>
            <a:br>
              <a:rPr kumimoji="1" lang="en-US" altLang="en-US" dirty="0"/>
            </a:br>
            <a:r>
              <a:rPr kumimoji="1" lang="en-US" altLang="en-US" dirty="0"/>
              <a:t>                 formation of groups whereas predicates in the </a:t>
            </a:r>
            <a:r>
              <a:rPr kumimoji="1" lang="en-US" altLang="en-US" b="1" dirty="0"/>
              <a:t>where</a:t>
            </a:r>
            <a:r>
              <a:rPr kumimoji="1" lang="en-US" altLang="en-US" dirty="0"/>
              <a:t> </a:t>
            </a:r>
            <a:br>
              <a:rPr kumimoji="1" lang="en-US" altLang="en-US" dirty="0"/>
            </a:br>
            <a:r>
              <a:rPr kumimoji="1" lang="en-US" altLang="en-US" dirty="0"/>
              <a:t>                 clause are applied before forming groups</a:t>
            </a:r>
          </a:p>
          <a:p>
            <a:endParaRPr lang="en-US" altLang="en-US" sz="1800" dirty="0">
              <a:latin typeface="Times New Roman" panose="02020603050405020304" pitchFamily="18" charset="0"/>
            </a:endParaRPr>
          </a:p>
        </p:txBody>
      </p:sp>
      <p:sp>
        <p:nvSpPr>
          <p:cNvPr id="39940" name="Text Box 5"/>
          <p:cNvSpPr txBox="1">
            <a:spLocks noChangeArrowheads="1"/>
          </p:cNvSpPr>
          <p:nvPr/>
        </p:nvSpPr>
        <p:spPr bwMode="auto">
          <a:xfrm>
            <a:off x="814388" y="2811462"/>
            <a:ext cx="78422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b="1" dirty="0"/>
              <a:t>select </a:t>
            </a:r>
            <a:r>
              <a:rPr lang="en-US" altLang="en-US" i="1" dirty="0"/>
              <a:t>dept_name</a:t>
            </a:r>
            <a:r>
              <a:rPr lang="en-US" altLang="en-US" dirty="0"/>
              <a:t>, </a:t>
            </a:r>
            <a:r>
              <a:rPr lang="en-US" altLang="en-US" b="1" dirty="0" err="1"/>
              <a:t>avg</a:t>
            </a:r>
            <a:r>
              <a:rPr lang="en-US" altLang="en-US" b="1" dirty="0"/>
              <a:t> </a:t>
            </a:r>
            <a:r>
              <a:rPr lang="en-US" altLang="en-US" dirty="0"/>
              <a:t>(</a:t>
            </a:r>
            <a:r>
              <a:rPr lang="en-US" altLang="en-US" i="1" dirty="0"/>
              <a:t>salary</a:t>
            </a:r>
            <a:r>
              <a:rPr lang="en-US" altLang="en-US" dirty="0"/>
              <a:t>) </a:t>
            </a:r>
            <a:r>
              <a:rPr lang="en-US" altLang="en-US" b="1" dirty="0"/>
              <a:t>as</a:t>
            </a:r>
            <a:r>
              <a:rPr lang="en-US" altLang="en-US" dirty="0"/>
              <a:t> </a:t>
            </a:r>
            <a:r>
              <a:rPr lang="en-US" altLang="en-US" i="1" dirty="0" err="1"/>
              <a:t>avg_salary</a:t>
            </a:r>
            <a:endParaRPr lang="en-US" altLang="en-US" i="1" dirty="0"/>
          </a:p>
          <a:p>
            <a:r>
              <a:rPr lang="en-US" altLang="en-US" b="1" dirty="0"/>
              <a:t>from </a:t>
            </a:r>
            <a:r>
              <a:rPr lang="en-US" altLang="en-US" i="1" dirty="0"/>
              <a:t>instructor</a:t>
            </a:r>
          </a:p>
          <a:p>
            <a:r>
              <a:rPr lang="en-US" altLang="en-US" b="1" dirty="0"/>
              <a:t>group by </a:t>
            </a:r>
            <a:r>
              <a:rPr lang="en-US" altLang="en-US" i="1" dirty="0"/>
              <a:t>dept_name</a:t>
            </a:r>
          </a:p>
          <a:p>
            <a:r>
              <a:rPr lang="en-US" altLang="en-US" b="1" dirty="0"/>
              <a:t>having </a:t>
            </a:r>
            <a:r>
              <a:rPr lang="en-US" altLang="en-US" b="1" dirty="0" err="1"/>
              <a:t>avg</a:t>
            </a:r>
            <a:r>
              <a:rPr lang="en-US" altLang="en-US" b="1" dirty="0"/>
              <a:t> </a:t>
            </a:r>
            <a:r>
              <a:rPr lang="en-US" altLang="en-US" dirty="0"/>
              <a:t>(</a:t>
            </a:r>
            <a:r>
              <a:rPr lang="en-US" altLang="en-US" i="1" dirty="0"/>
              <a:t>salary</a:t>
            </a:r>
            <a:r>
              <a:rPr lang="en-US" altLang="en-US" dirty="0"/>
              <a:t>) &gt; 42000;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en-US" altLang="en-US"/>
              <a:t>Null Values and Aggregates</a:t>
            </a:r>
          </a:p>
        </p:txBody>
      </p:sp>
      <p:sp>
        <p:nvSpPr>
          <p:cNvPr id="40962" name="Rectangle 3"/>
          <p:cNvSpPr>
            <a:spLocks noGrp="1" noChangeArrowheads="1"/>
          </p:cNvSpPr>
          <p:nvPr>
            <p:ph type="body" idx="1"/>
          </p:nvPr>
        </p:nvSpPr>
        <p:spPr>
          <a:xfrm>
            <a:off x="127000" y="1106488"/>
            <a:ext cx="8877299" cy="5268912"/>
          </a:xfrm>
        </p:spPr>
        <p:txBody>
          <a:bodyPr/>
          <a:lstStyle/>
          <a:p>
            <a:pPr>
              <a:tabLst>
                <a:tab pos="1830388" algn="l"/>
                <a:tab pos="2232025" algn="l"/>
              </a:tabLst>
            </a:pPr>
            <a:r>
              <a:rPr lang="en-US" altLang="en-US" sz="2400" dirty="0"/>
              <a:t>Total all salaries</a:t>
            </a:r>
          </a:p>
          <a:p>
            <a:pPr>
              <a:buFont typeface="Monotype Sorts" charset="2"/>
              <a:buNone/>
              <a:tabLst>
                <a:tab pos="1830388" algn="l"/>
                <a:tab pos="2232025" algn="l"/>
              </a:tabLst>
            </a:pPr>
            <a:r>
              <a:rPr lang="en-US" altLang="en-US" sz="2400" dirty="0"/>
              <a:t>		</a:t>
            </a:r>
            <a:r>
              <a:rPr lang="en-US" altLang="en-US" sz="2400" b="1" dirty="0"/>
              <a:t>select sum</a:t>
            </a:r>
            <a:r>
              <a:rPr lang="en-US" altLang="en-US" sz="2400" dirty="0"/>
              <a:t> (</a:t>
            </a:r>
            <a:r>
              <a:rPr lang="en-US" altLang="en-US" sz="2400" i="1" dirty="0"/>
              <a:t>salary </a:t>
            </a:r>
            <a:r>
              <a:rPr lang="en-US" altLang="en-US" sz="2400" dirty="0"/>
              <a:t>)</a:t>
            </a:r>
            <a:br>
              <a:rPr lang="en-US" altLang="en-US" sz="2400" i="1" dirty="0"/>
            </a:br>
            <a:r>
              <a:rPr lang="en-US" altLang="en-US" sz="2400" i="1" dirty="0"/>
              <a:t>	</a:t>
            </a:r>
            <a:r>
              <a:rPr lang="en-US" altLang="en-US" sz="2400" b="1" dirty="0"/>
              <a:t>from</a:t>
            </a:r>
            <a:r>
              <a:rPr lang="en-US" altLang="en-US" sz="2400" i="1" dirty="0"/>
              <a:t> instructor</a:t>
            </a:r>
            <a:endParaRPr lang="en-US" altLang="en-US" sz="2400" dirty="0"/>
          </a:p>
          <a:p>
            <a:pPr lvl="1">
              <a:tabLst>
                <a:tab pos="1830388" algn="l"/>
                <a:tab pos="2232025" algn="l"/>
              </a:tabLst>
            </a:pPr>
            <a:r>
              <a:rPr lang="en-US" altLang="en-US" sz="2400" dirty="0"/>
              <a:t>Above statement ignores null amounts</a:t>
            </a:r>
          </a:p>
          <a:p>
            <a:pPr lvl="1">
              <a:tabLst>
                <a:tab pos="1830388" algn="l"/>
                <a:tab pos="2232025" algn="l"/>
              </a:tabLst>
            </a:pPr>
            <a:r>
              <a:rPr lang="en-US" altLang="en-US" sz="2400" dirty="0"/>
              <a:t>Result is </a:t>
            </a:r>
            <a:r>
              <a:rPr lang="en-US" altLang="en-US" sz="2400" i="1" dirty="0"/>
              <a:t>null</a:t>
            </a:r>
            <a:r>
              <a:rPr lang="en-US" altLang="en-US" sz="2400" dirty="0"/>
              <a:t> if there is no non-null amount</a:t>
            </a:r>
          </a:p>
          <a:p>
            <a:pPr>
              <a:tabLst>
                <a:tab pos="1830388" algn="l"/>
                <a:tab pos="2232025" algn="l"/>
              </a:tabLst>
            </a:pPr>
            <a:r>
              <a:rPr lang="en-US" altLang="en-US" sz="2400" dirty="0"/>
              <a:t>All aggregate operations except </a:t>
            </a:r>
            <a:r>
              <a:rPr lang="en-US" altLang="en-US" sz="2400" b="1" dirty="0"/>
              <a:t>count(*)</a:t>
            </a:r>
            <a:r>
              <a:rPr lang="en-US" altLang="en-US" sz="2400" dirty="0"/>
              <a:t> ignore tuples with null values on the aggregated attributes</a:t>
            </a:r>
          </a:p>
          <a:p>
            <a:pPr>
              <a:tabLst>
                <a:tab pos="1830388" algn="l"/>
                <a:tab pos="2232025" algn="l"/>
              </a:tabLst>
            </a:pPr>
            <a:r>
              <a:rPr lang="en-US" altLang="en-US" sz="2400" dirty="0"/>
              <a:t>What if collection has only null values?</a:t>
            </a:r>
          </a:p>
          <a:p>
            <a:pPr lvl="1">
              <a:tabLst>
                <a:tab pos="1830388" algn="l"/>
                <a:tab pos="2232025" algn="l"/>
              </a:tabLst>
            </a:pPr>
            <a:r>
              <a:rPr lang="en-US" altLang="en-US" sz="2400" dirty="0"/>
              <a:t>count returns 0</a:t>
            </a:r>
          </a:p>
          <a:p>
            <a:pPr lvl="1">
              <a:tabLst>
                <a:tab pos="1830388" algn="l"/>
                <a:tab pos="2232025" algn="l"/>
              </a:tabLst>
            </a:pPr>
            <a:r>
              <a:rPr lang="en-US" altLang="en-US" sz="2400" dirty="0"/>
              <a:t>all other aggregates return null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en-US" altLang="en-US" dirty="0"/>
              <a:t>Nested Subqueries</a:t>
            </a:r>
          </a:p>
        </p:txBody>
      </p:sp>
      <p:sp>
        <p:nvSpPr>
          <p:cNvPr id="41986" name="Rectangle 3"/>
          <p:cNvSpPr>
            <a:spLocks noGrp="1" noChangeArrowheads="1"/>
          </p:cNvSpPr>
          <p:nvPr>
            <p:ph type="body" idx="1"/>
          </p:nvPr>
        </p:nvSpPr>
        <p:spPr>
          <a:xfrm>
            <a:off x="139700" y="1039813"/>
            <a:ext cx="8902700" cy="5589587"/>
          </a:xfrm>
        </p:spPr>
        <p:txBody>
          <a:bodyPr/>
          <a:lstStyle/>
          <a:p>
            <a:r>
              <a:rPr lang="en-US" altLang="en-US" sz="2000" dirty="0"/>
              <a:t>A </a:t>
            </a:r>
            <a:r>
              <a:rPr lang="en-US" altLang="en-US" sz="2000" b="1" dirty="0">
                <a:solidFill>
                  <a:srgbClr val="002060"/>
                </a:solidFill>
              </a:rPr>
              <a:t>subquery</a:t>
            </a:r>
            <a:r>
              <a:rPr lang="en-US" altLang="en-US" sz="2000" dirty="0"/>
              <a:t> is a </a:t>
            </a:r>
            <a:r>
              <a:rPr lang="en-US" altLang="en-US" sz="2000" b="1" dirty="0"/>
              <a:t>select-from-where</a:t>
            </a:r>
            <a:r>
              <a:rPr lang="en-US" altLang="en-US" sz="2000" dirty="0"/>
              <a:t> expression that is nested within another query.</a:t>
            </a:r>
          </a:p>
          <a:p>
            <a:r>
              <a:rPr lang="en-US" altLang="en-US" sz="2000" dirty="0"/>
              <a:t>The nesting can be done in the following SQL query</a:t>
            </a:r>
            <a:br>
              <a:rPr lang="en-US" altLang="en-US" sz="2000" dirty="0"/>
            </a:br>
            <a:br>
              <a:rPr lang="en-US" altLang="en-US" sz="2000" dirty="0"/>
            </a:br>
            <a:r>
              <a:rPr lang="en-US" altLang="en-US" sz="2000" dirty="0"/>
              <a:t>	</a:t>
            </a:r>
            <a:r>
              <a:rPr lang="en-US" altLang="en-US" sz="2000" b="1" dirty="0"/>
              <a:t>select </a:t>
            </a:r>
            <a:r>
              <a:rPr lang="en-US" altLang="en-US" sz="2000" i="1" dirty="0"/>
              <a:t>A</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 </a:t>
            </a:r>
            <a:r>
              <a:rPr lang="en-US" altLang="en-US" sz="2000" i="1" dirty="0"/>
              <a:t>A</a:t>
            </a:r>
            <a:r>
              <a:rPr lang="en-US" altLang="en-US" sz="2000" i="1" baseline="-25000" dirty="0"/>
              <a:t>n</a:t>
            </a:r>
            <a:br>
              <a:rPr lang="en-US" altLang="en-US" sz="2000" dirty="0"/>
            </a:br>
            <a:r>
              <a:rPr lang="en-US" altLang="en-US" sz="2000" dirty="0"/>
              <a:t>	</a:t>
            </a:r>
            <a:r>
              <a:rPr lang="en-US" altLang="en-US" sz="2000" b="1" dirty="0"/>
              <a:t>from</a:t>
            </a:r>
            <a:r>
              <a:rPr lang="en-US" altLang="en-US" sz="2000" dirty="0"/>
              <a:t> </a:t>
            </a:r>
            <a:r>
              <a:rPr lang="en-US" altLang="en-US" sz="2000" i="1" dirty="0"/>
              <a:t>r</a:t>
            </a:r>
            <a:r>
              <a:rPr lang="en-US" altLang="en-US" sz="2000" baseline="-25000" dirty="0"/>
              <a:t>1</a:t>
            </a:r>
            <a:r>
              <a:rPr lang="en-US" altLang="en-US" sz="2000" dirty="0"/>
              <a:t>, </a:t>
            </a:r>
            <a:r>
              <a:rPr lang="en-US" altLang="en-US" sz="2000" i="1" dirty="0"/>
              <a:t>r</a:t>
            </a:r>
            <a:r>
              <a:rPr lang="en-US" altLang="en-US" sz="2000" baseline="-25000" dirty="0"/>
              <a:t>2</a:t>
            </a:r>
            <a:r>
              <a:rPr lang="en-US" altLang="en-US" sz="2000" dirty="0"/>
              <a:t>, ..., </a:t>
            </a:r>
            <a:r>
              <a:rPr lang="en-US" altLang="en-US" sz="2000" i="1" dirty="0" err="1"/>
              <a:t>r</a:t>
            </a:r>
            <a:r>
              <a:rPr lang="en-US" altLang="en-US" sz="2000" i="1" baseline="-25000" dirty="0" err="1"/>
              <a:t>m</a:t>
            </a:r>
            <a:br>
              <a:rPr lang="en-US" altLang="en-US" sz="2000" dirty="0"/>
            </a:br>
            <a:r>
              <a:rPr lang="en-US" altLang="en-US" sz="2000" dirty="0"/>
              <a:t>	</a:t>
            </a:r>
            <a:r>
              <a:rPr lang="en-US" altLang="en-US" sz="2000" b="1" dirty="0"/>
              <a:t>where </a:t>
            </a:r>
            <a:r>
              <a:rPr lang="en-US" altLang="en-US" sz="2000" i="1" dirty="0"/>
              <a:t>P</a:t>
            </a:r>
          </a:p>
          <a:p>
            <a:pPr>
              <a:buFont typeface="Monotype Sorts" charset="2"/>
              <a:buNone/>
            </a:pPr>
            <a:br>
              <a:rPr lang="en-US" altLang="en-US" sz="2000" i="1" dirty="0"/>
            </a:br>
            <a:r>
              <a:rPr lang="en-US" altLang="en-US" sz="2000" dirty="0"/>
              <a:t>as follows:</a:t>
            </a:r>
          </a:p>
          <a:p>
            <a:pPr lvl="1"/>
            <a:r>
              <a:rPr lang="en-US" altLang="en-US" sz="2000" b="1" dirty="0"/>
              <a:t>From clause: </a:t>
            </a:r>
            <a:r>
              <a:rPr lang="en-US" altLang="en-US" sz="2000" i="1" dirty="0" err="1"/>
              <a:t>r</a:t>
            </a:r>
            <a:r>
              <a:rPr lang="en-US" altLang="en-US" sz="2000" i="1" baseline="-25000" dirty="0" err="1"/>
              <a:t>i</a:t>
            </a:r>
            <a:r>
              <a:rPr lang="en-US" altLang="en-US" sz="2000" i="1" baseline="-25000" dirty="0"/>
              <a:t> </a:t>
            </a:r>
            <a:r>
              <a:rPr lang="en-US" altLang="en-US" sz="2000" dirty="0"/>
              <a:t> can be replaced by any valid subquery</a:t>
            </a:r>
          </a:p>
          <a:p>
            <a:pPr lvl="1"/>
            <a:r>
              <a:rPr lang="en-US" altLang="en-US" sz="2000" b="1" dirty="0"/>
              <a:t>Where clause: </a:t>
            </a:r>
            <a:r>
              <a:rPr lang="en-US" altLang="en-US" sz="2000" i="1" dirty="0"/>
              <a:t>P</a:t>
            </a:r>
            <a:r>
              <a:rPr lang="en-US" altLang="en-US" sz="2000" dirty="0"/>
              <a:t> can be replaced with an expression of the form:</a:t>
            </a:r>
          </a:p>
          <a:p>
            <a:pPr lvl="1">
              <a:buFont typeface="Monotype Sorts" charset="2"/>
              <a:buNone/>
            </a:pPr>
            <a:r>
              <a:rPr lang="en-US" altLang="en-US" sz="2000" dirty="0"/>
              <a:t>                </a:t>
            </a:r>
            <a:r>
              <a:rPr lang="en-US" altLang="en-US" sz="2000" i="1" dirty="0"/>
              <a:t>B</a:t>
            </a:r>
            <a:r>
              <a:rPr lang="en-US" altLang="en-US" sz="2000" dirty="0"/>
              <a:t> &lt;operation&gt; (subquery)</a:t>
            </a:r>
          </a:p>
          <a:p>
            <a:pPr lvl="1">
              <a:buFont typeface="Monotype Sorts" charset="2"/>
              <a:buNone/>
            </a:pPr>
            <a:r>
              <a:rPr lang="en-US" altLang="en-US" sz="2000" dirty="0"/>
              <a:t>     Where </a:t>
            </a:r>
            <a:r>
              <a:rPr lang="en-US" altLang="en-US" sz="2000" i="1" dirty="0"/>
              <a:t>B</a:t>
            </a:r>
            <a:r>
              <a:rPr lang="en-US" altLang="en-US" sz="2000" dirty="0"/>
              <a:t> is an attribute and &lt;operation&gt; to be defined later.</a:t>
            </a:r>
          </a:p>
          <a:p>
            <a:pPr lvl="1"/>
            <a:r>
              <a:rPr lang="en-US" altLang="en-US" sz="2000" b="1" dirty="0"/>
              <a:t>Select clause: </a:t>
            </a:r>
          </a:p>
          <a:p>
            <a:pPr marL="857250" lvl="2" indent="0">
              <a:buFont typeface="Webdings" panose="05030102010509060703" pitchFamily="18" charset="2"/>
              <a:buNone/>
            </a:pPr>
            <a:r>
              <a:rPr lang="en-US" altLang="en-US" sz="2000" i="1" dirty="0"/>
              <a:t>A</a:t>
            </a:r>
            <a:r>
              <a:rPr lang="en-US" altLang="en-US" sz="2000" i="1" baseline="-25000" dirty="0"/>
              <a:t>i   </a:t>
            </a:r>
            <a:r>
              <a:rPr lang="en-US" altLang="en-US" sz="2000" dirty="0"/>
              <a:t>can be replaced be a subquery that generates a single value.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768350" y="2470150"/>
            <a:ext cx="8077200" cy="609600"/>
          </a:xfrm>
        </p:spPr>
        <p:txBody>
          <a:bodyPr/>
          <a:lstStyle/>
          <a:p>
            <a:r>
              <a:rPr lang="en-US" altLang="en-US" dirty="0"/>
              <a:t>Set Membership</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altLang="en-US" dirty="0"/>
              <a:t>Set Membership </a:t>
            </a:r>
          </a:p>
        </p:txBody>
      </p:sp>
      <p:sp>
        <p:nvSpPr>
          <p:cNvPr id="49154" name="Rectangle 3"/>
          <p:cNvSpPr>
            <a:spLocks noGrp="1" noChangeArrowheads="1"/>
          </p:cNvSpPr>
          <p:nvPr>
            <p:ph type="body" idx="1"/>
          </p:nvPr>
        </p:nvSpPr>
        <p:spPr>
          <a:xfrm>
            <a:off x="165100" y="1109663"/>
            <a:ext cx="8839200" cy="5532437"/>
          </a:xfrm>
        </p:spPr>
        <p:txBody>
          <a:bodyPr/>
          <a:lstStyle/>
          <a:p>
            <a:pPr>
              <a:tabLst>
                <a:tab pos="1027113" algn="l"/>
              </a:tabLst>
            </a:pPr>
            <a:r>
              <a:rPr lang="en-US" altLang="en-US" dirty="0"/>
              <a:t>Find courses offered in Fall 2017 and in Spring 2018</a:t>
            </a:r>
          </a:p>
          <a:p>
            <a:pPr>
              <a:tabLst>
                <a:tab pos="1027113" algn="l"/>
              </a:tabLst>
            </a:pPr>
            <a:endParaRPr lang="en-US" altLang="en-US" dirty="0"/>
          </a:p>
          <a:p>
            <a:pPr>
              <a:tabLst>
                <a:tab pos="1027113" algn="l"/>
              </a:tabLst>
            </a:pPr>
            <a:endParaRPr lang="en-US" altLang="en-US" dirty="0"/>
          </a:p>
          <a:p>
            <a:pPr>
              <a:tabLst>
                <a:tab pos="1027113" algn="l"/>
              </a:tabLst>
            </a:pPr>
            <a:endParaRPr lang="en-US" altLang="en-US" dirty="0"/>
          </a:p>
          <a:p>
            <a:pPr>
              <a:tabLst>
                <a:tab pos="1027113" algn="l"/>
              </a:tabLst>
            </a:pPr>
            <a:endParaRPr lang="en-US" altLang="en-US" dirty="0"/>
          </a:p>
          <a:p>
            <a:pPr>
              <a:tabLst>
                <a:tab pos="1027113" algn="l"/>
              </a:tabLst>
            </a:pPr>
            <a:endParaRPr lang="en-US" altLang="en-US" dirty="0"/>
          </a:p>
          <a:p>
            <a:pPr>
              <a:tabLst>
                <a:tab pos="1027113" algn="l"/>
              </a:tabLst>
            </a:pPr>
            <a:endParaRPr lang="en-US" altLang="en-US" dirty="0"/>
          </a:p>
          <a:p>
            <a:pPr>
              <a:tabLst>
                <a:tab pos="1027113" algn="l"/>
              </a:tabLst>
            </a:pPr>
            <a:r>
              <a:rPr lang="en-US" altLang="en-US" dirty="0"/>
              <a:t>Find courses offered in Fall 2017 but not in Spring 2018</a:t>
            </a:r>
          </a:p>
          <a:p>
            <a:pPr>
              <a:tabLst>
                <a:tab pos="1027113" algn="l"/>
              </a:tabLst>
            </a:pPr>
            <a:endParaRPr lang="en-US" altLang="en-US" dirty="0"/>
          </a:p>
          <a:p>
            <a:pPr>
              <a:tabLst>
                <a:tab pos="1027113" algn="l"/>
              </a:tabLst>
            </a:pPr>
            <a:endParaRPr lang="en-US" altLang="en-US" dirty="0"/>
          </a:p>
          <a:p>
            <a:pPr>
              <a:tabLst>
                <a:tab pos="1027113" algn="l"/>
              </a:tabLst>
            </a:pPr>
            <a:endParaRPr lang="en-US" altLang="en-US" dirty="0"/>
          </a:p>
          <a:p>
            <a:pPr>
              <a:tabLst>
                <a:tab pos="1027113" algn="l"/>
              </a:tabLst>
            </a:pPr>
            <a:endParaRPr lang="en-US" altLang="en-US" dirty="0"/>
          </a:p>
          <a:p>
            <a:pPr>
              <a:tabLst>
                <a:tab pos="1027113" algn="l"/>
              </a:tabLst>
            </a:pPr>
            <a:endParaRPr lang="en-US" altLang="en-US" dirty="0"/>
          </a:p>
          <a:p>
            <a:pPr>
              <a:tabLst>
                <a:tab pos="1027113" algn="l"/>
              </a:tabLst>
            </a:pPr>
            <a:endParaRPr lang="en-US" altLang="en-US" dirty="0"/>
          </a:p>
        </p:txBody>
      </p:sp>
      <p:sp>
        <p:nvSpPr>
          <p:cNvPr id="49156" name="Text Box 5"/>
          <p:cNvSpPr txBox="1">
            <a:spLocks noChangeArrowheads="1"/>
          </p:cNvSpPr>
          <p:nvPr/>
        </p:nvSpPr>
        <p:spPr bwMode="auto">
          <a:xfrm>
            <a:off x="1612900" y="1698625"/>
            <a:ext cx="621665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sz="1600" b="1" dirty="0"/>
              <a:t>select distinct </a:t>
            </a:r>
            <a:r>
              <a:rPr lang="en-US" altLang="en-US" sz="1600" i="1" dirty="0" err="1"/>
              <a:t>course_id</a:t>
            </a:r>
            <a:endParaRPr lang="en-US" altLang="en-US" sz="1600" i="1" dirty="0"/>
          </a:p>
          <a:p>
            <a:r>
              <a:rPr lang="en-US" altLang="en-US" sz="1600" b="1" dirty="0"/>
              <a:t>from </a:t>
            </a:r>
            <a:r>
              <a:rPr lang="en-US" altLang="en-US" sz="1600" i="1" dirty="0"/>
              <a:t>section</a:t>
            </a:r>
          </a:p>
          <a:p>
            <a:r>
              <a:rPr lang="en-US" altLang="en-US" sz="1600" b="1" dirty="0"/>
              <a:t>where </a:t>
            </a:r>
            <a:r>
              <a:rPr lang="en-US" altLang="en-US" sz="1600" i="1" dirty="0"/>
              <a:t>semester </a:t>
            </a:r>
            <a:r>
              <a:rPr lang="en-US" altLang="en-US" sz="1600" dirty="0"/>
              <a:t>= 'Fall' </a:t>
            </a:r>
            <a:r>
              <a:rPr lang="en-US" altLang="en-US" sz="1600" b="1" dirty="0"/>
              <a:t>and </a:t>
            </a:r>
            <a:r>
              <a:rPr lang="en-US" altLang="en-US" sz="1600" i="1" dirty="0"/>
              <a:t>year</a:t>
            </a:r>
            <a:r>
              <a:rPr lang="en-US" altLang="en-US" sz="1600" dirty="0"/>
              <a:t>= 2017 </a:t>
            </a:r>
            <a:r>
              <a:rPr lang="en-US" altLang="en-US" sz="1600" b="1" dirty="0"/>
              <a:t>and </a:t>
            </a:r>
            <a:br>
              <a:rPr lang="en-US" altLang="en-US" sz="1600" b="1" dirty="0"/>
            </a:br>
            <a:r>
              <a:rPr lang="en-US" altLang="en-US" sz="1600" b="1" dirty="0"/>
              <a:t>           </a:t>
            </a:r>
            <a:r>
              <a:rPr lang="en-US" altLang="en-US" sz="1600" i="1" dirty="0" err="1"/>
              <a:t>course_id</a:t>
            </a:r>
            <a:r>
              <a:rPr lang="en-US" altLang="en-US" sz="1600" i="1" dirty="0"/>
              <a:t> </a:t>
            </a:r>
            <a:r>
              <a:rPr lang="en-US" altLang="en-US" sz="1600" b="1" dirty="0"/>
              <a:t>in </a:t>
            </a:r>
            <a:r>
              <a:rPr lang="en-US" altLang="en-US" sz="1600" dirty="0"/>
              <a:t>(</a:t>
            </a:r>
            <a:r>
              <a:rPr lang="en-US" altLang="en-US" sz="1600" b="1" dirty="0"/>
              <a:t>select </a:t>
            </a:r>
            <a:r>
              <a:rPr lang="en-US" altLang="en-US" sz="1600" i="1" dirty="0" err="1"/>
              <a:t>course_id</a:t>
            </a:r>
            <a:endParaRPr lang="en-US" altLang="en-US" sz="1600" i="1" dirty="0"/>
          </a:p>
          <a:p>
            <a:r>
              <a:rPr lang="en-US" altLang="en-US" sz="1600" b="1" dirty="0"/>
              <a:t>                                 from </a:t>
            </a:r>
            <a:r>
              <a:rPr lang="en-US" altLang="en-US" sz="1600" i="1" dirty="0"/>
              <a:t>section</a:t>
            </a:r>
          </a:p>
          <a:p>
            <a:r>
              <a:rPr lang="en-US" altLang="en-US" sz="1600" b="1" dirty="0"/>
              <a:t>                                 where </a:t>
            </a:r>
            <a:r>
              <a:rPr lang="en-US" altLang="en-US" sz="1600" i="1" dirty="0"/>
              <a:t>semester </a:t>
            </a:r>
            <a:r>
              <a:rPr lang="en-US" altLang="en-US" sz="1600" dirty="0"/>
              <a:t>= 'Spring' </a:t>
            </a:r>
            <a:r>
              <a:rPr lang="en-US" altLang="en-US" sz="1600" b="1" dirty="0"/>
              <a:t>and </a:t>
            </a:r>
            <a:r>
              <a:rPr lang="en-US" altLang="en-US" sz="1600" i="1" dirty="0"/>
              <a:t>year</a:t>
            </a:r>
            <a:r>
              <a:rPr lang="en-US" altLang="en-US" sz="1600" dirty="0"/>
              <a:t>= 2018);</a:t>
            </a:r>
          </a:p>
        </p:txBody>
      </p:sp>
      <p:sp>
        <p:nvSpPr>
          <p:cNvPr id="49157" name="Text Box 6"/>
          <p:cNvSpPr txBox="1">
            <a:spLocks noChangeArrowheads="1"/>
          </p:cNvSpPr>
          <p:nvPr/>
        </p:nvSpPr>
        <p:spPr bwMode="auto">
          <a:xfrm>
            <a:off x="1612900" y="4732693"/>
            <a:ext cx="6586538"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sz="1600" b="1" dirty="0"/>
              <a:t>select distinct </a:t>
            </a:r>
            <a:r>
              <a:rPr lang="en-US" altLang="en-US" sz="1600" i="1" dirty="0" err="1"/>
              <a:t>course_id</a:t>
            </a:r>
            <a:endParaRPr lang="en-US" altLang="en-US" sz="1600" i="1" dirty="0"/>
          </a:p>
          <a:p>
            <a:r>
              <a:rPr lang="en-US" altLang="en-US" sz="1600" b="1" dirty="0"/>
              <a:t>from </a:t>
            </a:r>
            <a:r>
              <a:rPr lang="en-US" altLang="en-US" sz="1600" i="1" dirty="0"/>
              <a:t>section</a:t>
            </a:r>
          </a:p>
          <a:p>
            <a:r>
              <a:rPr lang="en-US" altLang="en-US" sz="1600" b="1" dirty="0"/>
              <a:t>where </a:t>
            </a:r>
            <a:r>
              <a:rPr lang="en-US" altLang="en-US" sz="1600" i="1" dirty="0"/>
              <a:t>semester </a:t>
            </a:r>
            <a:r>
              <a:rPr lang="en-US" altLang="en-US" sz="1600" dirty="0"/>
              <a:t>= 'Fall' </a:t>
            </a:r>
            <a:r>
              <a:rPr lang="en-US" altLang="en-US" sz="1600" b="1" dirty="0"/>
              <a:t>and </a:t>
            </a:r>
            <a:r>
              <a:rPr lang="en-US" altLang="en-US" sz="1600" i="1" dirty="0"/>
              <a:t>year</a:t>
            </a:r>
            <a:r>
              <a:rPr lang="en-US" altLang="en-US" sz="1600" dirty="0"/>
              <a:t>= 2017 </a:t>
            </a:r>
            <a:r>
              <a:rPr lang="en-US" altLang="en-US" sz="1600" b="1" dirty="0"/>
              <a:t>and </a:t>
            </a:r>
            <a:br>
              <a:rPr lang="en-US" altLang="en-US" sz="1600" b="1" dirty="0"/>
            </a:br>
            <a:r>
              <a:rPr lang="en-US" altLang="en-US" sz="1600" b="1" dirty="0"/>
              <a:t>           </a:t>
            </a:r>
            <a:r>
              <a:rPr lang="en-US" altLang="en-US" sz="1600" i="1" dirty="0" err="1"/>
              <a:t>course_id</a:t>
            </a:r>
            <a:r>
              <a:rPr lang="en-US" altLang="en-US" sz="1600" i="1" dirty="0"/>
              <a:t>  </a:t>
            </a:r>
            <a:r>
              <a:rPr lang="en-US" altLang="en-US" sz="1600" b="1" dirty="0"/>
              <a:t>not in </a:t>
            </a:r>
            <a:r>
              <a:rPr lang="en-US" altLang="en-US" sz="1600" dirty="0"/>
              <a:t>(</a:t>
            </a:r>
            <a:r>
              <a:rPr lang="en-US" altLang="en-US" sz="1600" b="1" dirty="0"/>
              <a:t>select </a:t>
            </a:r>
            <a:r>
              <a:rPr lang="en-US" altLang="en-US" sz="1600" i="1" dirty="0" err="1"/>
              <a:t>course_id</a:t>
            </a:r>
            <a:endParaRPr lang="en-US" altLang="en-US" sz="1600" i="1" dirty="0"/>
          </a:p>
          <a:p>
            <a:r>
              <a:rPr lang="en-US" altLang="en-US" sz="1600" b="1" dirty="0"/>
              <a:t>                                        from </a:t>
            </a:r>
            <a:r>
              <a:rPr lang="en-US" altLang="en-US" sz="1600" i="1" dirty="0"/>
              <a:t>section</a:t>
            </a:r>
          </a:p>
          <a:p>
            <a:r>
              <a:rPr lang="en-US" altLang="en-US" sz="1600" b="1" dirty="0"/>
              <a:t>                                        where </a:t>
            </a:r>
            <a:r>
              <a:rPr lang="en-US" altLang="en-US" sz="1600" i="1" dirty="0"/>
              <a:t>semester </a:t>
            </a:r>
            <a:r>
              <a:rPr lang="en-US" altLang="en-US" sz="1600" dirty="0"/>
              <a:t>= 'Spring' </a:t>
            </a:r>
            <a:r>
              <a:rPr lang="en-US" altLang="en-US" sz="1600" b="1" dirty="0"/>
              <a:t>and </a:t>
            </a:r>
            <a:r>
              <a:rPr lang="en-US" altLang="en-US" sz="1600" i="1" dirty="0"/>
              <a:t>year</a:t>
            </a:r>
            <a:r>
              <a:rPr lang="en-US" altLang="en-US" sz="1600" dirty="0"/>
              <a:t>= 2018);</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en-US" altLang="en-US"/>
              <a:t>Set Membership (Cont.)</a:t>
            </a:r>
          </a:p>
        </p:txBody>
      </p:sp>
      <p:sp>
        <p:nvSpPr>
          <p:cNvPr id="50178" name="Rectangle 3"/>
          <p:cNvSpPr>
            <a:spLocks noGrp="1" noChangeArrowheads="1"/>
          </p:cNvSpPr>
          <p:nvPr>
            <p:ph type="body" idx="1"/>
          </p:nvPr>
        </p:nvSpPr>
        <p:spPr>
          <a:xfrm>
            <a:off x="767071" y="1123753"/>
            <a:ext cx="8131270" cy="5181517"/>
          </a:xfrm>
        </p:spPr>
        <p:txBody>
          <a:bodyPr/>
          <a:lstStyle/>
          <a:p>
            <a:pPr defTabSz="915988">
              <a:tabLst>
                <a:tab pos="684213" algn="l"/>
                <a:tab pos="1250950" algn="l"/>
              </a:tabLst>
            </a:pPr>
            <a:r>
              <a:rPr lang="en-US" altLang="en-US" dirty="0"/>
              <a:t>Name all instructors whose name is neither “Mozart” nor Einstein”</a:t>
            </a:r>
          </a:p>
          <a:p>
            <a:pPr marL="0" indent="0" defTabSz="915988">
              <a:buNone/>
              <a:tabLst>
                <a:tab pos="684213" algn="l"/>
                <a:tab pos="1250950" algn="l"/>
              </a:tabLst>
            </a:pPr>
            <a:endParaRPr lang="en-US" altLang="en-US" sz="1000" dirty="0"/>
          </a:p>
          <a:p>
            <a:pPr>
              <a:spcBef>
                <a:spcPts val="0"/>
              </a:spcBef>
              <a:buNone/>
            </a:pPr>
            <a:r>
              <a:rPr lang="en-US" altLang="en-US" dirty="0"/>
              <a:t>                 </a:t>
            </a:r>
            <a:r>
              <a:rPr lang="en-US" altLang="en-US" b="1" dirty="0"/>
              <a:t>select distinct </a:t>
            </a:r>
            <a:r>
              <a:rPr lang="en-US" altLang="en-US" i="1" dirty="0"/>
              <a:t>name</a:t>
            </a:r>
            <a:endParaRPr lang="en-US" altLang="en-US" dirty="0"/>
          </a:p>
          <a:p>
            <a:pPr>
              <a:spcBef>
                <a:spcPts val="0"/>
              </a:spcBef>
              <a:buNone/>
            </a:pPr>
            <a:r>
              <a:rPr lang="en-US" altLang="en-US" b="1" dirty="0"/>
              <a:t>                 from </a:t>
            </a:r>
            <a:r>
              <a:rPr lang="en-US" altLang="en-US" i="1" dirty="0"/>
              <a:t>instructor</a:t>
            </a:r>
          </a:p>
          <a:p>
            <a:pPr>
              <a:spcBef>
                <a:spcPts val="0"/>
              </a:spcBef>
              <a:buNone/>
            </a:pPr>
            <a:r>
              <a:rPr lang="en-US" altLang="en-US" b="1" dirty="0"/>
              <a:t>                 where </a:t>
            </a:r>
            <a:r>
              <a:rPr lang="en-US" altLang="en-US" dirty="0"/>
              <a:t> </a:t>
            </a:r>
            <a:r>
              <a:rPr lang="en-US" altLang="en-US" i="1" dirty="0"/>
              <a:t>name </a:t>
            </a:r>
            <a:r>
              <a:rPr lang="en-US" altLang="en-US" b="1" dirty="0"/>
              <a:t>not in </a:t>
            </a:r>
            <a:r>
              <a:rPr lang="en-US" altLang="en-US" dirty="0"/>
              <a:t>('Mozart', 'Einstein') </a:t>
            </a:r>
          </a:p>
          <a:p>
            <a:pPr>
              <a:buNone/>
            </a:pPr>
            <a:endParaRPr lang="en-US" altLang="en-US" dirty="0"/>
          </a:p>
          <a:p>
            <a:pPr defTabSz="915988">
              <a:tabLst>
                <a:tab pos="684213" algn="l"/>
                <a:tab pos="1250950" algn="l"/>
              </a:tabLst>
            </a:pPr>
            <a:r>
              <a:rPr lang="en-US" altLang="en-US" dirty="0"/>
              <a:t>Find the total number of (distinct) students who have taken course sections taught by the instructor with </a:t>
            </a:r>
            <a:r>
              <a:rPr lang="en-US" altLang="en-US" i="1" dirty="0"/>
              <a:t>ID </a:t>
            </a:r>
            <a:r>
              <a:rPr lang="en-US" altLang="en-US" dirty="0"/>
              <a:t>10101</a:t>
            </a:r>
          </a:p>
          <a:p>
            <a:pPr defTabSz="915988">
              <a:tabLst>
                <a:tab pos="684213" algn="l"/>
                <a:tab pos="1250950" algn="l"/>
              </a:tabLst>
            </a:pPr>
            <a:endParaRPr lang="en-US" altLang="en-US" dirty="0"/>
          </a:p>
          <a:p>
            <a:pPr defTabSz="915988">
              <a:tabLst>
                <a:tab pos="684213" algn="l"/>
                <a:tab pos="1250950" algn="l"/>
              </a:tabLst>
            </a:pPr>
            <a:endParaRPr lang="en-US" altLang="en-US" dirty="0"/>
          </a:p>
          <a:p>
            <a:pPr defTabSz="915988">
              <a:tabLst>
                <a:tab pos="684213" algn="l"/>
                <a:tab pos="1250950" algn="l"/>
              </a:tabLst>
            </a:pPr>
            <a:endParaRPr lang="en-US" altLang="en-US" dirty="0"/>
          </a:p>
          <a:p>
            <a:pPr defTabSz="915988">
              <a:tabLst>
                <a:tab pos="684213" algn="l"/>
                <a:tab pos="1250950" algn="l"/>
              </a:tabLst>
            </a:pPr>
            <a:endParaRPr lang="en-US" altLang="en-US" dirty="0"/>
          </a:p>
          <a:p>
            <a:pPr defTabSz="915988">
              <a:tabLst>
                <a:tab pos="684213" algn="l"/>
                <a:tab pos="1250950" algn="l"/>
              </a:tabLst>
            </a:pPr>
            <a:endParaRPr lang="en-US" altLang="en-US" dirty="0"/>
          </a:p>
          <a:p>
            <a:pPr defTabSz="915988">
              <a:tabLst>
                <a:tab pos="684213" algn="l"/>
                <a:tab pos="1250950" algn="l"/>
              </a:tabLst>
            </a:pPr>
            <a:r>
              <a:rPr lang="en-US" altLang="en-US" dirty="0"/>
              <a:t>Note: Above query can be written in a much simpler manner.  </a:t>
            </a:r>
            <a:br>
              <a:rPr lang="en-US" altLang="en-US" dirty="0"/>
            </a:br>
            <a:r>
              <a:rPr lang="en-US" altLang="en-US" dirty="0"/>
              <a:t>The formulation above is simply to illustrate SQL features</a:t>
            </a:r>
          </a:p>
          <a:p>
            <a:pPr defTabSz="915988">
              <a:tabLst>
                <a:tab pos="684213" algn="l"/>
                <a:tab pos="1250950" algn="l"/>
              </a:tabLst>
            </a:pPr>
            <a:endParaRPr lang="en-US" altLang="en-US" i="1" dirty="0"/>
          </a:p>
        </p:txBody>
      </p:sp>
      <p:sp>
        <p:nvSpPr>
          <p:cNvPr id="50180" name="Text Box 5"/>
          <p:cNvSpPr txBox="1">
            <a:spLocks noChangeArrowheads="1"/>
          </p:cNvSpPr>
          <p:nvPr/>
        </p:nvSpPr>
        <p:spPr bwMode="auto">
          <a:xfrm>
            <a:off x="1787525" y="3821582"/>
            <a:ext cx="574992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sz="1600" b="1" dirty="0"/>
              <a:t>select count </a:t>
            </a:r>
            <a:r>
              <a:rPr lang="en-US" altLang="en-US" sz="1600" dirty="0"/>
              <a:t>(</a:t>
            </a:r>
            <a:r>
              <a:rPr lang="en-US" altLang="en-US" sz="1600" b="1" dirty="0"/>
              <a:t>distinct </a:t>
            </a:r>
            <a:r>
              <a:rPr lang="en-US" altLang="en-US" sz="1600" i="1" dirty="0"/>
              <a:t>ID</a:t>
            </a:r>
            <a:r>
              <a:rPr lang="en-US" altLang="en-US" sz="1600" dirty="0"/>
              <a:t>)</a:t>
            </a:r>
          </a:p>
          <a:p>
            <a:r>
              <a:rPr lang="en-US" altLang="en-US" sz="1600" b="1" dirty="0"/>
              <a:t>from </a:t>
            </a:r>
            <a:r>
              <a:rPr lang="en-US" altLang="en-US" sz="1600" i="1" dirty="0"/>
              <a:t>takes</a:t>
            </a:r>
          </a:p>
          <a:p>
            <a:r>
              <a:rPr lang="en-US" altLang="en-US" sz="1600" b="1" dirty="0"/>
              <a:t>where </a:t>
            </a:r>
            <a:r>
              <a:rPr lang="en-US" altLang="en-US" sz="1600" dirty="0"/>
              <a:t>(</a:t>
            </a:r>
            <a:r>
              <a:rPr lang="en-US" altLang="en-US" sz="1600" i="1" dirty="0" err="1"/>
              <a:t>course_id</a:t>
            </a:r>
            <a:r>
              <a:rPr lang="en-US" altLang="en-US" sz="1600" dirty="0"/>
              <a:t>, </a:t>
            </a:r>
            <a:r>
              <a:rPr lang="en-US" altLang="en-US" sz="1600" i="1" dirty="0" err="1"/>
              <a:t>sec_id</a:t>
            </a:r>
            <a:r>
              <a:rPr lang="en-US" altLang="en-US" sz="1600" dirty="0"/>
              <a:t>, </a:t>
            </a:r>
            <a:r>
              <a:rPr lang="en-US" altLang="en-US" sz="1600" i="1" dirty="0"/>
              <a:t>semester</a:t>
            </a:r>
            <a:r>
              <a:rPr lang="en-US" altLang="en-US" sz="1600" dirty="0"/>
              <a:t>, </a:t>
            </a:r>
            <a:r>
              <a:rPr lang="en-US" altLang="en-US" sz="1600" i="1" dirty="0"/>
              <a:t>year</a:t>
            </a:r>
            <a:r>
              <a:rPr lang="en-US" altLang="en-US" sz="1600" dirty="0"/>
              <a:t>) </a:t>
            </a:r>
            <a:r>
              <a:rPr lang="en-US" altLang="en-US" sz="1600" b="1" dirty="0"/>
              <a:t>in </a:t>
            </a:r>
            <a:br>
              <a:rPr lang="en-US" altLang="en-US" sz="1600" b="1" dirty="0"/>
            </a:br>
            <a:r>
              <a:rPr lang="en-US" altLang="en-US" sz="1600" b="1" dirty="0"/>
              <a:t>                                </a:t>
            </a:r>
            <a:r>
              <a:rPr lang="en-US" altLang="en-US" sz="1600" dirty="0"/>
              <a:t>(</a:t>
            </a:r>
            <a:r>
              <a:rPr lang="en-US" altLang="en-US" sz="1600" b="1" dirty="0"/>
              <a:t>select </a:t>
            </a:r>
            <a:r>
              <a:rPr lang="en-US" altLang="en-US" sz="1600" i="1" dirty="0" err="1"/>
              <a:t>course_id</a:t>
            </a:r>
            <a:r>
              <a:rPr lang="en-US" altLang="en-US" sz="1600" dirty="0"/>
              <a:t>, </a:t>
            </a:r>
            <a:r>
              <a:rPr lang="en-US" altLang="en-US" sz="1600" i="1" dirty="0" err="1"/>
              <a:t>sec_id</a:t>
            </a:r>
            <a:r>
              <a:rPr lang="en-US" altLang="en-US" sz="1600" dirty="0"/>
              <a:t>, </a:t>
            </a:r>
            <a:r>
              <a:rPr lang="en-US" altLang="en-US" sz="1600" i="1" dirty="0"/>
              <a:t>semester</a:t>
            </a:r>
            <a:r>
              <a:rPr lang="en-US" altLang="en-US" sz="1600" dirty="0"/>
              <a:t>, </a:t>
            </a:r>
            <a:r>
              <a:rPr lang="en-US" altLang="en-US" sz="1600" i="1" dirty="0"/>
              <a:t>year</a:t>
            </a:r>
          </a:p>
          <a:p>
            <a:r>
              <a:rPr lang="en-US" altLang="en-US" sz="1600" b="1" dirty="0"/>
              <a:t>                                 from </a:t>
            </a:r>
            <a:r>
              <a:rPr lang="en-US" altLang="en-US" sz="1600" i="1" dirty="0"/>
              <a:t>teaches</a:t>
            </a:r>
          </a:p>
          <a:p>
            <a:r>
              <a:rPr lang="en-US" altLang="en-US" sz="1600" b="1" dirty="0"/>
              <a:t>                                 where </a:t>
            </a:r>
            <a:r>
              <a:rPr lang="en-US" altLang="en-US" sz="1600" i="1" dirty="0"/>
              <a:t>teaches</a:t>
            </a:r>
            <a:r>
              <a:rPr lang="en-US" altLang="en-US" sz="1600" dirty="0"/>
              <a:t>.</a:t>
            </a:r>
            <a:r>
              <a:rPr lang="en-US" altLang="en-US" sz="1600" i="1" dirty="0"/>
              <a:t>ID</a:t>
            </a:r>
            <a:r>
              <a:rPr lang="en-US" altLang="en-US" sz="1600" dirty="0"/>
              <a:t>= 10101);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PostgreSQL Unsupported Features</a:t>
            </a:r>
          </a:p>
        </p:txBody>
      </p:sp>
      <p:sp>
        <p:nvSpPr>
          <p:cNvPr id="3" name="Content Placeholder 2"/>
          <p:cNvSpPr>
            <a:spLocks noGrp="1"/>
          </p:cNvSpPr>
          <p:nvPr>
            <p:ph idx="1"/>
          </p:nvPr>
        </p:nvSpPr>
        <p:spPr/>
        <p:txBody>
          <a:bodyPr/>
          <a:lstStyle/>
          <a:p>
            <a:r>
              <a:rPr lang="en-US" dirty="0"/>
              <a:t>No SQL DBMS supports all SQL standard features</a:t>
            </a:r>
          </a:p>
          <a:p>
            <a:r>
              <a:rPr lang="en-US" dirty="0"/>
              <a:t>For </a:t>
            </a:r>
            <a:r>
              <a:rPr lang="en-US" dirty="0" err="1"/>
              <a:t>PostgresSQL</a:t>
            </a:r>
            <a:r>
              <a:rPr lang="en-US" dirty="0"/>
              <a:t>, check </a:t>
            </a:r>
            <a:r>
              <a:rPr lang="en-US" dirty="0">
                <a:hlinkClick r:id="rId2"/>
              </a:rPr>
              <a:t>https://www.postgresql.org/docs/12/unsupported-features-sql-standard.html</a:t>
            </a:r>
            <a:r>
              <a:rPr lang="en-US" dirty="0"/>
              <a:t> for unsupported features</a:t>
            </a:r>
          </a:p>
          <a:p>
            <a:r>
              <a:rPr lang="en-US" dirty="0"/>
              <a:t>Supported for Ada, Pascal, </a:t>
            </a:r>
            <a:r>
              <a:rPr lang="en-US" dirty="0" err="1"/>
              <a:t>Fortrans</a:t>
            </a:r>
            <a:r>
              <a:rPr lang="en-US" dirty="0"/>
              <a:t>, MUMPS, PL/I, and C is not provided (C uses a different API)</a:t>
            </a:r>
          </a:p>
          <a:p>
            <a:r>
              <a:rPr lang="en-US" dirty="0"/>
              <a:t>Java, JavaScript, PHP, etc., are supported</a:t>
            </a:r>
          </a:p>
          <a:p>
            <a:r>
              <a:rPr lang="en-US" dirty="0"/>
              <a:t>No GROUP BY DISTINCT (Grumble Grumble)</a:t>
            </a:r>
          </a:p>
          <a:p>
            <a:r>
              <a:rPr lang="en-US" dirty="0"/>
              <a:t>Lots of JSON/XML limitations</a:t>
            </a:r>
          </a:p>
          <a:p>
            <a:r>
              <a:rPr lang="en-US" dirty="0"/>
              <a:t>You get the picture</a:t>
            </a:r>
          </a:p>
        </p:txBody>
      </p:sp>
    </p:spTree>
    <p:extLst>
      <p:ext uri="{BB962C8B-B14F-4D97-AF65-F5344CB8AC3E}">
        <p14:creationId xmlns:p14="http://schemas.microsoft.com/office/powerpoint/2010/main" val="815796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768350" y="2470150"/>
            <a:ext cx="8077200" cy="609600"/>
          </a:xfrm>
        </p:spPr>
        <p:txBody>
          <a:bodyPr/>
          <a:lstStyle/>
          <a:p>
            <a:r>
              <a:rPr lang="en-US" altLang="en-US" dirty="0"/>
              <a:t>Set  Comparison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a:xfrm>
            <a:off x="552450" y="142875"/>
            <a:ext cx="8077200" cy="609600"/>
          </a:xfrm>
        </p:spPr>
        <p:txBody>
          <a:bodyPr/>
          <a:lstStyle/>
          <a:p>
            <a:r>
              <a:rPr lang="en-US" altLang="en-US"/>
              <a:t>Set Comparison – </a:t>
            </a:r>
            <a:r>
              <a:rPr lang="ja-JP" altLang="en-US"/>
              <a:t>“</a:t>
            </a:r>
            <a:r>
              <a:rPr lang="en-US" altLang="ja-JP"/>
              <a:t>some</a:t>
            </a:r>
            <a:r>
              <a:rPr lang="ja-JP" altLang="en-US"/>
              <a:t>”</a:t>
            </a:r>
            <a:r>
              <a:rPr lang="en-US" altLang="ja-JP"/>
              <a:t> Clause</a:t>
            </a:r>
            <a:endParaRPr lang="en-US" altLang="en-US"/>
          </a:p>
        </p:txBody>
      </p:sp>
      <p:sp>
        <p:nvSpPr>
          <p:cNvPr id="51202" name="Rectangle 3"/>
          <p:cNvSpPr>
            <a:spLocks noGrp="1" noChangeArrowheads="1"/>
          </p:cNvSpPr>
          <p:nvPr>
            <p:ph type="body" idx="1"/>
          </p:nvPr>
        </p:nvSpPr>
        <p:spPr>
          <a:xfrm>
            <a:off x="1012736" y="1106487"/>
            <a:ext cx="7134982" cy="4202492"/>
          </a:xfrm>
        </p:spPr>
        <p:txBody>
          <a:bodyPr/>
          <a:lstStyle/>
          <a:p>
            <a:pPr defTabSz="915988">
              <a:tabLst>
                <a:tab pos="1830388" algn="l"/>
              </a:tabLst>
            </a:pPr>
            <a:r>
              <a:rPr lang="en-US" altLang="en-US" dirty="0"/>
              <a:t>Find names of instructors with salary greater than that of some (at least one) instructor in the Biology department.</a:t>
            </a:r>
          </a:p>
          <a:p>
            <a:pPr defTabSz="915988">
              <a:tabLst>
                <a:tab pos="1830388" algn="l"/>
              </a:tabLst>
            </a:pPr>
            <a:endParaRPr lang="en-US" altLang="en-US" dirty="0"/>
          </a:p>
          <a:p>
            <a:pPr defTabSz="915988">
              <a:tabLst>
                <a:tab pos="1830388" algn="l"/>
              </a:tabLst>
            </a:pPr>
            <a:endParaRPr lang="en-US" altLang="en-US" dirty="0"/>
          </a:p>
          <a:p>
            <a:pPr defTabSz="915988">
              <a:tabLst>
                <a:tab pos="1830388" algn="l"/>
              </a:tabLst>
            </a:pPr>
            <a:endParaRPr lang="en-US" altLang="en-US" dirty="0"/>
          </a:p>
          <a:p>
            <a:pPr defTabSz="915988">
              <a:tabLst>
                <a:tab pos="1830388" algn="l"/>
              </a:tabLst>
            </a:pPr>
            <a:r>
              <a:rPr lang="en-US" altLang="en-US" dirty="0"/>
              <a:t>Same query using &gt; </a:t>
            </a:r>
            <a:r>
              <a:rPr lang="en-US" altLang="en-US" b="1" dirty="0"/>
              <a:t>some</a:t>
            </a:r>
            <a:r>
              <a:rPr lang="en-US" altLang="en-US" dirty="0"/>
              <a:t> clause</a:t>
            </a:r>
          </a:p>
        </p:txBody>
      </p:sp>
      <p:sp>
        <p:nvSpPr>
          <p:cNvPr id="51204" name="Text Box 5"/>
          <p:cNvSpPr txBox="1">
            <a:spLocks noChangeArrowheads="1"/>
          </p:cNvSpPr>
          <p:nvPr/>
        </p:nvSpPr>
        <p:spPr bwMode="auto">
          <a:xfrm>
            <a:off x="1957388" y="3569979"/>
            <a:ext cx="56578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sz="1600" b="1" dirty="0"/>
              <a:t>select </a:t>
            </a:r>
            <a:r>
              <a:rPr lang="en-US" altLang="en-US" sz="1600" i="1" dirty="0"/>
              <a:t>name</a:t>
            </a:r>
          </a:p>
          <a:p>
            <a:r>
              <a:rPr lang="en-US" altLang="en-US" sz="1600" b="1" dirty="0"/>
              <a:t>from </a:t>
            </a:r>
            <a:r>
              <a:rPr lang="en-US" altLang="en-US" sz="1600" i="1" dirty="0"/>
              <a:t>instructor</a:t>
            </a:r>
          </a:p>
          <a:p>
            <a:r>
              <a:rPr lang="en-US" altLang="en-US" sz="1600" b="1" dirty="0"/>
              <a:t>where </a:t>
            </a:r>
            <a:r>
              <a:rPr lang="en-US" altLang="en-US" sz="1600" i="1" dirty="0"/>
              <a:t>salary </a:t>
            </a:r>
            <a:r>
              <a:rPr lang="en-US" altLang="en-US" sz="1600" dirty="0"/>
              <a:t>&gt; </a:t>
            </a:r>
            <a:r>
              <a:rPr lang="en-US" altLang="en-US" sz="1600" b="1" dirty="0"/>
              <a:t>some </a:t>
            </a:r>
            <a:r>
              <a:rPr lang="en-US" altLang="en-US" sz="1600" dirty="0"/>
              <a:t>(</a:t>
            </a:r>
            <a:r>
              <a:rPr lang="en-US" altLang="en-US" sz="1600" b="1" dirty="0"/>
              <a:t>select </a:t>
            </a:r>
            <a:r>
              <a:rPr lang="en-US" altLang="en-US" sz="1600" i="1" dirty="0"/>
              <a:t>salary</a:t>
            </a:r>
          </a:p>
          <a:p>
            <a:r>
              <a:rPr lang="en-US" altLang="en-US" sz="1600" b="1" dirty="0"/>
              <a:t>                                     from </a:t>
            </a:r>
            <a:r>
              <a:rPr lang="en-US" altLang="en-US" sz="1600" i="1" dirty="0"/>
              <a:t>instructor</a:t>
            </a:r>
          </a:p>
          <a:p>
            <a:r>
              <a:rPr lang="en-US" altLang="en-US" sz="1600" b="1" dirty="0"/>
              <a:t>                                     where </a:t>
            </a:r>
            <a:r>
              <a:rPr lang="en-US" altLang="en-US" sz="1600" i="1" dirty="0"/>
              <a:t>dept name </a:t>
            </a:r>
            <a:r>
              <a:rPr lang="en-US" altLang="en-US" sz="1600" dirty="0"/>
              <a:t>= 'Biology');</a:t>
            </a:r>
          </a:p>
        </p:txBody>
      </p:sp>
      <p:sp>
        <p:nvSpPr>
          <p:cNvPr id="51205" name="Text Box 6"/>
          <p:cNvSpPr txBox="1">
            <a:spLocks noChangeArrowheads="1"/>
          </p:cNvSpPr>
          <p:nvPr/>
        </p:nvSpPr>
        <p:spPr bwMode="auto">
          <a:xfrm>
            <a:off x="1952625" y="1957388"/>
            <a:ext cx="52752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sz="1600" b="1" dirty="0"/>
              <a:t>select distinct </a:t>
            </a:r>
            <a:r>
              <a:rPr lang="en-US" altLang="en-US" sz="1600" i="1" dirty="0"/>
              <a:t>T</a:t>
            </a:r>
            <a:r>
              <a:rPr lang="en-US" altLang="en-US" sz="1600" dirty="0"/>
              <a:t>.</a:t>
            </a:r>
            <a:r>
              <a:rPr lang="en-US" altLang="en-US" sz="1600" i="1" dirty="0"/>
              <a:t>name</a:t>
            </a:r>
          </a:p>
          <a:p>
            <a:r>
              <a:rPr lang="en-US" altLang="en-US" sz="1600" b="1" dirty="0"/>
              <a:t>from </a:t>
            </a:r>
            <a:r>
              <a:rPr lang="en-US" altLang="en-US" sz="1600" i="1" dirty="0"/>
              <a:t>instructor </a:t>
            </a:r>
            <a:r>
              <a:rPr lang="en-US" altLang="en-US" sz="1600" b="1" dirty="0"/>
              <a:t>as </a:t>
            </a:r>
            <a:r>
              <a:rPr lang="en-US" altLang="en-US" sz="1600" i="1" dirty="0"/>
              <a:t>T</a:t>
            </a:r>
            <a:r>
              <a:rPr lang="en-US" altLang="en-US" sz="1600" dirty="0"/>
              <a:t>, </a:t>
            </a:r>
            <a:r>
              <a:rPr lang="en-US" altLang="en-US" sz="1600" i="1" dirty="0"/>
              <a:t>instructor </a:t>
            </a:r>
            <a:r>
              <a:rPr lang="en-US" altLang="en-US" sz="1600" b="1" dirty="0"/>
              <a:t>as </a:t>
            </a:r>
            <a:r>
              <a:rPr lang="en-US" altLang="en-US" sz="1600" i="1" dirty="0"/>
              <a:t>S</a:t>
            </a:r>
          </a:p>
          <a:p>
            <a:r>
              <a:rPr lang="en-US" altLang="en-US" sz="1600" b="1" dirty="0"/>
              <a:t>where </a:t>
            </a:r>
            <a:r>
              <a:rPr lang="en-US" altLang="en-US" sz="1600" i="1" dirty="0" err="1"/>
              <a:t>T.salary</a:t>
            </a:r>
            <a:r>
              <a:rPr lang="en-US" altLang="en-US" sz="1600" i="1" dirty="0"/>
              <a:t> </a:t>
            </a:r>
            <a:r>
              <a:rPr lang="en-US" altLang="en-US" sz="1600" dirty="0"/>
              <a:t>&gt; </a:t>
            </a:r>
            <a:r>
              <a:rPr lang="en-US" altLang="en-US" sz="1600" i="1" dirty="0" err="1"/>
              <a:t>S.salary</a:t>
            </a:r>
            <a:r>
              <a:rPr lang="en-US" altLang="en-US" sz="1600" i="1" dirty="0"/>
              <a:t> </a:t>
            </a:r>
            <a:r>
              <a:rPr lang="en-US" altLang="en-US" sz="1600" b="1" dirty="0"/>
              <a:t>and </a:t>
            </a:r>
            <a:r>
              <a:rPr lang="en-US" altLang="en-US" sz="1600" i="1" dirty="0" err="1"/>
              <a:t>S.dept</a:t>
            </a:r>
            <a:r>
              <a:rPr lang="en-US" altLang="en-US" sz="1600" i="1" dirty="0"/>
              <a:t> name </a:t>
            </a:r>
            <a:r>
              <a:rPr lang="en-US" altLang="en-US" sz="1600" dirty="0"/>
              <a:t>= 'Biology';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623888" y="38100"/>
            <a:ext cx="8077200" cy="609600"/>
          </a:xfrm>
        </p:spPr>
        <p:txBody>
          <a:bodyPr/>
          <a:lstStyle/>
          <a:p>
            <a:r>
              <a:rPr lang="en-US" altLang="en-US"/>
              <a:t>Definition of  </a:t>
            </a:r>
            <a:r>
              <a:rPr lang="ja-JP" altLang="en-US"/>
              <a:t>“</a:t>
            </a:r>
            <a:r>
              <a:rPr lang="en-US" altLang="ja-JP"/>
              <a:t>some</a:t>
            </a:r>
            <a:r>
              <a:rPr lang="ja-JP" altLang="en-US"/>
              <a:t>”</a:t>
            </a:r>
            <a:r>
              <a:rPr lang="en-US" altLang="ja-JP"/>
              <a:t> Clause</a:t>
            </a:r>
            <a:endParaRPr lang="en-US" altLang="en-US"/>
          </a:p>
        </p:txBody>
      </p:sp>
      <p:sp>
        <p:nvSpPr>
          <p:cNvPr id="52226" name="Rectangle 3"/>
          <p:cNvSpPr>
            <a:spLocks noGrp="1" noChangeArrowheads="1"/>
          </p:cNvSpPr>
          <p:nvPr>
            <p:ph type="body" idx="1"/>
          </p:nvPr>
        </p:nvSpPr>
        <p:spPr>
          <a:xfrm>
            <a:off x="739775" y="1106488"/>
            <a:ext cx="6800850" cy="714375"/>
          </a:xfrm>
        </p:spPr>
        <p:txBody>
          <a:bodyPr/>
          <a:lstStyle/>
          <a:p>
            <a:r>
              <a:rPr lang="en-US" altLang="en-US" dirty="0"/>
              <a:t>F &lt;comp&gt; </a:t>
            </a:r>
            <a:r>
              <a:rPr lang="en-US" altLang="en-US" b="1" dirty="0"/>
              <a:t>some </a:t>
            </a:r>
            <a:r>
              <a:rPr lang="en-US" altLang="en-US" i="1" dirty="0"/>
              <a:t>r </a:t>
            </a:r>
            <a:r>
              <a:rPr lang="en-US" altLang="en-US" dirty="0">
                <a:sym typeface="Symbol" panose="05050102010706020507" pitchFamily="18" charset="2"/>
              </a:rPr>
              <a:t></a:t>
            </a:r>
            <a:r>
              <a:rPr lang="en-US" altLang="en-US" i="1" dirty="0">
                <a:sym typeface="Symbol" panose="05050102010706020507" pitchFamily="18" charset="2"/>
              </a:rPr>
              <a:t>t </a:t>
            </a:r>
            <a:r>
              <a:rPr lang="en-US" altLang="en-US" dirty="0">
                <a:sym typeface="Symbol" panose="05050102010706020507" pitchFamily="18" charset="2"/>
              </a:rPr>
              <a:t></a:t>
            </a:r>
            <a:r>
              <a:rPr lang="en-US" altLang="en-US" i="1" dirty="0">
                <a:sym typeface="Symbol" panose="05050102010706020507" pitchFamily="18" charset="2"/>
              </a:rPr>
              <a:t>r </a:t>
            </a:r>
            <a:r>
              <a:rPr lang="en-US" altLang="en-US" dirty="0">
                <a:sym typeface="Symbol" panose="05050102010706020507" pitchFamily="18" charset="2"/>
              </a:rPr>
              <a:t>such that (F &lt;comp&gt; </a:t>
            </a:r>
            <a:r>
              <a:rPr lang="en-US" altLang="en-US" i="1" dirty="0">
                <a:sym typeface="Symbol" panose="05050102010706020507" pitchFamily="18" charset="2"/>
              </a:rPr>
              <a:t>t </a:t>
            </a:r>
            <a:r>
              <a:rPr lang="en-US" altLang="en-US" dirty="0">
                <a:sym typeface="Symbol" panose="05050102010706020507" pitchFamily="18" charset="2"/>
              </a:rPr>
              <a:t>)</a:t>
            </a:r>
            <a:br>
              <a:rPr lang="en-US" altLang="en-US" i="1" dirty="0">
                <a:sym typeface="Symbol" panose="05050102010706020507" pitchFamily="18" charset="2"/>
              </a:rPr>
            </a:br>
            <a:r>
              <a:rPr lang="en-US" altLang="en-US" dirty="0">
                <a:sym typeface="Symbol" panose="05050102010706020507" pitchFamily="18" charset="2"/>
              </a:rPr>
              <a:t>Where &lt;comp&gt; can be:      </a:t>
            </a:r>
            <a:endParaRPr lang="en-US" altLang="en-US" dirty="0"/>
          </a:p>
        </p:txBody>
      </p:sp>
      <p:grpSp>
        <p:nvGrpSpPr>
          <p:cNvPr id="2" name="Group 1"/>
          <p:cNvGrpSpPr>
            <a:grpSpLocks/>
          </p:cNvGrpSpPr>
          <p:nvPr/>
        </p:nvGrpSpPr>
        <p:grpSpPr bwMode="auto">
          <a:xfrm>
            <a:off x="215900" y="1927225"/>
            <a:ext cx="8801100" cy="4233863"/>
            <a:chOff x="809625" y="1952625"/>
            <a:chExt cx="7805738" cy="4233863"/>
          </a:xfrm>
        </p:grpSpPr>
        <p:grpSp>
          <p:nvGrpSpPr>
            <p:cNvPr id="3" name="Group 4"/>
            <p:cNvGrpSpPr>
              <a:grpSpLocks/>
            </p:cNvGrpSpPr>
            <p:nvPr/>
          </p:nvGrpSpPr>
          <p:grpSpPr bwMode="auto">
            <a:xfrm>
              <a:off x="2105025" y="1952625"/>
              <a:ext cx="457200" cy="1066800"/>
              <a:chOff x="2448" y="1296"/>
              <a:chExt cx="288" cy="960"/>
            </a:xfrm>
          </p:grpSpPr>
          <p:sp>
            <p:nvSpPr>
              <p:cNvPr id="52246" name="Rectangle 5"/>
              <p:cNvSpPr>
                <a:spLocks noChangeArrowheads="1"/>
              </p:cNvSpPr>
              <p:nvPr/>
            </p:nvSpPr>
            <p:spPr bwMode="auto">
              <a:xfrm>
                <a:off x="2448" y="1296"/>
                <a:ext cx="288" cy="336"/>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0</a:t>
                </a:r>
              </a:p>
            </p:txBody>
          </p:sp>
          <p:sp>
            <p:nvSpPr>
              <p:cNvPr id="52247" name="Rectangle 6"/>
              <p:cNvSpPr>
                <a:spLocks noChangeArrowheads="1"/>
              </p:cNvSpPr>
              <p:nvPr/>
            </p:nvSpPr>
            <p:spPr bwMode="auto">
              <a:xfrm>
                <a:off x="2448" y="1584"/>
                <a:ext cx="288" cy="336"/>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5</a:t>
                </a:r>
              </a:p>
            </p:txBody>
          </p:sp>
          <p:sp>
            <p:nvSpPr>
              <p:cNvPr id="52248" name="Rectangle 7"/>
              <p:cNvSpPr>
                <a:spLocks noChangeArrowheads="1"/>
              </p:cNvSpPr>
              <p:nvPr/>
            </p:nvSpPr>
            <p:spPr bwMode="auto">
              <a:xfrm>
                <a:off x="2448" y="1920"/>
                <a:ext cx="288" cy="336"/>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6</a:t>
                </a:r>
              </a:p>
            </p:txBody>
          </p:sp>
        </p:grpSp>
        <p:sp>
          <p:nvSpPr>
            <p:cNvPr id="52229" name="Text Box 8"/>
            <p:cNvSpPr txBox="1">
              <a:spLocks noChangeArrowheads="1"/>
            </p:cNvSpPr>
            <p:nvPr/>
          </p:nvSpPr>
          <p:spPr bwMode="auto">
            <a:xfrm>
              <a:off x="830263" y="2257425"/>
              <a:ext cx="13509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(5 &lt; </a:t>
              </a:r>
              <a:r>
                <a:rPr lang="en-US" altLang="en-US" sz="1800" b="1"/>
                <a:t>some</a:t>
              </a:r>
              <a:endParaRPr lang="en-US" altLang="en-US" sz="1800"/>
            </a:p>
          </p:txBody>
        </p:sp>
        <p:sp>
          <p:nvSpPr>
            <p:cNvPr id="52230" name="Text Box 9"/>
            <p:cNvSpPr txBox="1">
              <a:spLocks noChangeArrowheads="1"/>
            </p:cNvSpPr>
            <p:nvPr/>
          </p:nvSpPr>
          <p:spPr bwMode="auto">
            <a:xfrm>
              <a:off x="2638425" y="2257425"/>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 = true</a:t>
              </a:r>
            </a:p>
          </p:txBody>
        </p:sp>
        <p:sp>
          <p:nvSpPr>
            <p:cNvPr id="52231" name="Rectangle 10"/>
            <p:cNvSpPr>
              <a:spLocks noChangeArrowheads="1"/>
            </p:cNvSpPr>
            <p:nvPr/>
          </p:nvSpPr>
          <p:spPr bwMode="auto">
            <a:xfrm>
              <a:off x="2105025" y="3118035"/>
              <a:ext cx="457200" cy="3810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0</a:t>
              </a:r>
            </a:p>
          </p:txBody>
        </p:sp>
        <p:sp>
          <p:nvSpPr>
            <p:cNvPr id="52232" name="Rectangle 11"/>
            <p:cNvSpPr>
              <a:spLocks noChangeArrowheads="1"/>
            </p:cNvSpPr>
            <p:nvPr/>
          </p:nvSpPr>
          <p:spPr bwMode="auto">
            <a:xfrm>
              <a:off x="2105025" y="3476625"/>
              <a:ext cx="457200" cy="29686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5</a:t>
              </a:r>
            </a:p>
          </p:txBody>
        </p:sp>
        <p:sp>
          <p:nvSpPr>
            <p:cNvPr id="52233" name="Rectangle 12"/>
            <p:cNvSpPr>
              <a:spLocks noChangeArrowheads="1"/>
            </p:cNvSpPr>
            <p:nvPr/>
          </p:nvSpPr>
          <p:spPr bwMode="auto">
            <a:xfrm>
              <a:off x="2105025" y="3930650"/>
              <a:ext cx="457200" cy="307975"/>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0</a:t>
              </a:r>
            </a:p>
          </p:txBody>
        </p:sp>
        <p:sp>
          <p:nvSpPr>
            <p:cNvPr id="52234" name="Text Box 13"/>
            <p:cNvSpPr txBox="1">
              <a:spLocks noChangeArrowheads="1"/>
            </p:cNvSpPr>
            <p:nvPr/>
          </p:nvSpPr>
          <p:spPr bwMode="auto">
            <a:xfrm>
              <a:off x="2638425" y="34163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 = false</a:t>
              </a:r>
            </a:p>
          </p:txBody>
        </p:sp>
        <p:sp>
          <p:nvSpPr>
            <p:cNvPr id="52235" name="Rectangle 14"/>
            <p:cNvSpPr>
              <a:spLocks noChangeArrowheads="1"/>
            </p:cNvSpPr>
            <p:nvPr/>
          </p:nvSpPr>
          <p:spPr bwMode="auto">
            <a:xfrm>
              <a:off x="2105025" y="4235450"/>
              <a:ext cx="457200" cy="307975"/>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5</a:t>
              </a:r>
            </a:p>
          </p:txBody>
        </p:sp>
        <p:sp>
          <p:nvSpPr>
            <p:cNvPr id="52236" name="Rectangle 15"/>
            <p:cNvSpPr>
              <a:spLocks noChangeArrowheads="1"/>
            </p:cNvSpPr>
            <p:nvPr/>
          </p:nvSpPr>
          <p:spPr bwMode="auto">
            <a:xfrm>
              <a:off x="2105025" y="4772025"/>
              <a:ext cx="457200" cy="307975"/>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0</a:t>
              </a:r>
            </a:p>
          </p:txBody>
        </p:sp>
        <p:sp>
          <p:nvSpPr>
            <p:cNvPr id="52237" name="Rectangle 16"/>
            <p:cNvSpPr>
              <a:spLocks noChangeArrowheads="1"/>
            </p:cNvSpPr>
            <p:nvPr/>
          </p:nvSpPr>
          <p:spPr bwMode="auto">
            <a:xfrm>
              <a:off x="2105025" y="5076825"/>
              <a:ext cx="457200" cy="30956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5</a:t>
              </a:r>
            </a:p>
          </p:txBody>
        </p:sp>
        <p:sp>
          <p:nvSpPr>
            <p:cNvPr id="52238" name="Text Box 17"/>
            <p:cNvSpPr txBox="1">
              <a:spLocks noChangeArrowheads="1"/>
            </p:cNvSpPr>
            <p:nvPr/>
          </p:nvSpPr>
          <p:spPr bwMode="auto">
            <a:xfrm>
              <a:off x="809625" y="5000625"/>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(5 </a:t>
              </a:r>
              <a:r>
                <a:rPr lang="en-US" altLang="en-US">
                  <a:latin typeface="Times New Roman" panose="02020603050405020304" pitchFamily="18" charset="0"/>
                  <a:sym typeface="Symbol" panose="05050102010706020507" pitchFamily="18" charset="2"/>
                </a:rPr>
                <a:t></a:t>
              </a:r>
              <a:r>
                <a:rPr lang="en-US" altLang="en-US" sz="1800"/>
                <a:t> </a:t>
              </a:r>
              <a:r>
                <a:rPr lang="en-US" altLang="en-US" sz="1800" b="1"/>
                <a:t>some</a:t>
              </a:r>
            </a:p>
          </p:txBody>
        </p:sp>
        <p:sp>
          <p:nvSpPr>
            <p:cNvPr id="52239" name="Text Box 18"/>
            <p:cNvSpPr txBox="1">
              <a:spLocks noChangeArrowheads="1"/>
            </p:cNvSpPr>
            <p:nvPr/>
          </p:nvSpPr>
          <p:spPr bwMode="auto">
            <a:xfrm>
              <a:off x="2638425" y="5000625"/>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 = true (since 0 </a:t>
              </a:r>
              <a:r>
                <a:rPr lang="en-US" altLang="en-US">
                  <a:latin typeface="Times New Roman" panose="02020603050405020304" pitchFamily="18" charset="0"/>
                  <a:sym typeface="Symbol" panose="05050102010706020507" pitchFamily="18" charset="2"/>
                </a:rPr>
                <a:t> </a:t>
              </a:r>
              <a:r>
                <a:rPr lang="en-US" altLang="en-US" sz="1800">
                  <a:sym typeface="Symbol" panose="05050102010706020507" pitchFamily="18" charset="2"/>
                </a:rPr>
                <a:t>5)</a:t>
              </a:r>
              <a:endParaRPr lang="en-US" altLang="en-US">
                <a:latin typeface="Times New Roman" panose="02020603050405020304" pitchFamily="18" charset="0"/>
                <a:sym typeface="Symbol" panose="05050102010706020507" pitchFamily="18" charset="2"/>
              </a:endParaRPr>
            </a:p>
          </p:txBody>
        </p:sp>
        <p:sp>
          <p:nvSpPr>
            <p:cNvPr id="52240" name="Text Box 19"/>
            <p:cNvSpPr txBox="1">
              <a:spLocks noChangeArrowheads="1"/>
            </p:cNvSpPr>
            <p:nvPr/>
          </p:nvSpPr>
          <p:spPr bwMode="auto">
            <a:xfrm>
              <a:off x="3738563" y="2486025"/>
              <a:ext cx="487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dirty="0"/>
                <a:t>(read:  5 &lt; some tuple in the relation) </a:t>
              </a:r>
            </a:p>
          </p:txBody>
        </p:sp>
        <p:sp>
          <p:nvSpPr>
            <p:cNvPr id="52241" name="Text Box 20"/>
            <p:cNvSpPr txBox="1">
              <a:spLocks noChangeArrowheads="1"/>
            </p:cNvSpPr>
            <p:nvPr/>
          </p:nvSpPr>
          <p:spPr bwMode="auto">
            <a:xfrm>
              <a:off x="844550" y="3402013"/>
              <a:ext cx="137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(5 &lt; </a:t>
              </a:r>
              <a:r>
                <a:rPr lang="en-US" altLang="en-US" sz="1800" b="1"/>
                <a:t>some</a:t>
              </a:r>
              <a:endParaRPr lang="en-US" altLang="en-US" sz="1800"/>
            </a:p>
          </p:txBody>
        </p:sp>
        <p:sp>
          <p:nvSpPr>
            <p:cNvPr id="52242" name="Text Box 21"/>
            <p:cNvSpPr txBox="1">
              <a:spLocks noChangeArrowheads="1"/>
            </p:cNvSpPr>
            <p:nvPr/>
          </p:nvSpPr>
          <p:spPr bwMode="auto">
            <a:xfrm>
              <a:off x="2638425" y="415925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 = true</a:t>
              </a:r>
            </a:p>
          </p:txBody>
        </p:sp>
        <p:sp>
          <p:nvSpPr>
            <p:cNvPr id="52243" name="Text Box 22"/>
            <p:cNvSpPr txBox="1">
              <a:spLocks noChangeArrowheads="1"/>
            </p:cNvSpPr>
            <p:nvPr/>
          </p:nvSpPr>
          <p:spPr bwMode="auto">
            <a:xfrm>
              <a:off x="885825" y="4162425"/>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(5 = </a:t>
              </a:r>
              <a:r>
                <a:rPr lang="en-US" altLang="en-US" sz="1800" b="1"/>
                <a:t>some</a:t>
              </a:r>
              <a:endParaRPr lang="en-US" altLang="en-US" sz="1800"/>
            </a:p>
          </p:txBody>
        </p:sp>
        <p:sp>
          <p:nvSpPr>
            <p:cNvPr id="52244" name="Rectangle 23"/>
            <p:cNvSpPr>
              <a:spLocks noChangeArrowheads="1"/>
            </p:cNvSpPr>
            <p:nvPr/>
          </p:nvSpPr>
          <p:spPr bwMode="auto">
            <a:xfrm>
              <a:off x="823913" y="5472113"/>
              <a:ext cx="68008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sz="1800">
                  <a:latin typeface="Arial" panose="020B0604020202020204" pitchFamily="34" charset="0"/>
                </a:rPr>
                <a:t>(= </a:t>
              </a:r>
              <a:r>
                <a:rPr lang="en-US" altLang="en-US" sz="1800" b="1">
                  <a:latin typeface="Arial" panose="020B0604020202020204" pitchFamily="34" charset="0"/>
                </a:rPr>
                <a:t>some</a:t>
              </a:r>
              <a:r>
                <a:rPr lang="en-US" altLang="en-US" sz="1800">
                  <a:latin typeface="Arial" panose="020B0604020202020204" pitchFamily="34" charset="0"/>
                </a:rPr>
                <a:t>) </a:t>
              </a:r>
              <a:r>
                <a:rPr lang="en-US" altLang="en-US" sz="1800">
                  <a:latin typeface="Arial" panose="020B0604020202020204" pitchFamily="34" charset="0"/>
                  <a:sym typeface="Symbol" panose="05050102010706020507" pitchFamily="18" charset="2"/>
                </a:rPr>
                <a:t> </a:t>
              </a:r>
              <a:r>
                <a:rPr lang="en-US" altLang="en-US" sz="1800" b="1">
                  <a:latin typeface="Arial" panose="020B0604020202020204" pitchFamily="34" charset="0"/>
                  <a:sym typeface="Symbol" panose="05050102010706020507" pitchFamily="18" charset="2"/>
                </a:rPr>
                <a:t>in</a:t>
              </a:r>
            </a:p>
            <a:p>
              <a:r>
                <a:rPr lang="en-US" altLang="en-US" sz="1800">
                  <a:latin typeface="Arial" panose="020B0604020202020204" pitchFamily="34" charset="0"/>
                  <a:sym typeface="Symbol" panose="05050102010706020507" pitchFamily="18" charset="2"/>
                </a:rPr>
                <a:t>However, ( </a:t>
              </a:r>
              <a:r>
                <a:rPr lang="en-US" altLang="en-US" sz="1800" b="1">
                  <a:latin typeface="Arial" panose="020B0604020202020204" pitchFamily="34" charset="0"/>
                  <a:sym typeface="Symbol" panose="05050102010706020507" pitchFamily="18" charset="2"/>
                </a:rPr>
                <a:t>some</a:t>
              </a:r>
              <a:r>
                <a:rPr lang="en-US" altLang="en-US" sz="1800">
                  <a:latin typeface="Arial" panose="020B0604020202020204" pitchFamily="34" charset="0"/>
                  <a:sym typeface="Symbol" panose="05050102010706020507" pitchFamily="18" charset="2"/>
                </a:rPr>
                <a:t>)  </a:t>
              </a:r>
              <a:r>
                <a:rPr lang="en-US" altLang="en-US" sz="1800" b="1">
                  <a:latin typeface="Arial" panose="020B0604020202020204" pitchFamily="34" charset="0"/>
                  <a:sym typeface="Symbol" panose="05050102010706020507" pitchFamily="18" charset="2"/>
                </a:rPr>
                <a:t>not in</a:t>
              </a:r>
              <a:endParaRPr lang="en-US" altLang="en-US" sz="1800">
                <a:latin typeface="Arial" panose="020B0604020202020204" pitchFamily="34" charset="0"/>
                <a:sym typeface="Symbol" panose="05050102010706020507" pitchFamily="18" charset="2"/>
              </a:endParaRPr>
            </a:p>
          </p:txBody>
        </p:sp>
        <p:sp>
          <p:nvSpPr>
            <p:cNvPr id="52245" name="Line 24"/>
            <p:cNvSpPr>
              <a:spLocks noChangeShapeType="1"/>
            </p:cNvSpPr>
            <p:nvPr/>
          </p:nvSpPr>
          <p:spPr bwMode="auto">
            <a:xfrm flipH="1">
              <a:off x="2919413" y="5840413"/>
              <a:ext cx="122237" cy="279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ltLang="en-US"/>
              <a:t>Set Comparison – </a:t>
            </a:r>
            <a:r>
              <a:rPr lang="ja-JP" altLang="en-US"/>
              <a:t>“</a:t>
            </a:r>
            <a:r>
              <a:rPr lang="en-US" altLang="ja-JP"/>
              <a:t>all</a:t>
            </a:r>
            <a:r>
              <a:rPr lang="ja-JP" altLang="en-US"/>
              <a:t>”</a:t>
            </a:r>
            <a:r>
              <a:rPr lang="en-US" altLang="ja-JP"/>
              <a:t> Clause</a:t>
            </a:r>
            <a:endParaRPr lang="en-US" altLang="en-US"/>
          </a:p>
        </p:txBody>
      </p:sp>
      <p:sp>
        <p:nvSpPr>
          <p:cNvPr id="53250" name="Rectangle 3"/>
          <p:cNvSpPr>
            <a:spLocks noGrp="1" noChangeArrowheads="1"/>
          </p:cNvSpPr>
          <p:nvPr>
            <p:ph type="body" idx="1"/>
          </p:nvPr>
        </p:nvSpPr>
        <p:spPr>
          <a:xfrm>
            <a:off x="814388" y="1108075"/>
            <a:ext cx="7661275" cy="976313"/>
          </a:xfrm>
        </p:spPr>
        <p:txBody>
          <a:bodyPr/>
          <a:lstStyle/>
          <a:p>
            <a:pPr>
              <a:tabLst>
                <a:tab pos="1370013" algn="l"/>
                <a:tab pos="1830388" algn="l"/>
              </a:tabLst>
            </a:pPr>
            <a:r>
              <a:rPr lang="en-US" altLang="en-US" sz="2400" dirty="0"/>
              <a:t>Find the names of all instructors whose salary is greater than the salary of all instructors in the Biology department.</a:t>
            </a:r>
          </a:p>
        </p:txBody>
      </p:sp>
      <p:sp>
        <p:nvSpPr>
          <p:cNvPr id="53251" name="Text Box 4"/>
          <p:cNvSpPr txBox="1">
            <a:spLocks noChangeArrowheads="1"/>
          </p:cNvSpPr>
          <p:nvPr/>
        </p:nvSpPr>
        <p:spPr bwMode="auto">
          <a:xfrm>
            <a:off x="1352550" y="3005138"/>
            <a:ext cx="71231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b="1" dirty="0"/>
              <a:t>select </a:t>
            </a:r>
            <a:r>
              <a:rPr lang="en-US" altLang="en-US" i="1" dirty="0"/>
              <a:t>name</a:t>
            </a:r>
          </a:p>
          <a:p>
            <a:r>
              <a:rPr lang="en-US" altLang="en-US" b="1" dirty="0"/>
              <a:t>from </a:t>
            </a:r>
            <a:r>
              <a:rPr lang="en-US" altLang="en-US" i="1" dirty="0"/>
              <a:t>instructor</a:t>
            </a:r>
          </a:p>
          <a:p>
            <a:r>
              <a:rPr lang="en-US" altLang="en-US" b="1" dirty="0"/>
              <a:t>where </a:t>
            </a:r>
            <a:r>
              <a:rPr lang="en-US" altLang="en-US" i="1" dirty="0"/>
              <a:t>salary </a:t>
            </a:r>
            <a:r>
              <a:rPr lang="en-US" altLang="en-US" dirty="0"/>
              <a:t>&gt; </a:t>
            </a:r>
            <a:r>
              <a:rPr lang="en-US" altLang="en-US" b="1" dirty="0"/>
              <a:t>all </a:t>
            </a:r>
            <a:r>
              <a:rPr lang="en-US" altLang="en-US" dirty="0"/>
              <a:t>(</a:t>
            </a:r>
            <a:r>
              <a:rPr lang="en-US" altLang="en-US" b="1" dirty="0"/>
              <a:t>select </a:t>
            </a:r>
            <a:r>
              <a:rPr lang="en-US" altLang="en-US" i="1" dirty="0"/>
              <a:t>salary</a:t>
            </a:r>
          </a:p>
          <a:p>
            <a:r>
              <a:rPr lang="en-US" altLang="en-US" b="1" dirty="0"/>
              <a:t>                                from </a:t>
            </a:r>
            <a:r>
              <a:rPr lang="en-US" altLang="en-US" i="1" dirty="0"/>
              <a:t>instructor</a:t>
            </a:r>
          </a:p>
          <a:p>
            <a:r>
              <a:rPr lang="en-US" altLang="en-US" b="1" dirty="0"/>
              <a:t>                                where </a:t>
            </a:r>
            <a:r>
              <a:rPr lang="en-US" altLang="en-US" i="1" dirty="0"/>
              <a:t>dept name </a:t>
            </a:r>
            <a:r>
              <a:rPr lang="en-US" altLang="en-US" dirty="0"/>
              <a:t>= 'Biology');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altLang="en-US"/>
              <a:t>Definition of </a:t>
            </a:r>
            <a:r>
              <a:rPr lang="ja-JP" altLang="en-US"/>
              <a:t>“</a:t>
            </a:r>
            <a:r>
              <a:rPr lang="en-US" altLang="ja-JP"/>
              <a:t>all</a:t>
            </a:r>
            <a:r>
              <a:rPr lang="ja-JP" altLang="en-US"/>
              <a:t>”</a:t>
            </a:r>
            <a:r>
              <a:rPr lang="en-US" altLang="ja-JP"/>
              <a:t> Clause</a:t>
            </a:r>
            <a:endParaRPr lang="en-US" altLang="en-US"/>
          </a:p>
        </p:txBody>
      </p:sp>
      <p:sp>
        <p:nvSpPr>
          <p:cNvPr id="54274" name="Rectangle 3"/>
          <p:cNvSpPr>
            <a:spLocks noGrp="1" noChangeArrowheads="1"/>
          </p:cNvSpPr>
          <p:nvPr>
            <p:ph type="body" idx="1"/>
          </p:nvPr>
        </p:nvSpPr>
        <p:spPr>
          <a:xfrm>
            <a:off x="823913" y="1122363"/>
            <a:ext cx="6638925" cy="382587"/>
          </a:xfrm>
        </p:spPr>
        <p:txBody>
          <a:bodyPr lIns="90488" tIns="44450" rIns="90488" bIns="44450"/>
          <a:lstStyle/>
          <a:p>
            <a:r>
              <a:rPr lang="en-US" altLang="en-US" dirty="0"/>
              <a:t>F &lt;comp&gt; </a:t>
            </a:r>
            <a:r>
              <a:rPr lang="en-US" altLang="en-US" b="1" dirty="0"/>
              <a:t>all </a:t>
            </a:r>
            <a:r>
              <a:rPr lang="en-US" altLang="en-US" i="1" dirty="0"/>
              <a:t>r </a:t>
            </a:r>
            <a:r>
              <a:rPr lang="en-US" altLang="en-US" dirty="0">
                <a:sym typeface="Symbol" panose="05050102010706020507" pitchFamily="18" charset="2"/>
              </a:rPr>
              <a:t></a:t>
            </a:r>
            <a:r>
              <a:rPr lang="en-US" altLang="en-US" i="1" dirty="0">
                <a:sym typeface="Symbol" panose="05050102010706020507" pitchFamily="18" charset="2"/>
              </a:rPr>
              <a:t>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(F &lt;comp&gt; </a:t>
            </a:r>
            <a:r>
              <a:rPr lang="en-US" altLang="en-US" i="1" dirty="0">
                <a:sym typeface="Symbol" panose="05050102010706020507" pitchFamily="18" charset="2"/>
              </a:rPr>
              <a:t>t)</a:t>
            </a:r>
            <a:endParaRPr lang="en-US" altLang="en-US" dirty="0"/>
          </a:p>
        </p:txBody>
      </p:sp>
      <p:grpSp>
        <p:nvGrpSpPr>
          <p:cNvPr id="2" name="Group 1"/>
          <p:cNvGrpSpPr>
            <a:grpSpLocks/>
          </p:cNvGrpSpPr>
          <p:nvPr/>
        </p:nvGrpSpPr>
        <p:grpSpPr bwMode="auto">
          <a:xfrm>
            <a:off x="1365250" y="1752600"/>
            <a:ext cx="6800850" cy="4219575"/>
            <a:chOff x="1238250" y="1752600"/>
            <a:chExt cx="6800850" cy="4219575"/>
          </a:xfrm>
        </p:grpSpPr>
        <p:grpSp>
          <p:nvGrpSpPr>
            <p:cNvPr id="3" name="Group 4"/>
            <p:cNvGrpSpPr>
              <a:grpSpLocks/>
            </p:cNvGrpSpPr>
            <p:nvPr/>
          </p:nvGrpSpPr>
          <p:grpSpPr bwMode="auto">
            <a:xfrm>
              <a:off x="2619375" y="1752600"/>
              <a:ext cx="457200" cy="1066800"/>
              <a:chOff x="2448" y="1296"/>
              <a:chExt cx="288" cy="960"/>
            </a:xfrm>
          </p:grpSpPr>
          <p:sp>
            <p:nvSpPr>
              <p:cNvPr id="54293" name="Rectangle 5"/>
              <p:cNvSpPr>
                <a:spLocks noChangeArrowheads="1"/>
              </p:cNvSpPr>
              <p:nvPr/>
            </p:nvSpPr>
            <p:spPr bwMode="auto">
              <a:xfrm>
                <a:off x="2448" y="1296"/>
                <a:ext cx="288" cy="336"/>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0</a:t>
                </a:r>
              </a:p>
            </p:txBody>
          </p:sp>
          <p:sp>
            <p:nvSpPr>
              <p:cNvPr id="54294" name="Rectangle 6"/>
              <p:cNvSpPr>
                <a:spLocks noChangeArrowheads="1"/>
              </p:cNvSpPr>
              <p:nvPr/>
            </p:nvSpPr>
            <p:spPr bwMode="auto">
              <a:xfrm>
                <a:off x="2448" y="1584"/>
                <a:ext cx="288" cy="336"/>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5</a:t>
                </a:r>
              </a:p>
            </p:txBody>
          </p:sp>
          <p:sp>
            <p:nvSpPr>
              <p:cNvPr id="54295" name="Rectangle 7"/>
              <p:cNvSpPr>
                <a:spLocks noChangeArrowheads="1"/>
              </p:cNvSpPr>
              <p:nvPr/>
            </p:nvSpPr>
            <p:spPr bwMode="auto">
              <a:xfrm>
                <a:off x="2448" y="1920"/>
                <a:ext cx="288" cy="336"/>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6</a:t>
                </a:r>
              </a:p>
            </p:txBody>
          </p:sp>
        </p:grpSp>
        <p:sp>
          <p:nvSpPr>
            <p:cNvPr id="54277" name="Text Box 8"/>
            <p:cNvSpPr txBox="1">
              <a:spLocks noChangeArrowheads="1"/>
            </p:cNvSpPr>
            <p:nvPr/>
          </p:nvSpPr>
          <p:spPr bwMode="auto">
            <a:xfrm>
              <a:off x="1593850" y="2057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(5 &lt; </a:t>
              </a:r>
              <a:r>
                <a:rPr lang="en-US" altLang="en-US" sz="1800" b="1"/>
                <a:t>all</a:t>
              </a:r>
              <a:endParaRPr lang="en-US" altLang="en-US" sz="1800"/>
            </a:p>
          </p:txBody>
        </p:sp>
        <p:sp>
          <p:nvSpPr>
            <p:cNvPr id="54278" name="Text Box 9"/>
            <p:cNvSpPr txBox="1">
              <a:spLocks noChangeArrowheads="1"/>
            </p:cNvSpPr>
            <p:nvPr/>
          </p:nvSpPr>
          <p:spPr bwMode="auto">
            <a:xfrm>
              <a:off x="3152775" y="2057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 = false</a:t>
              </a:r>
            </a:p>
          </p:txBody>
        </p:sp>
        <p:sp>
          <p:nvSpPr>
            <p:cNvPr id="54279" name="Rectangle 10"/>
            <p:cNvSpPr>
              <a:spLocks noChangeArrowheads="1"/>
            </p:cNvSpPr>
            <p:nvPr/>
          </p:nvSpPr>
          <p:spPr bwMode="auto">
            <a:xfrm>
              <a:off x="2619375" y="2971800"/>
              <a:ext cx="457200" cy="3810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6</a:t>
              </a:r>
            </a:p>
          </p:txBody>
        </p:sp>
        <p:sp>
          <p:nvSpPr>
            <p:cNvPr id="54280" name="Rectangle 11"/>
            <p:cNvSpPr>
              <a:spLocks noChangeArrowheads="1"/>
            </p:cNvSpPr>
            <p:nvPr/>
          </p:nvSpPr>
          <p:spPr bwMode="auto">
            <a:xfrm>
              <a:off x="2619375" y="3276600"/>
              <a:ext cx="457200" cy="29686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10</a:t>
              </a:r>
            </a:p>
          </p:txBody>
        </p:sp>
        <p:sp>
          <p:nvSpPr>
            <p:cNvPr id="54281" name="Rectangle 12"/>
            <p:cNvSpPr>
              <a:spLocks noChangeArrowheads="1"/>
            </p:cNvSpPr>
            <p:nvPr/>
          </p:nvSpPr>
          <p:spPr bwMode="auto">
            <a:xfrm>
              <a:off x="2619375" y="3730625"/>
              <a:ext cx="457200" cy="307975"/>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4</a:t>
              </a:r>
            </a:p>
          </p:txBody>
        </p:sp>
        <p:sp>
          <p:nvSpPr>
            <p:cNvPr id="54282" name="Text Box 13"/>
            <p:cNvSpPr txBox="1">
              <a:spLocks noChangeArrowheads="1"/>
            </p:cNvSpPr>
            <p:nvPr/>
          </p:nvSpPr>
          <p:spPr bwMode="auto">
            <a:xfrm>
              <a:off x="3152775" y="321627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 = true</a:t>
              </a:r>
            </a:p>
          </p:txBody>
        </p:sp>
        <p:sp>
          <p:nvSpPr>
            <p:cNvPr id="54283" name="Rectangle 14"/>
            <p:cNvSpPr>
              <a:spLocks noChangeArrowheads="1"/>
            </p:cNvSpPr>
            <p:nvPr/>
          </p:nvSpPr>
          <p:spPr bwMode="auto">
            <a:xfrm>
              <a:off x="2619375" y="4035425"/>
              <a:ext cx="457200" cy="307975"/>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5</a:t>
              </a:r>
            </a:p>
          </p:txBody>
        </p:sp>
        <p:sp>
          <p:nvSpPr>
            <p:cNvPr id="54284" name="Rectangle 15"/>
            <p:cNvSpPr>
              <a:spLocks noChangeArrowheads="1"/>
            </p:cNvSpPr>
            <p:nvPr/>
          </p:nvSpPr>
          <p:spPr bwMode="auto">
            <a:xfrm>
              <a:off x="2619375" y="4572000"/>
              <a:ext cx="457200" cy="307975"/>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4</a:t>
              </a:r>
            </a:p>
          </p:txBody>
        </p:sp>
        <p:sp>
          <p:nvSpPr>
            <p:cNvPr id="54285" name="Rectangle 16"/>
            <p:cNvSpPr>
              <a:spLocks noChangeArrowheads="1"/>
            </p:cNvSpPr>
            <p:nvPr/>
          </p:nvSpPr>
          <p:spPr bwMode="auto">
            <a:xfrm>
              <a:off x="2619375" y="4876800"/>
              <a:ext cx="457200" cy="30956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6</a:t>
              </a:r>
            </a:p>
          </p:txBody>
        </p:sp>
        <p:sp>
          <p:nvSpPr>
            <p:cNvPr id="54286" name="Text Box 17"/>
            <p:cNvSpPr txBox="1">
              <a:spLocks noChangeArrowheads="1"/>
            </p:cNvSpPr>
            <p:nvPr/>
          </p:nvSpPr>
          <p:spPr bwMode="auto">
            <a:xfrm>
              <a:off x="1704975" y="48006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(5 </a:t>
              </a:r>
              <a:r>
                <a:rPr lang="en-US" altLang="en-US">
                  <a:latin typeface="Times New Roman" panose="02020603050405020304" pitchFamily="18" charset="0"/>
                  <a:sym typeface="Symbol" panose="05050102010706020507" pitchFamily="18" charset="2"/>
                </a:rPr>
                <a:t></a:t>
              </a:r>
              <a:r>
                <a:rPr lang="en-US" altLang="en-US" sz="1800"/>
                <a:t> </a:t>
              </a:r>
              <a:r>
                <a:rPr lang="en-US" altLang="en-US" sz="1800" b="1"/>
                <a:t>all</a:t>
              </a:r>
            </a:p>
          </p:txBody>
        </p:sp>
        <p:sp>
          <p:nvSpPr>
            <p:cNvPr id="54287" name="Text Box 18"/>
            <p:cNvSpPr txBox="1">
              <a:spLocks noChangeArrowheads="1"/>
            </p:cNvSpPr>
            <p:nvPr/>
          </p:nvSpPr>
          <p:spPr bwMode="auto">
            <a:xfrm>
              <a:off x="3163888" y="4786313"/>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 = true (since 5 </a:t>
              </a:r>
              <a:r>
                <a:rPr lang="en-US" altLang="en-US">
                  <a:latin typeface="Times New Roman" panose="02020603050405020304" pitchFamily="18" charset="0"/>
                  <a:sym typeface="Symbol" panose="05050102010706020507" pitchFamily="18" charset="2"/>
                </a:rPr>
                <a:t> </a:t>
              </a:r>
              <a:r>
                <a:rPr lang="en-US" altLang="en-US" sz="1800">
                  <a:sym typeface="Symbol" panose="05050102010706020507" pitchFamily="18" charset="2"/>
                </a:rPr>
                <a:t>4 and 5 </a:t>
              </a:r>
              <a:r>
                <a:rPr lang="en-US" altLang="en-US">
                  <a:latin typeface="Times New Roman" panose="02020603050405020304" pitchFamily="18" charset="0"/>
                  <a:sym typeface="Symbol" panose="05050102010706020507" pitchFamily="18" charset="2"/>
                </a:rPr>
                <a:t></a:t>
              </a:r>
              <a:r>
                <a:rPr lang="en-US" altLang="en-US" sz="1800">
                  <a:sym typeface="Symbol" panose="05050102010706020507" pitchFamily="18" charset="2"/>
                </a:rPr>
                <a:t> 6)</a:t>
              </a:r>
              <a:endParaRPr lang="en-US" altLang="en-US">
                <a:latin typeface="Times New Roman" panose="02020603050405020304" pitchFamily="18" charset="0"/>
                <a:sym typeface="Symbol" panose="05050102010706020507" pitchFamily="18" charset="2"/>
              </a:endParaRPr>
            </a:p>
          </p:txBody>
        </p:sp>
        <p:sp>
          <p:nvSpPr>
            <p:cNvPr id="54288" name="Text Box 19"/>
            <p:cNvSpPr txBox="1">
              <a:spLocks noChangeArrowheads="1"/>
            </p:cNvSpPr>
            <p:nvPr/>
          </p:nvSpPr>
          <p:spPr bwMode="auto">
            <a:xfrm>
              <a:off x="1651000" y="322897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(5 &lt; </a:t>
              </a:r>
              <a:r>
                <a:rPr lang="en-US" altLang="en-US" sz="1800" b="1"/>
                <a:t>all</a:t>
              </a:r>
              <a:endParaRPr lang="en-US" altLang="en-US" sz="1800"/>
            </a:p>
          </p:txBody>
        </p:sp>
        <p:sp>
          <p:nvSpPr>
            <p:cNvPr id="54289" name="Text Box 20"/>
            <p:cNvSpPr txBox="1">
              <a:spLocks noChangeArrowheads="1"/>
            </p:cNvSpPr>
            <p:nvPr/>
          </p:nvSpPr>
          <p:spPr bwMode="auto">
            <a:xfrm>
              <a:off x="3152775" y="395922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 = false</a:t>
              </a:r>
            </a:p>
          </p:txBody>
        </p:sp>
        <p:sp>
          <p:nvSpPr>
            <p:cNvPr id="54290" name="Text Box 21"/>
            <p:cNvSpPr txBox="1">
              <a:spLocks noChangeArrowheads="1"/>
            </p:cNvSpPr>
            <p:nvPr/>
          </p:nvSpPr>
          <p:spPr bwMode="auto">
            <a:xfrm>
              <a:off x="1704975" y="3962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(5 = </a:t>
              </a:r>
              <a:r>
                <a:rPr lang="en-US" altLang="en-US" sz="1800" b="1"/>
                <a:t>all</a:t>
              </a:r>
              <a:endParaRPr lang="en-US" altLang="en-US" sz="1800"/>
            </a:p>
          </p:txBody>
        </p:sp>
        <p:sp>
          <p:nvSpPr>
            <p:cNvPr id="54291" name="Rectangle 22"/>
            <p:cNvSpPr>
              <a:spLocks noChangeArrowheads="1"/>
            </p:cNvSpPr>
            <p:nvPr/>
          </p:nvSpPr>
          <p:spPr bwMode="auto">
            <a:xfrm>
              <a:off x="1238250" y="5257800"/>
              <a:ext cx="68008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sz="1800">
                  <a:latin typeface="Arial" panose="020B0604020202020204" pitchFamily="34" charset="0"/>
                </a:rPr>
                <a:t>(</a:t>
              </a:r>
              <a:r>
                <a:rPr lang="en-US" altLang="en-US" sz="1800">
                  <a:latin typeface="Arial" panose="020B0604020202020204" pitchFamily="34" charset="0"/>
                  <a:sym typeface="Symbol" panose="05050102010706020507" pitchFamily="18" charset="2"/>
                </a:rPr>
                <a:t></a:t>
              </a:r>
              <a:r>
                <a:rPr lang="en-US" altLang="en-US" sz="1800">
                  <a:latin typeface="Arial" panose="020B0604020202020204" pitchFamily="34" charset="0"/>
                </a:rPr>
                <a:t> </a:t>
              </a:r>
              <a:r>
                <a:rPr lang="en-US" altLang="en-US" sz="1800" b="1">
                  <a:latin typeface="Arial" panose="020B0604020202020204" pitchFamily="34" charset="0"/>
                </a:rPr>
                <a:t>all</a:t>
              </a:r>
              <a:r>
                <a:rPr lang="en-US" altLang="en-US" sz="1800">
                  <a:latin typeface="Arial" panose="020B0604020202020204" pitchFamily="34" charset="0"/>
                </a:rPr>
                <a:t>) </a:t>
              </a:r>
              <a:r>
                <a:rPr lang="en-US" altLang="en-US" sz="1800">
                  <a:latin typeface="Arial" panose="020B0604020202020204" pitchFamily="34" charset="0"/>
                  <a:sym typeface="Symbol" panose="05050102010706020507" pitchFamily="18" charset="2"/>
                </a:rPr>
                <a:t> </a:t>
              </a:r>
              <a:r>
                <a:rPr lang="en-US" altLang="en-US" sz="1800" b="1">
                  <a:latin typeface="Arial" panose="020B0604020202020204" pitchFamily="34" charset="0"/>
                  <a:sym typeface="Symbol" panose="05050102010706020507" pitchFamily="18" charset="2"/>
                </a:rPr>
                <a:t>not in</a:t>
              </a:r>
            </a:p>
            <a:p>
              <a:r>
                <a:rPr lang="en-US" altLang="en-US" sz="1800">
                  <a:latin typeface="Arial" panose="020B0604020202020204" pitchFamily="34" charset="0"/>
                  <a:sym typeface="Symbol" panose="05050102010706020507" pitchFamily="18" charset="2"/>
                </a:rPr>
                <a:t>However, (= </a:t>
              </a:r>
              <a:r>
                <a:rPr lang="en-US" altLang="en-US" sz="1800" b="1">
                  <a:latin typeface="Arial" panose="020B0604020202020204" pitchFamily="34" charset="0"/>
                  <a:sym typeface="Symbol" panose="05050102010706020507" pitchFamily="18" charset="2"/>
                </a:rPr>
                <a:t>all</a:t>
              </a:r>
              <a:r>
                <a:rPr lang="en-US" altLang="en-US" sz="1800">
                  <a:latin typeface="Arial" panose="020B0604020202020204" pitchFamily="34" charset="0"/>
                  <a:sym typeface="Symbol" panose="05050102010706020507" pitchFamily="18" charset="2"/>
                </a:rPr>
                <a:t>)  </a:t>
              </a:r>
              <a:r>
                <a:rPr lang="en-US" altLang="en-US" sz="1800" b="1">
                  <a:latin typeface="Arial" panose="020B0604020202020204" pitchFamily="34" charset="0"/>
                  <a:sym typeface="Symbol" panose="05050102010706020507" pitchFamily="18" charset="2"/>
                </a:rPr>
                <a:t>in</a:t>
              </a:r>
            </a:p>
          </p:txBody>
        </p:sp>
        <p:sp>
          <p:nvSpPr>
            <p:cNvPr id="54292" name="Line 23"/>
            <p:cNvSpPr>
              <a:spLocks noChangeShapeType="1"/>
            </p:cNvSpPr>
            <p:nvPr/>
          </p:nvSpPr>
          <p:spPr bwMode="auto">
            <a:xfrm flipH="1">
              <a:off x="3016250" y="5603875"/>
              <a:ext cx="109538"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ltLang="en-US"/>
              <a:t>Test for Empty Relations</a:t>
            </a:r>
          </a:p>
        </p:txBody>
      </p:sp>
      <p:sp>
        <p:nvSpPr>
          <p:cNvPr id="55298" name="Rectangle 3"/>
          <p:cNvSpPr>
            <a:spLocks noGrp="1" noChangeArrowheads="1"/>
          </p:cNvSpPr>
          <p:nvPr>
            <p:ph type="body" idx="1"/>
          </p:nvPr>
        </p:nvSpPr>
        <p:spPr>
          <a:xfrm>
            <a:off x="165100" y="1106488"/>
            <a:ext cx="8839199" cy="5484812"/>
          </a:xfrm>
        </p:spPr>
        <p:txBody>
          <a:bodyPr/>
          <a:lstStyle/>
          <a:p>
            <a:r>
              <a:rPr lang="en-US" altLang="en-US" sz="2800" dirty="0"/>
              <a:t>The </a:t>
            </a:r>
            <a:r>
              <a:rPr lang="en-US" altLang="en-US" sz="2800" b="1" dirty="0"/>
              <a:t>exists</a:t>
            </a:r>
            <a:r>
              <a:rPr lang="en-US" altLang="en-US" sz="2800" dirty="0"/>
              <a:t> construct returns the value </a:t>
            </a:r>
            <a:r>
              <a:rPr lang="en-US" altLang="en-US" sz="2800" b="1" dirty="0"/>
              <a:t>true</a:t>
            </a:r>
            <a:r>
              <a:rPr lang="en-US" altLang="en-US" sz="2800" dirty="0"/>
              <a:t> if the argument subquery is nonempty.</a:t>
            </a:r>
          </a:p>
          <a:p>
            <a:r>
              <a:rPr lang="en-US" altLang="en-US" sz="2800" b="1" dirty="0"/>
              <a:t>exists </a:t>
            </a:r>
            <a:r>
              <a:rPr lang="en-US" altLang="en-US" sz="2800" i="1" dirty="0"/>
              <a:t> r </a:t>
            </a:r>
            <a:r>
              <a:rPr lang="en-US" altLang="en-US" sz="2800" dirty="0">
                <a:sym typeface="Symbol" panose="05050102010706020507" pitchFamily="18" charset="2"/>
              </a:rPr>
              <a:t> </a:t>
            </a:r>
            <a:r>
              <a:rPr lang="en-US" altLang="en-US" sz="2800" i="1" dirty="0">
                <a:sym typeface="Symbol" panose="05050102010706020507" pitchFamily="18" charset="2"/>
              </a:rPr>
              <a:t>r </a:t>
            </a:r>
            <a:r>
              <a:rPr lang="en-US" altLang="en-US" sz="2800" dirty="0">
                <a:sym typeface="Symbol" panose="05050102010706020507" pitchFamily="18" charset="2"/>
              </a:rPr>
              <a:t> </a:t>
            </a:r>
            <a:r>
              <a:rPr lang="en-US" altLang="en-US" sz="2800" i="1" dirty="0"/>
              <a:t>Ø</a:t>
            </a:r>
            <a:endParaRPr lang="en-US" altLang="en-US" sz="2800" dirty="0">
              <a:sym typeface="Symbol" panose="05050102010706020507" pitchFamily="18" charset="2"/>
            </a:endParaRPr>
          </a:p>
          <a:p>
            <a:r>
              <a:rPr lang="en-US" altLang="en-US" sz="2800" b="1" dirty="0">
                <a:sym typeface="Symbol" panose="05050102010706020507" pitchFamily="18" charset="2"/>
              </a:rPr>
              <a:t>not exists </a:t>
            </a:r>
            <a:r>
              <a:rPr lang="en-US" altLang="en-US" sz="2800" i="1" dirty="0"/>
              <a:t>r </a:t>
            </a:r>
            <a:r>
              <a:rPr lang="en-US" altLang="en-US" sz="2800" dirty="0">
                <a:sym typeface="Symbol" panose="05050102010706020507" pitchFamily="18" charset="2"/>
              </a:rPr>
              <a:t> </a:t>
            </a:r>
            <a:r>
              <a:rPr lang="en-US" altLang="en-US" sz="2800" i="1" dirty="0">
                <a:sym typeface="Symbol" panose="05050102010706020507" pitchFamily="18" charset="2"/>
              </a:rPr>
              <a:t>r </a:t>
            </a:r>
            <a:r>
              <a:rPr lang="en-US" altLang="en-US" sz="2800" dirty="0">
                <a:sym typeface="Symbol" panose="05050102010706020507" pitchFamily="18" charset="2"/>
              </a:rPr>
              <a:t>= </a:t>
            </a:r>
            <a:r>
              <a:rPr lang="en-US" altLang="en-US" sz="2800" i="1" dirty="0"/>
              <a:t>Ø</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en-US" altLang="en-US"/>
              <a:t>Use of </a:t>
            </a:r>
            <a:r>
              <a:rPr lang="ja-JP" altLang="en-US"/>
              <a:t>“</a:t>
            </a:r>
            <a:r>
              <a:rPr lang="en-US" altLang="ja-JP"/>
              <a:t>exists</a:t>
            </a:r>
            <a:r>
              <a:rPr lang="ja-JP" altLang="en-US"/>
              <a:t>”</a:t>
            </a:r>
            <a:r>
              <a:rPr lang="en-US" altLang="ja-JP"/>
              <a:t> Clause</a:t>
            </a:r>
            <a:endParaRPr lang="en-US" altLang="en-US"/>
          </a:p>
        </p:txBody>
      </p:sp>
      <p:sp>
        <p:nvSpPr>
          <p:cNvPr id="56322" name="Rectangle 3"/>
          <p:cNvSpPr>
            <a:spLocks noGrp="1" noChangeArrowheads="1"/>
          </p:cNvSpPr>
          <p:nvPr>
            <p:ph type="body" idx="1"/>
          </p:nvPr>
        </p:nvSpPr>
        <p:spPr>
          <a:xfrm>
            <a:off x="165100" y="1093788"/>
            <a:ext cx="8813800" cy="5535612"/>
          </a:xfrm>
        </p:spPr>
        <p:txBody>
          <a:bodyPr/>
          <a:lstStyle/>
          <a:p>
            <a:r>
              <a:rPr lang="en-US" altLang="en-US" sz="2400" dirty="0"/>
              <a:t>Yet another way of specifying the query “Find all courses taught in both the Fall 2017 semester and in the Spring 2018 semester”</a:t>
            </a:r>
          </a:p>
          <a:p>
            <a:pPr>
              <a:buFont typeface="Monotype Sorts" charset="2"/>
              <a:buNone/>
            </a:pPr>
            <a:r>
              <a:rPr lang="en-US" altLang="en-US" sz="2400" b="1" dirty="0"/>
              <a:t>	   select </a:t>
            </a:r>
            <a:r>
              <a:rPr lang="en-US" altLang="en-US" sz="2400" i="1" dirty="0" err="1"/>
              <a:t>course_id</a:t>
            </a:r>
            <a:br>
              <a:rPr lang="en-US" altLang="en-US" sz="2400" i="1" dirty="0"/>
            </a:br>
            <a:r>
              <a:rPr lang="en-US" altLang="en-US" sz="2400" i="1" dirty="0"/>
              <a:t>   </a:t>
            </a:r>
            <a:r>
              <a:rPr lang="en-US" altLang="en-US" sz="2400" b="1" dirty="0"/>
              <a:t>from </a:t>
            </a:r>
            <a:r>
              <a:rPr lang="en-US" altLang="en-US" sz="2400" i="1" dirty="0"/>
              <a:t>section </a:t>
            </a:r>
            <a:r>
              <a:rPr lang="en-US" altLang="en-US" sz="2400" b="1" dirty="0"/>
              <a:t>as </a:t>
            </a:r>
            <a:r>
              <a:rPr lang="en-US" altLang="en-US" sz="2400" i="1" dirty="0"/>
              <a:t>S</a:t>
            </a:r>
            <a:br>
              <a:rPr lang="en-US" altLang="en-US" sz="2400" i="1" dirty="0"/>
            </a:br>
            <a:r>
              <a:rPr lang="en-US" altLang="en-US" sz="2400" i="1" dirty="0"/>
              <a:t>   </a:t>
            </a:r>
            <a:r>
              <a:rPr lang="en-US" altLang="en-US" sz="2400" b="1" dirty="0"/>
              <a:t>where </a:t>
            </a:r>
            <a:r>
              <a:rPr lang="en-US" altLang="en-US" sz="2400" i="1" dirty="0"/>
              <a:t>semester </a:t>
            </a:r>
            <a:r>
              <a:rPr lang="en-US" altLang="en-US" sz="2400" dirty="0"/>
              <a:t>= 'Fall' </a:t>
            </a:r>
            <a:r>
              <a:rPr lang="en-US" altLang="en-US" sz="2400" b="1" dirty="0"/>
              <a:t>and </a:t>
            </a:r>
            <a:r>
              <a:rPr lang="en-US" altLang="en-US" sz="2400" i="1" dirty="0"/>
              <a:t>year </a:t>
            </a:r>
            <a:r>
              <a:rPr lang="en-US" altLang="en-US" sz="2400" dirty="0"/>
              <a:t>= 2017 </a:t>
            </a:r>
            <a:r>
              <a:rPr lang="en-US" altLang="en-US" sz="2400" b="1" dirty="0"/>
              <a:t>and </a:t>
            </a:r>
            <a:br>
              <a:rPr lang="en-US" altLang="en-US" sz="2400" b="1" dirty="0"/>
            </a:br>
            <a:r>
              <a:rPr lang="en-US" altLang="en-US" sz="2400" b="1" dirty="0"/>
              <a:t>               exists  </a:t>
            </a:r>
            <a:r>
              <a:rPr lang="en-US" altLang="en-US" sz="2400" dirty="0"/>
              <a:t>(</a:t>
            </a:r>
            <a:r>
              <a:rPr lang="en-US" altLang="en-US" sz="2400" b="1" dirty="0"/>
              <a:t>select </a:t>
            </a:r>
            <a:r>
              <a:rPr lang="en-US" altLang="en-US" sz="2400" dirty="0"/>
              <a:t>*</a:t>
            </a:r>
            <a:br>
              <a:rPr lang="en-US" altLang="en-US" sz="2400" dirty="0"/>
            </a:br>
            <a:r>
              <a:rPr lang="en-US" altLang="en-US" sz="2400" dirty="0"/>
              <a:t>                            </a:t>
            </a:r>
            <a:r>
              <a:rPr lang="en-US" altLang="en-US" sz="2400" b="1" dirty="0"/>
              <a:t>from </a:t>
            </a:r>
            <a:r>
              <a:rPr lang="en-US" altLang="en-US" sz="2400" i="1" dirty="0"/>
              <a:t>section </a:t>
            </a:r>
            <a:r>
              <a:rPr lang="en-US" altLang="en-US" sz="2400" b="1" dirty="0"/>
              <a:t>as </a:t>
            </a:r>
            <a:r>
              <a:rPr lang="en-US" altLang="en-US" sz="2400" i="1" dirty="0"/>
              <a:t>T</a:t>
            </a:r>
            <a:br>
              <a:rPr lang="en-US" altLang="en-US" sz="2400" i="1" dirty="0"/>
            </a:br>
            <a:r>
              <a:rPr lang="en-US" altLang="en-US" sz="2400" i="1" dirty="0"/>
              <a:t>                            </a:t>
            </a:r>
            <a:r>
              <a:rPr lang="en-US" altLang="en-US" sz="2400" b="1" dirty="0"/>
              <a:t>where </a:t>
            </a:r>
            <a:r>
              <a:rPr lang="en-US" altLang="en-US" sz="2400" i="1" dirty="0"/>
              <a:t>semester </a:t>
            </a:r>
            <a:r>
              <a:rPr lang="en-US" altLang="en-US" sz="2400" dirty="0"/>
              <a:t>= 'Spring' </a:t>
            </a:r>
            <a:r>
              <a:rPr lang="en-US" altLang="en-US" sz="2400" b="1" dirty="0"/>
              <a:t>and </a:t>
            </a:r>
            <a:r>
              <a:rPr lang="en-US" altLang="en-US" sz="2400" i="1" dirty="0"/>
              <a:t>year</a:t>
            </a:r>
            <a:r>
              <a:rPr lang="en-US" altLang="en-US" sz="2400" dirty="0"/>
              <a:t>= 2018 </a:t>
            </a:r>
            <a:br>
              <a:rPr lang="en-US" altLang="en-US" sz="2400" dirty="0"/>
            </a:br>
            <a:r>
              <a:rPr lang="en-US" altLang="en-US" sz="2400" dirty="0"/>
              <a:t>                                        </a:t>
            </a:r>
            <a:r>
              <a:rPr lang="en-US" altLang="en-US" sz="2400" b="1" dirty="0"/>
              <a:t>and </a:t>
            </a:r>
            <a:r>
              <a:rPr lang="en-US" altLang="en-US" sz="2400" i="1" dirty="0" err="1"/>
              <a:t>S</a:t>
            </a:r>
            <a:r>
              <a:rPr lang="en-US" altLang="en-US" sz="2400" dirty="0" err="1"/>
              <a:t>.</a:t>
            </a:r>
            <a:r>
              <a:rPr lang="en-US" altLang="en-US" sz="2400" i="1" dirty="0" err="1"/>
              <a:t>course_id</a:t>
            </a:r>
            <a:r>
              <a:rPr lang="en-US" altLang="en-US" sz="2400" i="1" dirty="0"/>
              <a:t> </a:t>
            </a:r>
            <a:r>
              <a:rPr lang="en-US" altLang="en-US" sz="2400" dirty="0"/>
              <a:t>= </a:t>
            </a:r>
            <a:r>
              <a:rPr lang="en-US" altLang="en-US" sz="2400" i="1" dirty="0" err="1"/>
              <a:t>T</a:t>
            </a:r>
            <a:r>
              <a:rPr lang="en-US" altLang="en-US" sz="2400" dirty="0" err="1"/>
              <a:t>.</a:t>
            </a:r>
            <a:r>
              <a:rPr lang="en-US" altLang="en-US" sz="2400" i="1" dirty="0" err="1"/>
              <a:t>course_id</a:t>
            </a:r>
            <a:r>
              <a:rPr lang="en-US" altLang="en-US" sz="2400" dirty="0"/>
              <a:t>);</a:t>
            </a:r>
          </a:p>
          <a:p>
            <a:pPr>
              <a:buFont typeface="Monotype Sorts" charset="2"/>
              <a:buNone/>
            </a:pPr>
            <a:endParaRPr lang="en-US" altLang="en-US" sz="2400" dirty="0"/>
          </a:p>
          <a:p>
            <a:r>
              <a:rPr lang="en-US" altLang="en-US" sz="2400" b="1" dirty="0">
                <a:solidFill>
                  <a:srgbClr val="002060"/>
                </a:solidFill>
              </a:rPr>
              <a:t>Correlation name</a:t>
            </a:r>
            <a:r>
              <a:rPr lang="en-US" altLang="en-US" sz="2400" dirty="0"/>
              <a:t> – variable S  in the outer query</a:t>
            </a:r>
            <a:endParaRPr lang="en-US" altLang="en-US" sz="2400" b="1" dirty="0">
              <a:solidFill>
                <a:srgbClr val="000099"/>
              </a:solidFill>
            </a:endParaRPr>
          </a:p>
          <a:p>
            <a:r>
              <a:rPr lang="en-US" altLang="en-US" sz="2400" b="1" dirty="0">
                <a:solidFill>
                  <a:srgbClr val="002060"/>
                </a:solidFill>
              </a:rPr>
              <a:t>Correlated subquery </a:t>
            </a:r>
            <a:r>
              <a:rPr lang="en-US" altLang="en-US" sz="2400" dirty="0"/>
              <a:t>– the inner query</a:t>
            </a:r>
          </a:p>
          <a:p>
            <a:pPr>
              <a:buFont typeface="Monotype Sorts" charset="2"/>
              <a:buNone/>
            </a:pPr>
            <a:endParaRPr lang="en-US" altLang="en-US" b="1" dirty="0">
              <a:solidFill>
                <a:srgbClr val="000099"/>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en-US" altLang="en-US"/>
              <a:t>Use of </a:t>
            </a:r>
            <a:r>
              <a:rPr lang="ja-JP" altLang="en-US"/>
              <a:t>“</a:t>
            </a:r>
            <a:r>
              <a:rPr lang="en-US" altLang="ja-JP"/>
              <a:t>not exists</a:t>
            </a:r>
            <a:r>
              <a:rPr lang="ja-JP" altLang="en-US"/>
              <a:t>”</a:t>
            </a:r>
            <a:r>
              <a:rPr lang="en-US" altLang="ja-JP"/>
              <a:t> Clause</a:t>
            </a:r>
            <a:endParaRPr lang="en-US" altLang="en-US"/>
          </a:p>
        </p:txBody>
      </p:sp>
      <p:sp>
        <p:nvSpPr>
          <p:cNvPr id="57346" name="Rectangle 3"/>
          <p:cNvSpPr>
            <a:spLocks noGrp="1" noChangeArrowheads="1"/>
          </p:cNvSpPr>
          <p:nvPr>
            <p:ph type="body" idx="1"/>
          </p:nvPr>
        </p:nvSpPr>
        <p:spPr>
          <a:xfrm>
            <a:off x="241300" y="1106488"/>
            <a:ext cx="8604249" cy="5459412"/>
          </a:xfrm>
        </p:spPr>
        <p:txBody>
          <a:bodyPr/>
          <a:lstStyle/>
          <a:p>
            <a:pPr>
              <a:tabLst>
                <a:tab pos="461963" algn="l"/>
                <a:tab pos="1027113" algn="l"/>
                <a:tab pos="1547813" algn="l"/>
              </a:tabLst>
            </a:pPr>
            <a:r>
              <a:rPr lang="en-US" altLang="en-US" dirty="0"/>
              <a:t>Find all students who have taken all courses offered in the Biology department.</a:t>
            </a:r>
          </a:p>
          <a:p>
            <a:pPr>
              <a:tabLst>
                <a:tab pos="461963" algn="l"/>
                <a:tab pos="1027113" algn="l"/>
                <a:tab pos="1547813" algn="l"/>
              </a:tabLst>
            </a:pPr>
            <a:endParaRPr lang="en-US" altLang="en-US" dirty="0"/>
          </a:p>
          <a:p>
            <a:pPr>
              <a:tabLst>
                <a:tab pos="461963" algn="l"/>
                <a:tab pos="1027113" algn="l"/>
                <a:tab pos="1547813" algn="l"/>
              </a:tabLst>
            </a:pPr>
            <a:endParaRPr lang="en-US" altLang="en-US" dirty="0"/>
          </a:p>
          <a:p>
            <a:pPr>
              <a:tabLst>
                <a:tab pos="461963" algn="l"/>
                <a:tab pos="1027113" algn="l"/>
                <a:tab pos="1547813" algn="l"/>
              </a:tabLst>
            </a:pPr>
            <a:endParaRPr lang="en-US" altLang="en-US" dirty="0"/>
          </a:p>
          <a:p>
            <a:pPr>
              <a:tabLst>
                <a:tab pos="461963" algn="l"/>
                <a:tab pos="1027113" algn="l"/>
                <a:tab pos="1547813" algn="l"/>
              </a:tabLst>
            </a:pPr>
            <a:endParaRPr lang="en-US" altLang="en-US" dirty="0"/>
          </a:p>
          <a:p>
            <a:pPr>
              <a:tabLst>
                <a:tab pos="461963" algn="l"/>
                <a:tab pos="1027113" algn="l"/>
                <a:tab pos="1547813" algn="l"/>
              </a:tabLst>
            </a:pPr>
            <a:endParaRPr lang="en-US" altLang="en-US" dirty="0"/>
          </a:p>
          <a:p>
            <a:pPr>
              <a:tabLst>
                <a:tab pos="461963" algn="l"/>
                <a:tab pos="1027113" algn="l"/>
                <a:tab pos="1547813" algn="l"/>
              </a:tabLst>
            </a:pPr>
            <a:endParaRPr lang="en-US" altLang="en-US" dirty="0"/>
          </a:p>
          <a:p>
            <a:pPr>
              <a:tabLst>
                <a:tab pos="461963" algn="l"/>
                <a:tab pos="1027113" algn="l"/>
                <a:tab pos="1547813" algn="l"/>
              </a:tabLst>
            </a:pPr>
            <a:endParaRPr lang="en-US" altLang="en-US" dirty="0"/>
          </a:p>
          <a:p>
            <a:pPr>
              <a:tabLst>
                <a:tab pos="461963" algn="l"/>
                <a:tab pos="1027113" algn="l"/>
                <a:tab pos="1547813" algn="l"/>
              </a:tabLst>
            </a:pPr>
            <a:endParaRPr lang="en-US" altLang="en-US" dirty="0"/>
          </a:p>
          <a:p>
            <a:pPr>
              <a:tabLst>
                <a:tab pos="461963" algn="l"/>
                <a:tab pos="1027113" algn="l"/>
                <a:tab pos="1547813" algn="l"/>
              </a:tabLst>
            </a:pPr>
            <a:r>
              <a:rPr lang="en-US" altLang="en-US" dirty="0"/>
              <a:t>Note that X – Y = Ø   </a:t>
            </a:r>
            <a:r>
              <a:rPr lang="en-US" altLang="en-US" dirty="0">
                <a:sym typeface="Symbol" panose="05050102010706020507" pitchFamily="18" charset="2"/>
              </a:rPr>
              <a:t>   X Y</a:t>
            </a:r>
            <a:endParaRPr lang="en-US" altLang="en-US" dirty="0"/>
          </a:p>
          <a:p>
            <a:pPr>
              <a:tabLst>
                <a:tab pos="461963" algn="l"/>
                <a:tab pos="1027113" algn="l"/>
                <a:tab pos="1547813" algn="l"/>
              </a:tabLst>
            </a:pPr>
            <a:r>
              <a:rPr lang="en-US" altLang="en-US" dirty="0">
                <a:sym typeface="Symbol" panose="05050102010706020507" pitchFamily="18" charset="2"/>
              </a:rPr>
              <a:t>Note: Cannot write this query using = all and its variants</a:t>
            </a:r>
            <a:endParaRPr lang="en-US" altLang="en-US" dirty="0"/>
          </a:p>
        </p:txBody>
      </p:sp>
      <p:sp>
        <p:nvSpPr>
          <p:cNvPr id="57347" name="Text Box 4"/>
          <p:cNvSpPr txBox="1">
            <a:spLocks noChangeArrowheads="1"/>
          </p:cNvSpPr>
          <p:nvPr/>
        </p:nvSpPr>
        <p:spPr bwMode="auto">
          <a:xfrm>
            <a:off x="1736500" y="1785366"/>
            <a:ext cx="666059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kumimoji="1" lang="en-US" altLang="en-US" sz="1600" b="1" dirty="0"/>
              <a:t>select distinct </a:t>
            </a:r>
            <a:r>
              <a:rPr kumimoji="1" lang="en-US" altLang="en-US" sz="1600" i="1" dirty="0"/>
              <a:t>S</a:t>
            </a:r>
            <a:r>
              <a:rPr kumimoji="1" lang="en-US" altLang="en-US" sz="1600" dirty="0"/>
              <a:t>.</a:t>
            </a:r>
            <a:r>
              <a:rPr kumimoji="1" lang="en-US" altLang="en-US" sz="1600" i="1" dirty="0"/>
              <a:t>ID</a:t>
            </a:r>
            <a:r>
              <a:rPr kumimoji="1" lang="en-US" altLang="en-US" sz="1600" dirty="0"/>
              <a:t>, </a:t>
            </a:r>
            <a:r>
              <a:rPr kumimoji="1" lang="en-US" altLang="en-US" sz="1600" i="1" dirty="0"/>
              <a:t>S</a:t>
            </a:r>
            <a:r>
              <a:rPr kumimoji="1" lang="en-US" altLang="en-US" sz="1600" dirty="0"/>
              <a:t>.</a:t>
            </a:r>
            <a:r>
              <a:rPr kumimoji="1" lang="en-US" altLang="en-US" sz="1600" i="1" dirty="0"/>
              <a:t>name</a:t>
            </a:r>
          </a:p>
          <a:p>
            <a:r>
              <a:rPr kumimoji="1" lang="en-US" altLang="en-US" sz="1600" b="1" dirty="0"/>
              <a:t>from </a:t>
            </a:r>
            <a:r>
              <a:rPr kumimoji="1" lang="en-US" altLang="en-US" sz="1600" i="1" dirty="0"/>
              <a:t>student </a:t>
            </a:r>
            <a:r>
              <a:rPr kumimoji="1" lang="en-US" altLang="en-US" sz="1600" b="1" dirty="0"/>
              <a:t>as </a:t>
            </a:r>
            <a:r>
              <a:rPr kumimoji="1" lang="en-US" altLang="en-US" sz="1600" i="1" dirty="0"/>
              <a:t>S</a:t>
            </a:r>
          </a:p>
          <a:p>
            <a:r>
              <a:rPr kumimoji="1" lang="en-US" altLang="en-US" sz="1600" b="1" dirty="0"/>
              <a:t>where not exists </a:t>
            </a:r>
            <a:r>
              <a:rPr kumimoji="1" lang="en-US" altLang="en-US" sz="1600" dirty="0"/>
              <a:t>( (</a:t>
            </a:r>
            <a:r>
              <a:rPr kumimoji="1" lang="en-US" altLang="en-US" sz="1600" b="1" dirty="0"/>
              <a:t>select </a:t>
            </a:r>
            <a:r>
              <a:rPr kumimoji="1" lang="en-US" altLang="en-US" sz="1600" i="1" dirty="0" err="1"/>
              <a:t>course_id</a:t>
            </a:r>
            <a:endParaRPr kumimoji="1" lang="en-US" altLang="en-US" sz="1600" i="1" dirty="0"/>
          </a:p>
          <a:p>
            <a:r>
              <a:rPr kumimoji="1" lang="en-US" altLang="en-US" sz="1600" b="1" dirty="0"/>
              <a:t>                                 from </a:t>
            </a:r>
            <a:r>
              <a:rPr kumimoji="1" lang="en-US" altLang="en-US" sz="1600" i="1" dirty="0"/>
              <a:t>course</a:t>
            </a:r>
          </a:p>
          <a:p>
            <a:r>
              <a:rPr kumimoji="1" lang="en-US" altLang="en-US" sz="1600" b="1" dirty="0"/>
              <a:t>                                 where </a:t>
            </a:r>
            <a:r>
              <a:rPr kumimoji="1" lang="en-US" altLang="en-US" sz="1600" i="1" dirty="0" err="1"/>
              <a:t>dept_name</a:t>
            </a:r>
            <a:r>
              <a:rPr kumimoji="1" lang="en-US" altLang="en-US" sz="1600" i="1" dirty="0"/>
              <a:t> </a:t>
            </a:r>
            <a:r>
              <a:rPr kumimoji="1" lang="en-US" altLang="en-US" sz="1600" dirty="0"/>
              <a:t>= 'Biology')</a:t>
            </a:r>
          </a:p>
          <a:p>
            <a:r>
              <a:rPr kumimoji="1" lang="en-US" altLang="en-US" sz="1600" b="1" dirty="0"/>
              <a:t>                               except</a:t>
            </a:r>
          </a:p>
          <a:p>
            <a:r>
              <a:rPr kumimoji="1" lang="en-US" altLang="en-US" sz="1600" dirty="0"/>
              <a:t>                                 (</a:t>
            </a:r>
            <a:r>
              <a:rPr kumimoji="1" lang="en-US" altLang="en-US" sz="1600" b="1" dirty="0"/>
              <a:t>select </a:t>
            </a:r>
            <a:r>
              <a:rPr kumimoji="1" lang="en-US" altLang="en-US" sz="1600" i="1" dirty="0" err="1"/>
              <a:t>T</a:t>
            </a:r>
            <a:r>
              <a:rPr kumimoji="1" lang="en-US" altLang="en-US" sz="1600" dirty="0" err="1"/>
              <a:t>.</a:t>
            </a:r>
            <a:r>
              <a:rPr kumimoji="1" lang="en-US" altLang="en-US" sz="1600" i="1" dirty="0" err="1"/>
              <a:t>course_id</a:t>
            </a:r>
            <a:endParaRPr kumimoji="1" lang="en-US" altLang="en-US" sz="1600" i="1" dirty="0"/>
          </a:p>
          <a:p>
            <a:r>
              <a:rPr kumimoji="1" lang="en-US" altLang="en-US" sz="1600" b="1" dirty="0"/>
              <a:t>                                   from </a:t>
            </a:r>
            <a:r>
              <a:rPr kumimoji="1" lang="en-US" altLang="en-US" sz="1600" i="1" dirty="0"/>
              <a:t>takes </a:t>
            </a:r>
            <a:r>
              <a:rPr kumimoji="1" lang="en-US" altLang="en-US" sz="1600" b="1" dirty="0"/>
              <a:t>as </a:t>
            </a:r>
            <a:r>
              <a:rPr kumimoji="1" lang="en-US" altLang="en-US" sz="1600" i="1" dirty="0"/>
              <a:t>T</a:t>
            </a:r>
          </a:p>
          <a:p>
            <a:r>
              <a:rPr kumimoji="1" lang="en-US" altLang="en-US" sz="1600" b="1" dirty="0"/>
              <a:t>                                   where </a:t>
            </a:r>
            <a:r>
              <a:rPr kumimoji="1" lang="en-US" altLang="en-US" sz="1600" i="1" dirty="0"/>
              <a:t>S</a:t>
            </a:r>
            <a:r>
              <a:rPr kumimoji="1" lang="en-US" altLang="en-US" sz="1600" dirty="0"/>
              <a:t>.</a:t>
            </a:r>
            <a:r>
              <a:rPr kumimoji="1" lang="en-US" altLang="en-US" sz="1600" i="1" dirty="0"/>
              <a:t>ID </a:t>
            </a:r>
            <a:r>
              <a:rPr kumimoji="1" lang="en-US" altLang="en-US" sz="1600" dirty="0"/>
              <a:t>= </a:t>
            </a:r>
            <a:r>
              <a:rPr kumimoji="1" lang="en-US" altLang="en-US" sz="1600" i="1" dirty="0"/>
              <a:t>T</a:t>
            </a:r>
            <a:r>
              <a:rPr kumimoji="1" lang="en-US" altLang="en-US" sz="1600" dirty="0"/>
              <a:t>.</a:t>
            </a:r>
            <a:r>
              <a:rPr kumimoji="1" lang="en-US" altLang="en-US" sz="1600" i="1" dirty="0"/>
              <a:t>ID</a:t>
            </a:r>
            <a:r>
              <a:rPr kumimoji="1" lang="en-US" altLang="en-US" sz="1600" dirty="0"/>
              <a:t>));</a:t>
            </a:r>
          </a:p>
          <a:p>
            <a:endParaRPr kumimoji="1" lang="en-US" altLang="en-US" sz="1600" dirty="0"/>
          </a:p>
          <a:p>
            <a:pPr marL="285750">
              <a:buClr>
                <a:srgbClr val="FF9933"/>
              </a:buClr>
              <a:buSzPct val="90000"/>
              <a:buFont typeface="Wingdings" panose="05000000000000000000" pitchFamily="2" charset="2"/>
              <a:buChar char="l"/>
            </a:pPr>
            <a:r>
              <a:rPr kumimoji="1" lang="en-US" altLang="en-US" sz="1600" dirty="0"/>
              <a:t>    First nested query lists all courses offered in Biology</a:t>
            </a:r>
          </a:p>
          <a:p>
            <a:pPr marL="285750">
              <a:buClr>
                <a:srgbClr val="FF9933"/>
              </a:buClr>
              <a:buSzPct val="90000"/>
              <a:buFont typeface="Wingdings" panose="05000000000000000000" pitchFamily="2" charset="2"/>
              <a:buChar char="l"/>
            </a:pPr>
            <a:r>
              <a:rPr kumimoji="1" lang="en-US" altLang="en-US" sz="1600" dirty="0"/>
              <a:t>    Second nested query lists all courses a particular student took</a:t>
            </a:r>
          </a:p>
          <a:p>
            <a:endParaRPr kumimoji="1" lang="en-US" altLang="en-US" sz="16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781050" y="152400"/>
            <a:ext cx="8077200" cy="609600"/>
          </a:xfrm>
        </p:spPr>
        <p:txBody>
          <a:bodyPr/>
          <a:lstStyle/>
          <a:p>
            <a:r>
              <a:rPr lang="en-US" altLang="en-US" dirty="0"/>
              <a:t>Test for Absence of Duplicate Tuples</a:t>
            </a:r>
          </a:p>
        </p:txBody>
      </p:sp>
      <p:sp>
        <p:nvSpPr>
          <p:cNvPr id="58370" name="Rectangle 3"/>
          <p:cNvSpPr>
            <a:spLocks noGrp="1" noChangeArrowheads="1"/>
          </p:cNvSpPr>
          <p:nvPr>
            <p:ph type="body" idx="1"/>
          </p:nvPr>
        </p:nvSpPr>
        <p:spPr>
          <a:xfrm>
            <a:off x="139700" y="1112838"/>
            <a:ext cx="8902700" cy="5516562"/>
          </a:xfrm>
        </p:spPr>
        <p:txBody>
          <a:bodyPr/>
          <a:lstStyle/>
          <a:p>
            <a:pPr>
              <a:tabLst>
                <a:tab pos="803275" algn="l"/>
                <a:tab pos="1547813" algn="l"/>
              </a:tabLst>
            </a:pPr>
            <a:r>
              <a:rPr lang="en-US" altLang="en-US" sz="2400" dirty="0"/>
              <a:t>The </a:t>
            </a:r>
            <a:r>
              <a:rPr lang="en-US" altLang="en-US" sz="2400" b="1" dirty="0">
                <a:solidFill>
                  <a:srgbClr val="002060"/>
                </a:solidFill>
              </a:rPr>
              <a:t>unique</a:t>
            </a:r>
            <a:r>
              <a:rPr lang="en-US" altLang="en-US" sz="2400" dirty="0"/>
              <a:t> construct tests whether a subquery has any duplicate tuples in its result.</a:t>
            </a:r>
          </a:p>
          <a:p>
            <a:pPr>
              <a:tabLst>
                <a:tab pos="803275" algn="l"/>
                <a:tab pos="1547813" algn="l"/>
              </a:tabLst>
            </a:pPr>
            <a:r>
              <a:rPr lang="en-US" altLang="en-US" sz="2400" dirty="0"/>
              <a:t>The </a:t>
            </a:r>
            <a:r>
              <a:rPr lang="en-US" altLang="en-US" sz="2400" b="1" dirty="0">
                <a:solidFill>
                  <a:srgbClr val="002060"/>
                </a:solidFill>
              </a:rPr>
              <a:t>unique</a:t>
            </a:r>
            <a:r>
              <a:rPr lang="en-US" altLang="en-US" sz="2400" dirty="0"/>
              <a:t> construct evaluates to “true” if a given subquery contains no duplicates .</a:t>
            </a:r>
          </a:p>
          <a:p>
            <a:pPr>
              <a:tabLst>
                <a:tab pos="803275" algn="l"/>
                <a:tab pos="1547813" algn="l"/>
              </a:tabLst>
            </a:pPr>
            <a:r>
              <a:rPr lang="en-US" altLang="en-US" sz="2400" dirty="0"/>
              <a:t>Not supported in </a:t>
            </a:r>
            <a:r>
              <a:rPr lang="en-US" altLang="en-US" sz="2400" dirty="0" err="1"/>
              <a:t>Postgresql</a:t>
            </a:r>
            <a:endParaRPr lang="en-US" altLang="en-US" sz="2400" dirty="0"/>
          </a:p>
          <a:p>
            <a:pPr>
              <a:tabLst>
                <a:tab pos="803275" algn="l"/>
                <a:tab pos="1547813" algn="l"/>
              </a:tabLst>
            </a:pPr>
            <a:r>
              <a:rPr lang="en-US" altLang="en-US" sz="2400" dirty="0"/>
              <a:t>Find all courses that were offered at most once in 2017</a:t>
            </a:r>
          </a:p>
          <a:p>
            <a:pPr lvl="1">
              <a:buFont typeface="Monotype Sorts" charset="2"/>
              <a:buNone/>
              <a:tabLst>
                <a:tab pos="803275" algn="l"/>
                <a:tab pos="1547813" algn="l"/>
              </a:tabLst>
            </a:pPr>
            <a:r>
              <a:rPr lang="en-US" altLang="en-US" sz="2400" b="1" dirty="0"/>
              <a:t>    select </a:t>
            </a:r>
            <a:r>
              <a:rPr lang="en-US" altLang="en-US" sz="2400" i="1" dirty="0" err="1"/>
              <a:t>T</a:t>
            </a:r>
            <a:r>
              <a:rPr lang="en-US" altLang="en-US" sz="2400" dirty="0" err="1"/>
              <a:t>.</a:t>
            </a:r>
            <a:r>
              <a:rPr lang="en-US" altLang="en-US" sz="2400" i="1" dirty="0" err="1"/>
              <a:t>course_id</a:t>
            </a:r>
            <a:br>
              <a:rPr lang="en-US" altLang="en-US" sz="2400" i="1" dirty="0"/>
            </a:br>
            <a:r>
              <a:rPr lang="en-US" altLang="en-US" sz="2400" b="1" dirty="0"/>
              <a:t>from </a:t>
            </a:r>
            <a:r>
              <a:rPr lang="en-US" altLang="en-US" sz="2400" i="1" dirty="0"/>
              <a:t>course </a:t>
            </a:r>
            <a:r>
              <a:rPr lang="en-US" altLang="en-US" sz="2400" b="1" dirty="0"/>
              <a:t>as </a:t>
            </a:r>
            <a:r>
              <a:rPr lang="en-US" altLang="en-US" sz="2400" i="1" dirty="0"/>
              <a:t>T</a:t>
            </a:r>
            <a:br>
              <a:rPr lang="en-US" altLang="en-US" sz="2400" i="1" dirty="0"/>
            </a:br>
            <a:r>
              <a:rPr lang="en-US" altLang="en-US" sz="2400" b="1" dirty="0"/>
              <a:t>where unique </a:t>
            </a:r>
            <a:r>
              <a:rPr lang="en-US" altLang="en-US" sz="2400" dirty="0"/>
              <a:t>( </a:t>
            </a:r>
            <a:r>
              <a:rPr lang="en-US" altLang="en-US" sz="2400" b="1" dirty="0"/>
              <a:t>select </a:t>
            </a:r>
            <a:r>
              <a:rPr lang="en-US" altLang="en-US" sz="2400" i="1" dirty="0" err="1"/>
              <a:t>R</a:t>
            </a:r>
            <a:r>
              <a:rPr lang="en-US" altLang="en-US" sz="2400" dirty="0" err="1"/>
              <a:t>.</a:t>
            </a:r>
            <a:r>
              <a:rPr lang="en-US" altLang="en-US" sz="2400" i="1" dirty="0" err="1"/>
              <a:t>course_id</a:t>
            </a:r>
            <a:br>
              <a:rPr lang="en-US" altLang="en-US" sz="2400" i="1" dirty="0"/>
            </a:br>
            <a:r>
              <a:rPr lang="en-US" altLang="en-US" sz="2400" i="1" dirty="0"/>
              <a:t>                           </a:t>
            </a:r>
            <a:r>
              <a:rPr lang="en-US" altLang="en-US" sz="2400" b="1" dirty="0"/>
              <a:t>from </a:t>
            </a:r>
            <a:r>
              <a:rPr lang="en-US" altLang="en-US" sz="2400" i="1" dirty="0"/>
              <a:t>section </a:t>
            </a:r>
            <a:r>
              <a:rPr lang="en-US" altLang="en-US" sz="2400" b="1" dirty="0"/>
              <a:t>as </a:t>
            </a:r>
            <a:r>
              <a:rPr lang="en-US" altLang="en-US" sz="2400" i="1" dirty="0"/>
              <a:t>R</a:t>
            </a:r>
            <a:br>
              <a:rPr lang="en-US" altLang="en-US" sz="2400" i="1" dirty="0"/>
            </a:br>
            <a:r>
              <a:rPr lang="en-US" altLang="en-US" sz="2400" i="1" dirty="0"/>
              <a:t>                           </a:t>
            </a:r>
            <a:r>
              <a:rPr lang="en-US" altLang="en-US" sz="2400" b="1" dirty="0"/>
              <a:t>where </a:t>
            </a:r>
            <a:r>
              <a:rPr lang="en-US" altLang="en-US" sz="2400" i="1" dirty="0" err="1"/>
              <a:t>T</a:t>
            </a:r>
            <a:r>
              <a:rPr lang="en-US" altLang="en-US" sz="2400" dirty="0" err="1"/>
              <a:t>.</a:t>
            </a:r>
            <a:r>
              <a:rPr lang="en-US" altLang="en-US" sz="2400" i="1" dirty="0" err="1"/>
              <a:t>course_id</a:t>
            </a:r>
            <a:r>
              <a:rPr lang="en-US" altLang="en-US" sz="2400" dirty="0"/>
              <a:t>= </a:t>
            </a:r>
            <a:r>
              <a:rPr lang="en-US" altLang="en-US" sz="2400" i="1" dirty="0" err="1"/>
              <a:t>R</a:t>
            </a:r>
            <a:r>
              <a:rPr lang="en-US" altLang="en-US" sz="2400" dirty="0" err="1"/>
              <a:t>.</a:t>
            </a:r>
            <a:r>
              <a:rPr lang="en-US" altLang="en-US" sz="2400" i="1" dirty="0" err="1"/>
              <a:t>course_id</a:t>
            </a:r>
            <a:r>
              <a:rPr lang="en-US" altLang="en-US" sz="2400" i="1" dirty="0"/>
              <a:t> </a:t>
            </a:r>
            <a:br>
              <a:rPr lang="en-US" altLang="en-US" sz="2400" i="1" dirty="0"/>
            </a:br>
            <a:r>
              <a:rPr lang="en-US" altLang="en-US" sz="2400" i="1" dirty="0"/>
              <a:t>                                       </a:t>
            </a:r>
            <a:r>
              <a:rPr lang="en-US" altLang="en-US" sz="2400" b="1" dirty="0"/>
              <a:t>and </a:t>
            </a:r>
            <a:r>
              <a:rPr lang="en-US" altLang="en-US" sz="2400" i="1" dirty="0" err="1"/>
              <a:t>R</a:t>
            </a:r>
            <a:r>
              <a:rPr lang="en-US" altLang="en-US" sz="2400" dirty="0" err="1"/>
              <a:t>.</a:t>
            </a:r>
            <a:r>
              <a:rPr lang="en-US" altLang="en-US" sz="2400" i="1" dirty="0" err="1"/>
              <a:t>year</a:t>
            </a:r>
            <a:r>
              <a:rPr lang="en-US" altLang="en-US" sz="2400" i="1" dirty="0"/>
              <a:t> </a:t>
            </a:r>
            <a:r>
              <a:rPr lang="en-US" altLang="en-US" sz="2400" dirty="0"/>
              <a:t>= 2017);</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 not supported </a:t>
            </a:r>
            <a:r>
              <a:rPr lang="en-US" dirty="0" err="1"/>
              <a:t>Postgresql</a:t>
            </a:r>
            <a:endParaRPr lang="en-US" dirty="0"/>
          </a:p>
        </p:txBody>
      </p:sp>
      <p:sp>
        <p:nvSpPr>
          <p:cNvPr id="3" name="Content Placeholder 2"/>
          <p:cNvSpPr>
            <a:spLocks noGrp="1"/>
          </p:cNvSpPr>
          <p:nvPr>
            <p:ph idx="1"/>
          </p:nvPr>
        </p:nvSpPr>
        <p:spPr>
          <a:xfrm>
            <a:off x="54708" y="1093788"/>
            <a:ext cx="9089292" cy="5525843"/>
          </a:xfrm>
        </p:spPr>
        <p:txBody>
          <a:bodyPr/>
          <a:lstStyle/>
          <a:p>
            <a:pPr marL="0" indent="0">
              <a:buNone/>
            </a:pPr>
            <a:r>
              <a:rPr lang="en-US" sz="1600" dirty="0"/>
              <a:t>UNIQUE </a:t>
            </a:r>
            <a:r>
              <a:rPr lang="en-US" sz="1600" dirty="0" err="1"/>
              <a:t>select_with_parens</a:t>
            </a:r>
            <a:endParaRPr lang="en-US" sz="1600" dirty="0"/>
          </a:p>
          <a:p>
            <a:pPr marL="0" indent="0">
              <a:buNone/>
            </a:pPr>
            <a:r>
              <a:rPr lang="en-US" sz="1600" dirty="0"/>
              <a:t>				{</a:t>
            </a:r>
          </a:p>
          <a:p>
            <a:pPr marL="0" indent="0">
              <a:buNone/>
            </a:pPr>
            <a:r>
              <a:rPr lang="en-US" sz="1600" dirty="0"/>
              <a:t>	/* Not sure how to get rid of the parentheses</a:t>
            </a:r>
          </a:p>
          <a:p>
            <a:pPr marL="0" indent="0">
              <a:buNone/>
            </a:pPr>
            <a:r>
              <a:rPr lang="en-US" sz="1600" dirty="0"/>
              <a:t>	 * but there are lots of shift/reduce errors without them.</a:t>
            </a:r>
          </a:p>
          <a:p>
            <a:pPr marL="0" indent="0">
              <a:buNone/>
            </a:pPr>
            <a:r>
              <a:rPr lang="en-US" sz="1600" dirty="0"/>
              <a:t>	 *</a:t>
            </a:r>
          </a:p>
          <a:p>
            <a:pPr marL="0" indent="0">
              <a:buNone/>
            </a:pPr>
            <a:r>
              <a:rPr lang="en-US" sz="1600" dirty="0"/>
              <a:t>	 * Should be able to implement this by plopping the entire</a:t>
            </a:r>
          </a:p>
          <a:p>
            <a:pPr marL="0" indent="0">
              <a:buNone/>
            </a:pPr>
            <a:r>
              <a:rPr lang="en-US" sz="1600" dirty="0"/>
              <a:t>	 * select into a node, then transforming the target expressions</a:t>
            </a:r>
          </a:p>
          <a:p>
            <a:pPr marL="0" indent="0">
              <a:buNone/>
            </a:pPr>
            <a:r>
              <a:rPr lang="en-US" sz="1600" dirty="0"/>
              <a:t>	 * from whatever they are into count(*), and testing the</a:t>
            </a:r>
          </a:p>
          <a:p>
            <a:pPr marL="0" indent="0">
              <a:buNone/>
            </a:pPr>
            <a:r>
              <a:rPr lang="en-US" sz="1600" dirty="0"/>
              <a:t>	 * entire result equal to one.</a:t>
            </a:r>
          </a:p>
          <a:p>
            <a:pPr marL="0" indent="0">
              <a:buNone/>
            </a:pPr>
            <a:r>
              <a:rPr lang="en-US" sz="1600" dirty="0"/>
              <a:t>	* But, will probably implement a separate node in the executor.</a:t>
            </a:r>
          </a:p>
          <a:p>
            <a:pPr marL="0" indent="0">
              <a:buNone/>
            </a:pPr>
            <a:r>
              <a:rPr lang="en-US" sz="1600" dirty="0"/>
              <a:t>	*/</a:t>
            </a:r>
          </a:p>
          <a:p>
            <a:pPr marL="0" indent="0">
              <a:buNone/>
            </a:pPr>
            <a:r>
              <a:rPr lang="en-US" sz="1600" dirty="0"/>
              <a:t>	</a:t>
            </a:r>
            <a:r>
              <a:rPr lang="en-US" sz="1600" dirty="0" err="1"/>
              <a:t>ereport</a:t>
            </a:r>
            <a:r>
              <a:rPr lang="en-US" sz="1600" dirty="0"/>
              <a:t>(ERROR,</a:t>
            </a:r>
          </a:p>
          <a:p>
            <a:pPr marL="0" indent="0">
              <a:buNone/>
            </a:pPr>
            <a:r>
              <a:rPr lang="en-US" sz="1600" dirty="0"/>
              <a:t>	(</a:t>
            </a:r>
            <a:r>
              <a:rPr lang="en-US" sz="1600" dirty="0" err="1"/>
              <a:t>errcode</a:t>
            </a:r>
            <a:r>
              <a:rPr lang="en-US" sz="1600" dirty="0"/>
              <a:t>(ERRCODE_FEATURE_NOT_SUPPORTED),</a:t>
            </a:r>
          </a:p>
          <a:p>
            <a:pPr marL="0" indent="0">
              <a:buNone/>
            </a:pPr>
            <a:r>
              <a:rPr lang="en-US" sz="1600" dirty="0"/>
              <a:t>	</a:t>
            </a:r>
            <a:r>
              <a:rPr lang="en-US" sz="1600" dirty="0" err="1"/>
              <a:t>errmsg</a:t>
            </a:r>
            <a:r>
              <a:rPr lang="en-US" sz="1600" dirty="0"/>
              <a:t>("UNIQUE predicate is not yet implemented"),</a:t>
            </a:r>
          </a:p>
          <a:p>
            <a:pPr marL="0" indent="0">
              <a:buNone/>
            </a:pPr>
            <a:r>
              <a:rPr lang="en-US" sz="1600" dirty="0"/>
              <a:t>	</a:t>
            </a:r>
            <a:r>
              <a:rPr lang="en-US" sz="1600" dirty="0" err="1"/>
              <a:t>parser_errposition</a:t>
            </a:r>
            <a:r>
              <a:rPr lang="en-US" sz="1600" dirty="0"/>
              <a:t>(@1)));</a:t>
            </a:r>
          </a:p>
          <a:p>
            <a:pPr marL="0" indent="0">
              <a:buNone/>
            </a:pPr>
            <a:r>
              <a:rPr lang="en-US" sz="1600" dirty="0"/>
              <a:t>				}</a:t>
            </a:r>
          </a:p>
        </p:txBody>
      </p:sp>
    </p:spTree>
    <p:extLst>
      <p:ext uri="{BB962C8B-B14F-4D97-AF65-F5344CB8AC3E}">
        <p14:creationId xmlns:p14="http://schemas.microsoft.com/office/powerpoint/2010/main" val="2647191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ltLang="en-US" dirty="0"/>
              <a:t>SQL Parts</a:t>
            </a:r>
          </a:p>
        </p:txBody>
      </p:sp>
      <p:sp>
        <p:nvSpPr>
          <p:cNvPr id="7170" name="Rectangle 3"/>
          <p:cNvSpPr>
            <a:spLocks noGrp="1" noChangeArrowheads="1"/>
          </p:cNvSpPr>
          <p:nvPr>
            <p:ph type="body" idx="1"/>
          </p:nvPr>
        </p:nvSpPr>
        <p:spPr>
          <a:xfrm>
            <a:off x="0" y="937432"/>
            <a:ext cx="9144000" cy="5730068"/>
          </a:xfrm>
        </p:spPr>
        <p:txBody>
          <a:bodyPr/>
          <a:lstStyle/>
          <a:p>
            <a:r>
              <a:rPr lang="en-US" altLang="en-US" sz="2400" dirty="0"/>
              <a:t>DDL</a:t>
            </a:r>
          </a:p>
          <a:p>
            <a:pPr lvl="1"/>
            <a:r>
              <a:rPr lang="en-US" altLang="en-US" sz="2300" dirty="0"/>
              <a:t>Integrity constraint checking</a:t>
            </a:r>
          </a:p>
          <a:p>
            <a:pPr lvl="1"/>
            <a:r>
              <a:rPr lang="en-US" altLang="en-US" sz="2300" dirty="0"/>
              <a:t>Defining views (temporary, dynamic constructions of DB)</a:t>
            </a:r>
          </a:p>
          <a:p>
            <a:r>
              <a:rPr lang="en-US" altLang="en-US" sz="2400" dirty="0"/>
              <a:t>DML</a:t>
            </a:r>
          </a:p>
          <a:p>
            <a:pPr lvl="1"/>
            <a:r>
              <a:rPr lang="en-US" altLang="en-US" sz="2300" dirty="0"/>
              <a:t>Query information</a:t>
            </a:r>
          </a:p>
          <a:p>
            <a:pPr lvl="1"/>
            <a:r>
              <a:rPr lang="en-US" altLang="en-US" sz="2300" dirty="0"/>
              <a:t>Insert/delete/updates tuples</a:t>
            </a:r>
          </a:p>
          <a:p>
            <a:r>
              <a:rPr lang="en-US" altLang="en-US" sz="2400" dirty="0"/>
              <a:t>Transaction control</a:t>
            </a:r>
          </a:p>
          <a:p>
            <a:r>
              <a:rPr lang="en-US" altLang="en-US" sz="2500" dirty="0"/>
              <a:t>Embedded SQL (</a:t>
            </a:r>
            <a:r>
              <a:rPr lang="en-US" altLang="en-US" sz="2500" dirty="0" err="1"/>
              <a:t>IoT</a:t>
            </a:r>
            <a:r>
              <a:rPr lang="en-US" altLang="en-US" sz="2500" dirty="0"/>
              <a:t>, edge devices, controllers) </a:t>
            </a:r>
          </a:p>
          <a:p>
            <a:r>
              <a:rPr lang="en-US" altLang="en-US" sz="2500" dirty="0"/>
              <a:t>Dynamic SQL</a:t>
            </a:r>
          </a:p>
          <a:p>
            <a:pPr lvl="1"/>
            <a:r>
              <a:rPr lang="en-US" altLang="en-US" sz="2400" dirty="0"/>
              <a:t>SQL w/in programming language APIs</a:t>
            </a:r>
          </a:p>
          <a:p>
            <a:r>
              <a:rPr lang="en-US" altLang="en-US" sz="2400" dirty="0"/>
              <a:t>Authorization</a:t>
            </a:r>
          </a:p>
          <a:p>
            <a:pPr lvl="1"/>
            <a:r>
              <a:rPr lang="en-US" altLang="en-US" sz="2300" dirty="0"/>
              <a:t>Access rights to relations and views.</a:t>
            </a:r>
          </a:p>
          <a:p>
            <a:pPr>
              <a:buNone/>
            </a:pPr>
            <a:endParaRPr lang="en-US" altLang="en-US" dirty="0"/>
          </a:p>
          <a:p>
            <a:endParaRPr lang="en-US"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768350" y="2470150"/>
            <a:ext cx="8077200" cy="609600"/>
          </a:xfrm>
        </p:spPr>
        <p:txBody>
          <a:bodyPr/>
          <a:lstStyle/>
          <a:p>
            <a:r>
              <a:rPr lang="en-US" altLang="en-US" dirty="0"/>
              <a:t>Subqueries in the From Clause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altLang="en-US" dirty="0"/>
              <a:t>Subqueries in the Form Clause</a:t>
            </a:r>
          </a:p>
        </p:txBody>
      </p:sp>
      <p:sp>
        <p:nvSpPr>
          <p:cNvPr id="44034" name="Rectangle 3"/>
          <p:cNvSpPr>
            <a:spLocks noGrp="1" noChangeArrowheads="1"/>
          </p:cNvSpPr>
          <p:nvPr>
            <p:ph type="body" idx="1"/>
          </p:nvPr>
        </p:nvSpPr>
        <p:spPr>
          <a:xfrm>
            <a:off x="190500" y="1030288"/>
            <a:ext cx="8953500" cy="5561012"/>
          </a:xfrm>
        </p:spPr>
        <p:txBody>
          <a:bodyPr/>
          <a:lstStyle/>
          <a:p>
            <a:pPr>
              <a:tabLst>
                <a:tab pos="1146175" algn="l"/>
                <a:tab pos="1608138" algn="l"/>
                <a:tab pos="1711325" algn="l"/>
              </a:tabLst>
            </a:pPr>
            <a:r>
              <a:rPr lang="en-US" altLang="en-US" sz="2000" dirty="0"/>
              <a:t>SQL allows a subquery expression to be used in the </a:t>
            </a:r>
            <a:r>
              <a:rPr lang="en-US" altLang="en-US" sz="2000" b="1" dirty="0"/>
              <a:t>from </a:t>
            </a:r>
            <a:r>
              <a:rPr lang="en-US" altLang="en-US" sz="2000" dirty="0"/>
              <a:t>clause</a:t>
            </a:r>
          </a:p>
          <a:p>
            <a:pPr>
              <a:tabLst>
                <a:tab pos="1146175" algn="l"/>
                <a:tab pos="1608138" algn="l"/>
                <a:tab pos="1711325" algn="l"/>
              </a:tabLst>
            </a:pPr>
            <a:r>
              <a:rPr lang="en-US" altLang="en-US" sz="2000" dirty="0"/>
              <a:t>Find the average instructors’ salaries of those departments where the average salary is greater than $42,000.”</a:t>
            </a:r>
          </a:p>
          <a:p>
            <a:pPr lvl="1">
              <a:buFont typeface="Monotype Sorts" charset="2"/>
              <a:buNone/>
              <a:tabLst>
                <a:tab pos="1146175" algn="l"/>
                <a:tab pos="1608138" algn="l"/>
                <a:tab pos="1711325" algn="l"/>
              </a:tabLst>
            </a:pPr>
            <a:r>
              <a:rPr lang="en-US" altLang="en-US" sz="2000" b="1" dirty="0"/>
              <a:t>     select </a:t>
            </a:r>
            <a:r>
              <a:rPr lang="en-US" altLang="en-US" sz="2000" i="1" dirty="0"/>
              <a:t>dept_name</a:t>
            </a:r>
            <a:r>
              <a:rPr lang="en-US" altLang="en-US" sz="2000" dirty="0"/>
              <a:t>, </a:t>
            </a:r>
            <a:r>
              <a:rPr lang="en-US" altLang="en-US" sz="2000" i="1" dirty="0" err="1"/>
              <a:t>avg_salary</a:t>
            </a:r>
            <a:br>
              <a:rPr lang="en-US" altLang="en-US" sz="2000" i="1" dirty="0"/>
            </a:br>
            <a:r>
              <a:rPr lang="en-US" altLang="en-US" sz="2000" b="1" dirty="0"/>
              <a:t>from </a:t>
            </a:r>
            <a:r>
              <a:rPr lang="en-US" altLang="en-US" sz="2000" dirty="0"/>
              <a:t>( </a:t>
            </a:r>
            <a:r>
              <a:rPr lang="en-US" altLang="en-US" sz="2000" b="1" dirty="0"/>
              <a:t>select </a:t>
            </a:r>
            <a:r>
              <a:rPr lang="en-US" altLang="en-US" sz="2000" i="1" dirty="0"/>
              <a:t>dept_name</a:t>
            </a:r>
            <a:r>
              <a:rPr lang="en-US" altLang="en-US" sz="2000" dirty="0"/>
              <a:t>, </a:t>
            </a:r>
            <a:r>
              <a:rPr lang="en-US" altLang="en-US" sz="2000" b="1" dirty="0" err="1"/>
              <a:t>avg</a:t>
            </a:r>
            <a:r>
              <a:rPr lang="en-US" altLang="en-US" sz="2000" b="1" dirty="0"/>
              <a:t> </a:t>
            </a:r>
            <a:r>
              <a:rPr lang="en-US" altLang="en-US" sz="2000" dirty="0"/>
              <a:t>(</a:t>
            </a:r>
            <a:r>
              <a:rPr lang="en-US" altLang="en-US" sz="2000" i="1" dirty="0"/>
              <a:t>salary</a:t>
            </a:r>
            <a:r>
              <a:rPr lang="en-US" altLang="en-US" sz="2000" dirty="0"/>
              <a:t>) </a:t>
            </a:r>
            <a:r>
              <a:rPr lang="en-US" altLang="en-US" sz="2000" b="1" dirty="0"/>
              <a:t>as </a:t>
            </a:r>
            <a:r>
              <a:rPr lang="en-US" altLang="en-US" sz="2000" i="1" dirty="0" err="1"/>
              <a:t>avg_salary</a:t>
            </a:r>
            <a:br>
              <a:rPr lang="en-US" altLang="en-US" sz="2000" i="1" dirty="0"/>
            </a:br>
            <a:r>
              <a:rPr lang="en-US" altLang="en-US" sz="2000" i="1" dirty="0"/>
              <a:t>           </a:t>
            </a:r>
            <a:r>
              <a:rPr lang="en-US" altLang="en-US" sz="2000" b="1" dirty="0"/>
              <a:t>from </a:t>
            </a:r>
            <a:r>
              <a:rPr lang="en-US" altLang="en-US" sz="2000" i="1" dirty="0"/>
              <a:t>instructor</a:t>
            </a:r>
            <a:br>
              <a:rPr lang="en-US" altLang="en-US" sz="2000" i="1" dirty="0"/>
            </a:br>
            <a:r>
              <a:rPr lang="en-US" altLang="en-US" sz="2000" i="1" dirty="0"/>
              <a:t>           </a:t>
            </a:r>
            <a:r>
              <a:rPr lang="en-US" altLang="en-US" sz="2000" b="1" dirty="0"/>
              <a:t>group by </a:t>
            </a:r>
            <a:r>
              <a:rPr lang="en-US" altLang="en-US" sz="2000" i="1" dirty="0"/>
              <a:t>dept_name</a:t>
            </a:r>
            <a:r>
              <a:rPr lang="en-US" altLang="en-US" sz="2000" dirty="0"/>
              <a:t>)</a:t>
            </a:r>
            <a:br>
              <a:rPr lang="en-US" altLang="en-US" sz="2000" dirty="0"/>
            </a:br>
            <a:r>
              <a:rPr lang="en-US" altLang="en-US" sz="2000" b="1" dirty="0"/>
              <a:t>where </a:t>
            </a:r>
            <a:r>
              <a:rPr lang="en-US" altLang="en-US" sz="2000" i="1" dirty="0" err="1"/>
              <a:t>avg_salary</a:t>
            </a:r>
            <a:r>
              <a:rPr lang="en-US" altLang="en-US" sz="2000" i="1" dirty="0"/>
              <a:t> </a:t>
            </a:r>
            <a:r>
              <a:rPr lang="en-US" altLang="en-US" sz="2000" dirty="0"/>
              <a:t>&gt; 42000;</a:t>
            </a:r>
          </a:p>
          <a:p>
            <a:pPr>
              <a:tabLst>
                <a:tab pos="1146175" algn="l"/>
                <a:tab pos="1608138" algn="l"/>
                <a:tab pos="1711325" algn="l"/>
              </a:tabLst>
            </a:pPr>
            <a:r>
              <a:rPr lang="en-US" altLang="en-US" sz="2000" dirty="0"/>
              <a:t>Note that we do not need to use the </a:t>
            </a:r>
            <a:r>
              <a:rPr lang="en-US" altLang="en-US" sz="2000" b="1" dirty="0"/>
              <a:t>having </a:t>
            </a:r>
            <a:r>
              <a:rPr lang="en-US" altLang="en-US" sz="2000" dirty="0"/>
              <a:t>clause</a:t>
            </a:r>
          </a:p>
          <a:p>
            <a:pPr>
              <a:tabLst>
                <a:tab pos="1146175" algn="l"/>
                <a:tab pos="1608138" algn="l"/>
                <a:tab pos="1711325" algn="l"/>
              </a:tabLst>
            </a:pPr>
            <a:r>
              <a:rPr lang="en-US" altLang="en-US" sz="2000" dirty="0"/>
              <a:t>Another way to write above query</a:t>
            </a:r>
          </a:p>
          <a:p>
            <a:pPr marL="0" indent="0">
              <a:buNone/>
              <a:tabLst>
                <a:tab pos="1146175" algn="l"/>
                <a:tab pos="1608138" algn="l"/>
                <a:tab pos="1711325" algn="l"/>
              </a:tabLst>
            </a:pPr>
            <a:endParaRPr lang="en-US" altLang="en-US" sz="700" dirty="0"/>
          </a:p>
          <a:p>
            <a:pPr lvl="1">
              <a:spcBef>
                <a:spcPts val="0"/>
              </a:spcBef>
              <a:buFont typeface="Monotype Sorts" charset="2"/>
              <a:buNone/>
              <a:tabLst>
                <a:tab pos="1146175" algn="l"/>
                <a:tab pos="1608138" algn="l"/>
                <a:tab pos="1711325" algn="l"/>
              </a:tabLst>
            </a:pPr>
            <a:r>
              <a:rPr lang="en-US" altLang="en-US" sz="2000" b="1" dirty="0"/>
              <a:t>     select </a:t>
            </a:r>
            <a:r>
              <a:rPr lang="en-US" altLang="en-US" sz="2000" i="1" dirty="0"/>
              <a:t>dept_name</a:t>
            </a:r>
            <a:r>
              <a:rPr lang="en-US" altLang="en-US" sz="2000" dirty="0"/>
              <a:t>, </a:t>
            </a:r>
            <a:r>
              <a:rPr lang="en-US" altLang="en-US" sz="2000" i="1" dirty="0" err="1"/>
              <a:t>avg_salary</a:t>
            </a:r>
            <a:br>
              <a:rPr lang="en-US" altLang="en-US" sz="2000" i="1" dirty="0"/>
            </a:br>
            <a:r>
              <a:rPr lang="en-US" altLang="en-US" sz="2000" b="1" dirty="0"/>
              <a:t>from </a:t>
            </a:r>
            <a:r>
              <a:rPr lang="en-US" altLang="en-US" sz="2000" dirty="0"/>
              <a:t>( </a:t>
            </a:r>
            <a:r>
              <a:rPr lang="en-US" altLang="en-US" sz="2000" b="1" dirty="0"/>
              <a:t>select </a:t>
            </a:r>
            <a:r>
              <a:rPr lang="en-US" altLang="en-US" sz="2000" i="1" dirty="0"/>
              <a:t>dept_name</a:t>
            </a:r>
            <a:r>
              <a:rPr lang="en-US" altLang="en-US" sz="2000" dirty="0"/>
              <a:t>, </a:t>
            </a:r>
            <a:r>
              <a:rPr lang="en-US" altLang="en-US" sz="2000" b="1" dirty="0" err="1"/>
              <a:t>avg</a:t>
            </a:r>
            <a:r>
              <a:rPr lang="en-US" altLang="en-US" sz="2000" b="1" dirty="0"/>
              <a:t> </a:t>
            </a:r>
            <a:r>
              <a:rPr lang="en-US" altLang="en-US" sz="2000" dirty="0"/>
              <a:t>(</a:t>
            </a:r>
            <a:r>
              <a:rPr lang="en-US" altLang="en-US" sz="2000" i="1" dirty="0"/>
              <a:t>salary</a:t>
            </a:r>
            <a:r>
              <a:rPr lang="en-US" altLang="en-US" sz="2000" dirty="0"/>
              <a:t>) </a:t>
            </a:r>
            <a:br>
              <a:rPr lang="en-US" altLang="en-US" sz="2000" i="1" dirty="0"/>
            </a:br>
            <a:r>
              <a:rPr lang="en-US" altLang="en-US" sz="2000" i="1" dirty="0"/>
              <a:t>           </a:t>
            </a:r>
            <a:r>
              <a:rPr lang="en-US" altLang="en-US" sz="2000" b="1" dirty="0"/>
              <a:t>from </a:t>
            </a:r>
            <a:r>
              <a:rPr lang="en-US" altLang="en-US" sz="2000" i="1" dirty="0"/>
              <a:t>instructor</a:t>
            </a:r>
            <a:br>
              <a:rPr lang="en-US" altLang="en-US" sz="2000" i="1" dirty="0"/>
            </a:br>
            <a:r>
              <a:rPr lang="en-US" altLang="en-US" sz="2000" i="1" dirty="0"/>
              <a:t>           </a:t>
            </a:r>
            <a:r>
              <a:rPr lang="en-US" altLang="en-US" sz="2000" b="1" dirty="0"/>
              <a:t>group by </a:t>
            </a:r>
            <a:r>
              <a:rPr lang="en-US" altLang="en-US" sz="2000" i="1" dirty="0"/>
              <a:t>dept_name</a:t>
            </a:r>
            <a:r>
              <a:rPr lang="en-US" altLang="en-US" sz="2000" dirty="0"/>
              <a:t>) </a:t>
            </a:r>
          </a:p>
          <a:p>
            <a:pPr lvl="1">
              <a:spcBef>
                <a:spcPts val="0"/>
              </a:spcBef>
              <a:buFont typeface="Monotype Sorts" charset="2"/>
              <a:buNone/>
              <a:tabLst>
                <a:tab pos="1146175" algn="l"/>
                <a:tab pos="1608138" algn="l"/>
                <a:tab pos="1711325" algn="l"/>
              </a:tabLst>
            </a:pPr>
            <a:r>
              <a:rPr lang="en-US" altLang="en-US" sz="2000" b="1" dirty="0"/>
              <a:t>                as </a:t>
            </a:r>
            <a:r>
              <a:rPr lang="en-US" altLang="en-US" sz="2000" i="1" dirty="0" err="1"/>
              <a:t>dept_avg</a:t>
            </a:r>
            <a:r>
              <a:rPr lang="en-US" altLang="en-US" sz="2000" i="1" dirty="0"/>
              <a:t> </a:t>
            </a:r>
            <a:r>
              <a:rPr lang="en-US" altLang="en-US" sz="2000" dirty="0"/>
              <a:t>(</a:t>
            </a:r>
            <a:r>
              <a:rPr lang="en-US" altLang="en-US" sz="2000" i="1" dirty="0"/>
              <a:t>dept_name</a:t>
            </a:r>
            <a:r>
              <a:rPr lang="en-US" altLang="en-US" sz="2000" dirty="0"/>
              <a:t>, </a:t>
            </a:r>
            <a:r>
              <a:rPr lang="en-US" altLang="en-US" sz="2000" i="1" dirty="0" err="1"/>
              <a:t>avg_salary</a:t>
            </a:r>
            <a:r>
              <a:rPr lang="en-US" altLang="en-US" sz="2000" dirty="0"/>
              <a:t>)</a:t>
            </a:r>
          </a:p>
          <a:p>
            <a:pPr lvl="1">
              <a:spcBef>
                <a:spcPts val="0"/>
              </a:spcBef>
              <a:buFont typeface="Monotype Sorts" charset="2"/>
              <a:buNone/>
              <a:tabLst>
                <a:tab pos="1146175" algn="l"/>
                <a:tab pos="1608138" algn="l"/>
                <a:tab pos="1711325" algn="l"/>
              </a:tabLst>
            </a:pPr>
            <a:r>
              <a:rPr lang="en-US" altLang="en-US" sz="2000" b="1" dirty="0"/>
              <a:t>    where </a:t>
            </a:r>
            <a:r>
              <a:rPr lang="en-US" altLang="en-US" sz="2000" i="1" dirty="0" err="1"/>
              <a:t>avg_salary</a:t>
            </a:r>
            <a:r>
              <a:rPr lang="en-US" altLang="en-US" sz="2000" i="1" dirty="0"/>
              <a:t> </a:t>
            </a:r>
            <a:r>
              <a:rPr lang="en-US" altLang="en-US" sz="2000" dirty="0"/>
              <a:t>&gt; 42000;</a:t>
            </a:r>
          </a:p>
          <a:p>
            <a:pPr>
              <a:tabLst>
                <a:tab pos="1146175" algn="l"/>
                <a:tab pos="1608138" algn="l"/>
                <a:tab pos="1711325" algn="l"/>
              </a:tabLst>
            </a:pPr>
            <a:endParaRPr lang="en-US" altLang="en-US" dirty="0"/>
          </a:p>
          <a:p>
            <a:pPr>
              <a:buFont typeface="Monotype Sorts" charset="2"/>
              <a:buNone/>
              <a:tabLst>
                <a:tab pos="1146175" algn="l"/>
                <a:tab pos="1608138" algn="l"/>
                <a:tab pos="1711325" algn="l"/>
              </a:tabLst>
            </a:pPr>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US" altLang="en-US"/>
              <a:t>With Clause</a:t>
            </a:r>
          </a:p>
        </p:txBody>
      </p:sp>
      <p:sp>
        <p:nvSpPr>
          <p:cNvPr id="45058" name="Rectangle 3"/>
          <p:cNvSpPr>
            <a:spLocks noGrp="1" noChangeArrowheads="1"/>
          </p:cNvSpPr>
          <p:nvPr>
            <p:ph type="body" idx="1"/>
          </p:nvPr>
        </p:nvSpPr>
        <p:spPr>
          <a:xfrm>
            <a:off x="127000" y="1106488"/>
            <a:ext cx="8915399" cy="5535612"/>
          </a:xfrm>
        </p:spPr>
        <p:txBody>
          <a:bodyPr/>
          <a:lstStyle/>
          <a:p>
            <a:r>
              <a:rPr lang="en-US" altLang="en-US" sz="2800" dirty="0"/>
              <a:t>The </a:t>
            </a:r>
            <a:r>
              <a:rPr lang="en-US" altLang="en-US" sz="2800" b="1" dirty="0">
                <a:solidFill>
                  <a:srgbClr val="002060"/>
                </a:solidFill>
              </a:rPr>
              <a:t>with</a:t>
            </a:r>
            <a:r>
              <a:rPr lang="en-US" altLang="en-US" sz="2800" dirty="0"/>
              <a:t> clause provides a way of defining a temporary relation whose definition is available only to the query in which the </a:t>
            </a:r>
            <a:r>
              <a:rPr lang="en-US" altLang="en-US" sz="2800" b="1" dirty="0"/>
              <a:t>with</a:t>
            </a:r>
            <a:r>
              <a:rPr lang="en-US" altLang="en-US" sz="2800" b="1" dirty="0">
                <a:solidFill>
                  <a:schemeClr val="tx2"/>
                </a:solidFill>
              </a:rPr>
              <a:t> </a:t>
            </a:r>
            <a:r>
              <a:rPr lang="en-US" altLang="en-US" sz="2800" dirty="0"/>
              <a:t>clause occurs. </a:t>
            </a:r>
          </a:p>
          <a:p>
            <a:r>
              <a:rPr lang="en-US" altLang="en-US" sz="2800" dirty="0"/>
              <a:t>Find all departments with the maximum budget </a:t>
            </a:r>
            <a:br>
              <a:rPr lang="en-US" altLang="en-US" sz="2800" dirty="0"/>
            </a:br>
            <a:br>
              <a:rPr lang="en-US" altLang="en-US" sz="2800" b="1" dirty="0"/>
            </a:br>
            <a:r>
              <a:rPr lang="en-US" altLang="en-US" sz="2800" b="1" dirty="0"/>
              <a:t>     with </a:t>
            </a:r>
            <a:r>
              <a:rPr lang="en-US" altLang="en-US" sz="2800" i="1" dirty="0" err="1"/>
              <a:t>max_budget</a:t>
            </a:r>
            <a:r>
              <a:rPr lang="en-US" altLang="en-US" sz="2800" i="1" dirty="0"/>
              <a:t> </a:t>
            </a:r>
            <a:r>
              <a:rPr lang="en-US" altLang="en-US" sz="2800" dirty="0"/>
              <a:t>(</a:t>
            </a:r>
            <a:r>
              <a:rPr lang="en-US" altLang="en-US" sz="2800" i="1" dirty="0"/>
              <a:t>value</a:t>
            </a:r>
            <a:r>
              <a:rPr lang="en-US" altLang="en-US" sz="2800" dirty="0"/>
              <a:t>) </a:t>
            </a:r>
            <a:r>
              <a:rPr lang="en-US" altLang="en-US" sz="2800" b="1" dirty="0"/>
              <a:t>as </a:t>
            </a:r>
            <a:br>
              <a:rPr lang="en-US" altLang="en-US" sz="2800" b="1" dirty="0"/>
            </a:br>
            <a:r>
              <a:rPr lang="en-US" altLang="en-US" sz="2800" b="1" dirty="0"/>
              <a:t>             </a:t>
            </a:r>
            <a:r>
              <a:rPr lang="en-US" altLang="en-US" sz="2800" dirty="0"/>
              <a:t>(</a:t>
            </a:r>
            <a:r>
              <a:rPr lang="en-US" altLang="en-US" sz="2800" b="1" dirty="0"/>
              <a:t>select max</a:t>
            </a:r>
            <a:r>
              <a:rPr lang="en-US" altLang="en-US" sz="2800" dirty="0"/>
              <a:t>(</a:t>
            </a:r>
            <a:r>
              <a:rPr lang="en-US" altLang="en-US" sz="2800" i="1" dirty="0"/>
              <a:t>budget</a:t>
            </a:r>
            <a:r>
              <a:rPr lang="en-US" altLang="en-US" sz="2800" dirty="0"/>
              <a:t>)</a:t>
            </a:r>
            <a:br>
              <a:rPr lang="en-US" altLang="en-US" sz="2800" dirty="0"/>
            </a:br>
            <a:r>
              <a:rPr lang="en-US" altLang="en-US" sz="2800" dirty="0"/>
              <a:t>              </a:t>
            </a:r>
            <a:r>
              <a:rPr lang="en-US" altLang="en-US" sz="2800" b="1" dirty="0"/>
              <a:t>from </a:t>
            </a:r>
            <a:r>
              <a:rPr lang="en-US" altLang="en-US" sz="2800" i="1" dirty="0"/>
              <a:t>department</a:t>
            </a:r>
            <a:r>
              <a:rPr lang="en-US" altLang="en-US" sz="2800" dirty="0"/>
              <a:t>)</a:t>
            </a:r>
            <a:br>
              <a:rPr lang="en-US" altLang="en-US" sz="2800" dirty="0"/>
            </a:br>
            <a:r>
              <a:rPr lang="en-US" altLang="en-US" sz="2800" dirty="0"/>
              <a:t>     </a:t>
            </a:r>
            <a:r>
              <a:rPr lang="en-US" altLang="en-US" sz="2800" b="1" dirty="0"/>
              <a:t>select </a:t>
            </a:r>
            <a:r>
              <a:rPr lang="en-US" altLang="en-US" sz="2800" i="1" dirty="0"/>
              <a:t>department.name</a:t>
            </a:r>
            <a:br>
              <a:rPr lang="en-US" altLang="en-US" sz="2800" i="1" dirty="0"/>
            </a:br>
            <a:r>
              <a:rPr lang="en-US" altLang="en-US" sz="2800" i="1" dirty="0"/>
              <a:t>     </a:t>
            </a:r>
            <a:r>
              <a:rPr lang="en-US" altLang="en-US" sz="2800" b="1" dirty="0"/>
              <a:t>from </a:t>
            </a:r>
            <a:r>
              <a:rPr lang="en-US" altLang="en-US" sz="2800" i="1" dirty="0"/>
              <a:t>department</a:t>
            </a:r>
            <a:r>
              <a:rPr lang="en-US" altLang="en-US" sz="2800" dirty="0"/>
              <a:t>, </a:t>
            </a:r>
            <a:r>
              <a:rPr lang="en-US" altLang="en-US" sz="2800" i="1" dirty="0" err="1"/>
              <a:t>max_budget</a:t>
            </a:r>
            <a:br>
              <a:rPr lang="en-US" altLang="en-US" sz="2800" i="1" dirty="0"/>
            </a:br>
            <a:r>
              <a:rPr lang="en-US" altLang="en-US" sz="2800" i="1" dirty="0"/>
              <a:t>     </a:t>
            </a:r>
            <a:r>
              <a:rPr lang="en-US" altLang="en-US" sz="2800" b="1" dirty="0"/>
              <a:t>where </a:t>
            </a:r>
            <a:r>
              <a:rPr lang="en-US" altLang="en-US" sz="2800" i="1" dirty="0" err="1"/>
              <a:t>department</a:t>
            </a:r>
            <a:r>
              <a:rPr lang="en-US" altLang="en-US" sz="2800" dirty="0" err="1"/>
              <a:t>.</a:t>
            </a:r>
            <a:r>
              <a:rPr lang="en-US" altLang="en-US" sz="2800" i="1" dirty="0" err="1"/>
              <a:t>budget</a:t>
            </a:r>
            <a:r>
              <a:rPr lang="en-US" altLang="en-US" sz="2800" i="1" dirty="0"/>
              <a:t> </a:t>
            </a:r>
            <a:r>
              <a:rPr lang="en-US" altLang="en-US" sz="2800" dirty="0"/>
              <a:t>= </a:t>
            </a:r>
            <a:r>
              <a:rPr lang="en-US" altLang="en-US" sz="2800" i="1" dirty="0" err="1"/>
              <a:t>max_budget.value</a:t>
            </a:r>
            <a:r>
              <a:rPr lang="en-US" altLang="en-US" sz="2400"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ltLang="en-US"/>
              <a:t>Complex Queries using With Clause</a:t>
            </a:r>
          </a:p>
        </p:txBody>
      </p:sp>
      <p:sp>
        <p:nvSpPr>
          <p:cNvPr id="46082" name="Rectangle 3"/>
          <p:cNvSpPr>
            <a:spLocks noGrp="1" noChangeArrowheads="1"/>
          </p:cNvSpPr>
          <p:nvPr>
            <p:ph type="body" idx="1"/>
          </p:nvPr>
        </p:nvSpPr>
        <p:spPr>
          <a:xfrm>
            <a:off x="814388" y="1147762"/>
            <a:ext cx="7661275" cy="1227137"/>
          </a:xfrm>
        </p:spPr>
        <p:txBody>
          <a:bodyPr/>
          <a:lstStyle/>
          <a:p>
            <a:r>
              <a:rPr lang="en-US" altLang="en-US" sz="2400" dirty="0"/>
              <a:t>Find all departments where the total salary is greater than the average of the total salary at all departments</a:t>
            </a:r>
          </a:p>
        </p:txBody>
      </p:sp>
      <p:sp>
        <p:nvSpPr>
          <p:cNvPr id="46083" name="Text Box 4"/>
          <p:cNvSpPr txBox="1">
            <a:spLocks noChangeArrowheads="1"/>
          </p:cNvSpPr>
          <p:nvPr/>
        </p:nvSpPr>
        <p:spPr bwMode="auto">
          <a:xfrm>
            <a:off x="977106" y="2617786"/>
            <a:ext cx="765968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b="1" dirty="0"/>
              <a:t>with </a:t>
            </a:r>
            <a:r>
              <a:rPr lang="en-US" altLang="en-US" i="1" dirty="0" err="1"/>
              <a:t>dept</a:t>
            </a:r>
            <a:r>
              <a:rPr lang="en-US" altLang="en-US" i="1" dirty="0"/>
              <a:t> _total </a:t>
            </a:r>
            <a:r>
              <a:rPr lang="en-US" altLang="en-US" dirty="0"/>
              <a:t>(</a:t>
            </a:r>
            <a:r>
              <a:rPr lang="en-US" altLang="en-US" i="1" dirty="0" err="1"/>
              <a:t>dept_name</a:t>
            </a:r>
            <a:r>
              <a:rPr lang="en-US" altLang="en-US" dirty="0"/>
              <a:t>, </a:t>
            </a:r>
            <a:r>
              <a:rPr lang="en-US" altLang="en-US" i="1" dirty="0"/>
              <a:t>value</a:t>
            </a:r>
            <a:r>
              <a:rPr lang="en-US" altLang="en-US" dirty="0"/>
              <a:t>) </a:t>
            </a:r>
            <a:r>
              <a:rPr lang="en-US" altLang="en-US" b="1" dirty="0"/>
              <a:t>as</a:t>
            </a:r>
          </a:p>
          <a:p>
            <a:r>
              <a:rPr lang="en-US" altLang="en-US" dirty="0"/>
              <a:t>        (</a:t>
            </a:r>
            <a:r>
              <a:rPr lang="en-US" altLang="en-US" b="1" dirty="0"/>
              <a:t>select </a:t>
            </a:r>
            <a:r>
              <a:rPr lang="en-US" altLang="en-US" i="1" dirty="0" err="1"/>
              <a:t>dept_name</a:t>
            </a:r>
            <a:r>
              <a:rPr lang="en-US" altLang="en-US" dirty="0"/>
              <a:t>, </a:t>
            </a:r>
            <a:r>
              <a:rPr lang="en-US" altLang="en-US" b="1" dirty="0"/>
              <a:t>sum</a:t>
            </a:r>
            <a:r>
              <a:rPr lang="en-US" altLang="en-US" dirty="0"/>
              <a:t>(</a:t>
            </a:r>
            <a:r>
              <a:rPr lang="en-US" altLang="en-US" i="1" dirty="0"/>
              <a:t>salary</a:t>
            </a:r>
            <a:r>
              <a:rPr lang="en-US" altLang="en-US" dirty="0"/>
              <a:t>)</a:t>
            </a:r>
          </a:p>
          <a:p>
            <a:r>
              <a:rPr lang="en-US" altLang="en-US" b="1" dirty="0"/>
              <a:t>         from </a:t>
            </a:r>
            <a:r>
              <a:rPr lang="en-US" altLang="en-US" i="1" dirty="0"/>
              <a:t>instructor</a:t>
            </a:r>
          </a:p>
          <a:p>
            <a:r>
              <a:rPr lang="en-US" altLang="en-US" b="1" dirty="0"/>
              <a:t>         group by </a:t>
            </a:r>
            <a:r>
              <a:rPr lang="en-US" altLang="en-US" i="1" dirty="0" err="1"/>
              <a:t>dept_name</a:t>
            </a:r>
            <a:r>
              <a:rPr lang="en-US" altLang="en-US" dirty="0"/>
              <a:t>),</a:t>
            </a:r>
          </a:p>
          <a:p>
            <a:r>
              <a:rPr lang="en-US" altLang="en-US" i="1" dirty="0" err="1"/>
              <a:t>dept_total_avg</a:t>
            </a:r>
            <a:r>
              <a:rPr lang="en-US" altLang="en-US" dirty="0"/>
              <a:t>(</a:t>
            </a:r>
            <a:r>
              <a:rPr lang="en-US" altLang="en-US" i="1" dirty="0"/>
              <a:t>value</a:t>
            </a:r>
            <a:r>
              <a:rPr lang="en-US" altLang="en-US" dirty="0"/>
              <a:t>) </a:t>
            </a:r>
            <a:r>
              <a:rPr lang="en-US" altLang="en-US" b="1" dirty="0"/>
              <a:t>as</a:t>
            </a:r>
          </a:p>
          <a:p>
            <a:r>
              <a:rPr lang="en-US" altLang="en-US" dirty="0"/>
              <a:t>       (</a:t>
            </a:r>
            <a:r>
              <a:rPr lang="en-US" altLang="en-US" b="1" dirty="0"/>
              <a:t>select </a:t>
            </a:r>
            <a:r>
              <a:rPr lang="en-US" altLang="en-US" b="1" dirty="0" err="1"/>
              <a:t>avg</a:t>
            </a:r>
            <a:r>
              <a:rPr lang="en-US" altLang="en-US" dirty="0"/>
              <a:t>(</a:t>
            </a:r>
            <a:r>
              <a:rPr lang="en-US" altLang="en-US" i="1" dirty="0"/>
              <a:t>value</a:t>
            </a:r>
            <a:r>
              <a:rPr lang="en-US" altLang="en-US" dirty="0"/>
              <a:t>)</a:t>
            </a:r>
          </a:p>
          <a:p>
            <a:r>
              <a:rPr lang="en-US" altLang="en-US" b="1" dirty="0"/>
              <a:t>       from </a:t>
            </a:r>
            <a:r>
              <a:rPr lang="en-US" altLang="en-US" i="1" dirty="0" err="1"/>
              <a:t>dept_total</a:t>
            </a:r>
            <a:r>
              <a:rPr lang="en-US" altLang="en-US" dirty="0"/>
              <a:t>)</a:t>
            </a:r>
          </a:p>
          <a:p>
            <a:r>
              <a:rPr lang="en-US" altLang="en-US" b="1" dirty="0"/>
              <a:t>select </a:t>
            </a:r>
            <a:r>
              <a:rPr lang="en-US" altLang="en-US" i="1" dirty="0" err="1"/>
              <a:t>dept_name</a:t>
            </a:r>
            <a:endParaRPr lang="en-US" altLang="en-US" i="1" dirty="0"/>
          </a:p>
          <a:p>
            <a:r>
              <a:rPr lang="en-US" altLang="en-US" b="1" dirty="0"/>
              <a:t>from </a:t>
            </a:r>
            <a:r>
              <a:rPr lang="en-US" altLang="en-US" i="1" dirty="0" err="1"/>
              <a:t>dept_total</a:t>
            </a:r>
            <a:r>
              <a:rPr lang="en-US" altLang="en-US" dirty="0"/>
              <a:t>, </a:t>
            </a:r>
            <a:r>
              <a:rPr lang="en-US" altLang="en-US" i="1" dirty="0" err="1"/>
              <a:t>dept_total_avg</a:t>
            </a:r>
            <a:endParaRPr lang="en-US" altLang="en-US" i="1" dirty="0"/>
          </a:p>
          <a:p>
            <a:r>
              <a:rPr lang="en-US" altLang="en-US" b="1" dirty="0"/>
              <a:t>where </a:t>
            </a:r>
            <a:r>
              <a:rPr lang="en-US" altLang="en-US" i="1" dirty="0" err="1"/>
              <a:t>dept_total.value</a:t>
            </a:r>
            <a:r>
              <a:rPr lang="en-US" altLang="en-US" i="1" dirty="0"/>
              <a:t> </a:t>
            </a:r>
            <a:r>
              <a:rPr lang="en-US" altLang="en-US" dirty="0"/>
              <a:t>&gt; </a:t>
            </a:r>
            <a:r>
              <a:rPr lang="en-US" altLang="en-US" i="1" dirty="0" err="1"/>
              <a:t>dept_total_avg.value</a:t>
            </a:r>
            <a:r>
              <a:rPr lang="en-US" altLang="en-US"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altLang="en-US" dirty="0"/>
              <a:t>Scalar Subquery</a:t>
            </a:r>
          </a:p>
        </p:txBody>
      </p:sp>
      <p:sp>
        <p:nvSpPr>
          <p:cNvPr id="60418" name="Rectangle 3"/>
          <p:cNvSpPr>
            <a:spLocks noGrp="1" noChangeArrowheads="1"/>
          </p:cNvSpPr>
          <p:nvPr>
            <p:ph type="body" idx="1"/>
          </p:nvPr>
        </p:nvSpPr>
        <p:spPr>
          <a:xfrm>
            <a:off x="88900" y="1169988"/>
            <a:ext cx="8953500" cy="5434012"/>
          </a:xfrm>
        </p:spPr>
        <p:txBody>
          <a:bodyPr/>
          <a:lstStyle/>
          <a:p>
            <a:r>
              <a:rPr lang="en-US" altLang="en-US" sz="2300" dirty="0"/>
              <a:t>Scalar subquery is one which is used where a single value is expected</a:t>
            </a:r>
          </a:p>
          <a:p>
            <a:r>
              <a:rPr lang="en-US" altLang="en-US" sz="2300" dirty="0"/>
              <a:t>List all departments along with the number of instructors in each department</a:t>
            </a:r>
          </a:p>
          <a:p>
            <a:pPr>
              <a:buFont typeface="Monotype Sorts" charset="2"/>
              <a:buNone/>
            </a:pPr>
            <a:r>
              <a:rPr lang="en-US" altLang="en-US" sz="2300" b="1" dirty="0"/>
              <a:t>	select </a:t>
            </a:r>
            <a:r>
              <a:rPr lang="en-US" altLang="en-US" sz="2300" i="1" dirty="0"/>
              <a:t>dept_name</a:t>
            </a:r>
            <a:r>
              <a:rPr lang="en-US" altLang="en-US" sz="2300" dirty="0"/>
              <a:t>, </a:t>
            </a:r>
            <a:br>
              <a:rPr lang="en-US" altLang="en-US" sz="2300" dirty="0"/>
            </a:br>
            <a:r>
              <a:rPr lang="en-US" altLang="en-US" sz="2300" dirty="0"/>
              <a:t>             ( </a:t>
            </a:r>
            <a:r>
              <a:rPr lang="en-US" altLang="en-US" sz="2300" b="1" dirty="0"/>
              <a:t>select count</a:t>
            </a:r>
            <a:r>
              <a:rPr lang="en-US" altLang="en-US" sz="2300" dirty="0"/>
              <a:t>(*) </a:t>
            </a:r>
            <a:br>
              <a:rPr lang="en-US" altLang="en-US" sz="2300" dirty="0"/>
            </a:br>
            <a:r>
              <a:rPr lang="en-US" altLang="en-US" sz="2300" dirty="0"/>
              <a:t>                </a:t>
            </a:r>
            <a:r>
              <a:rPr lang="en-US" altLang="en-US" sz="2300" b="1" dirty="0"/>
              <a:t>from </a:t>
            </a:r>
            <a:r>
              <a:rPr lang="en-US" altLang="en-US" sz="2300" i="1" dirty="0"/>
              <a:t>instructor </a:t>
            </a:r>
            <a:br>
              <a:rPr lang="en-US" altLang="en-US" sz="2300" i="1" dirty="0"/>
            </a:br>
            <a:r>
              <a:rPr lang="en-US" altLang="en-US" sz="2300" i="1" dirty="0"/>
              <a:t>                </a:t>
            </a:r>
            <a:r>
              <a:rPr lang="en-US" altLang="en-US" sz="2300" b="1" dirty="0"/>
              <a:t>where </a:t>
            </a:r>
            <a:r>
              <a:rPr lang="en-US" altLang="en-US" sz="2300" i="1" dirty="0" err="1"/>
              <a:t>department</a:t>
            </a:r>
            <a:r>
              <a:rPr lang="en-US" altLang="en-US" sz="2300" dirty="0" err="1"/>
              <a:t>.</a:t>
            </a:r>
            <a:r>
              <a:rPr lang="en-US" altLang="en-US" sz="2300" i="1" dirty="0" err="1"/>
              <a:t>dept_name</a:t>
            </a:r>
            <a:r>
              <a:rPr lang="en-US" altLang="en-US" sz="2300" i="1" dirty="0"/>
              <a:t> </a:t>
            </a:r>
            <a:r>
              <a:rPr lang="en-US" altLang="en-US" sz="2300" dirty="0"/>
              <a:t>= </a:t>
            </a:r>
            <a:r>
              <a:rPr lang="en-US" altLang="en-US" sz="2300" i="1" dirty="0" err="1"/>
              <a:t>instructor</a:t>
            </a:r>
            <a:r>
              <a:rPr lang="en-US" altLang="en-US" sz="2300" dirty="0" err="1"/>
              <a:t>.</a:t>
            </a:r>
            <a:r>
              <a:rPr lang="en-US" altLang="en-US" sz="2300" i="1" dirty="0" err="1"/>
              <a:t>dept_name</a:t>
            </a:r>
            <a:r>
              <a:rPr lang="en-US" altLang="en-US" sz="2300" dirty="0"/>
              <a:t>)</a:t>
            </a:r>
            <a:br>
              <a:rPr lang="en-US" altLang="en-US" sz="2300" dirty="0"/>
            </a:br>
            <a:r>
              <a:rPr lang="en-US" altLang="en-US" sz="2300" dirty="0"/>
              <a:t>             </a:t>
            </a:r>
            <a:r>
              <a:rPr lang="en-US" altLang="en-US" sz="2300" b="1" dirty="0"/>
              <a:t>as </a:t>
            </a:r>
            <a:r>
              <a:rPr lang="en-US" altLang="en-US" sz="2300" i="1" dirty="0" err="1"/>
              <a:t>num_instructors</a:t>
            </a:r>
            <a:br>
              <a:rPr lang="en-US" altLang="en-US" sz="2300" i="1" dirty="0"/>
            </a:br>
            <a:r>
              <a:rPr lang="en-US" altLang="en-US" sz="2300" b="1" dirty="0"/>
              <a:t>from </a:t>
            </a:r>
            <a:r>
              <a:rPr lang="en-US" altLang="en-US" sz="2300" i="1" dirty="0"/>
              <a:t>department</a:t>
            </a:r>
            <a:r>
              <a:rPr lang="en-US" altLang="en-US" sz="2300" dirty="0"/>
              <a:t>;</a:t>
            </a:r>
          </a:p>
          <a:p>
            <a:r>
              <a:rPr lang="en-US" altLang="en-US" sz="2300" dirty="0"/>
              <a:t>Runtime error if subquery returns more than one result tuple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909638" y="112713"/>
            <a:ext cx="8077200" cy="609600"/>
          </a:xfrm>
        </p:spPr>
        <p:txBody>
          <a:bodyPr/>
          <a:lstStyle/>
          <a:p>
            <a:r>
              <a:rPr lang="en-US" altLang="en-US"/>
              <a:t>Modification of the Database</a:t>
            </a:r>
          </a:p>
        </p:txBody>
      </p:sp>
      <p:sp>
        <p:nvSpPr>
          <p:cNvPr id="61442" name="Rectangle 3"/>
          <p:cNvSpPr>
            <a:spLocks noGrp="1" noChangeArrowheads="1"/>
          </p:cNvSpPr>
          <p:nvPr>
            <p:ph type="body" idx="1"/>
          </p:nvPr>
        </p:nvSpPr>
        <p:spPr>
          <a:xfrm>
            <a:off x="631825" y="1528763"/>
            <a:ext cx="7747000" cy="3768725"/>
          </a:xfrm>
        </p:spPr>
        <p:txBody>
          <a:bodyPr/>
          <a:lstStyle/>
          <a:p>
            <a:pPr>
              <a:tabLst>
                <a:tab pos="1652588" algn="l"/>
                <a:tab pos="2633663" algn="l"/>
              </a:tabLst>
            </a:pPr>
            <a:r>
              <a:rPr lang="en-US" altLang="en-US" sz="2800" dirty="0"/>
              <a:t>Deletion of tuples from a given relation.</a:t>
            </a:r>
            <a:endParaRPr lang="en-US" altLang="en-US" sz="2800" dirty="0">
              <a:latin typeface="Century Gothic" panose="020B0502020202020204" pitchFamily="34" charset="0"/>
            </a:endParaRPr>
          </a:p>
          <a:p>
            <a:pPr>
              <a:tabLst>
                <a:tab pos="1652588" algn="l"/>
                <a:tab pos="2633663" algn="l"/>
              </a:tabLst>
            </a:pPr>
            <a:r>
              <a:rPr lang="en-US" altLang="en-US" sz="2800" dirty="0"/>
              <a:t>Insertion of new tuples into a given relation</a:t>
            </a:r>
          </a:p>
          <a:p>
            <a:pPr>
              <a:tabLst>
                <a:tab pos="1652588" algn="l"/>
                <a:tab pos="2633663" algn="l"/>
              </a:tabLst>
            </a:pPr>
            <a:r>
              <a:rPr lang="en-US" altLang="en-US" sz="2800" dirty="0"/>
              <a:t>Updating of values in some tuples in a given relation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909638" y="33338"/>
            <a:ext cx="8077200" cy="609600"/>
          </a:xfrm>
        </p:spPr>
        <p:txBody>
          <a:bodyPr/>
          <a:lstStyle/>
          <a:p>
            <a:r>
              <a:rPr lang="en-US" altLang="en-US"/>
              <a:t>Deletion</a:t>
            </a:r>
          </a:p>
        </p:txBody>
      </p:sp>
      <p:sp>
        <p:nvSpPr>
          <p:cNvPr id="62466" name="Rectangle 3"/>
          <p:cNvSpPr>
            <a:spLocks noGrp="1" noChangeArrowheads="1"/>
          </p:cNvSpPr>
          <p:nvPr>
            <p:ph type="body" idx="1"/>
          </p:nvPr>
        </p:nvSpPr>
        <p:spPr>
          <a:xfrm>
            <a:off x="152400" y="1106488"/>
            <a:ext cx="8991600" cy="5548312"/>
          </a:xfrm>
        </p:spPr>
        <p:txBody>
          <a:bodyPr/>
          <a:lstStyle/>
          <a:p>
            <a:pPr>
              <a:tabLst>
                <a:tab pos="1652588" algn="l"/>
                <a:tab pos="2633663" algn="l"/>
              </a:tabLst>
            </a:pPr>
            <a:r>
              <a:rPr lang="en-US" altLang="en-US" sz="2400" dirty="0"/>
              <a:t>Delete all instructors</a:t>
            </a:r>
          </a:p>
          <a:p>
            <a:pPr>
              <a:buFont typeface="Monotype Sorts" charset="2"/>
              <a:buNone/>
              <a:tabLst>
                <a:tab pos="1652588" algn="l"/>
                <a:tab pos="2633663" algn="l"/>
              </a:tabLst>
            </a:pPr>
            <a:r>
              <a:rPr lang="en-US" altLang="en-US" sz="2400" dirty="0"/>
              <a:t>		</a:t>
            </a:r>
            <a:r>
              <a:rPr lang="en-US" altLang="en-US" sz="2400" b="1" dirty="0"/>
              <a:t>delete from </a:t>
            </a:r>
            <a:r>
              <a:rPr lang="en-US" altLang="en-US" sz="2400" i="1" dirty="0"/>
              <a:t>instructor</a:t>
            </a:r>
            <a:r>
              <a:rPr lang="en-US" altLang="en-US" sz="2400" dirty="0">
                <a:latin typeface="Century Gothic" panose="020B0502020202020204" pitchFamily="34" charset="0"/>
              </a:rPr>
              <a:t> </a:t>
            </a:r>
          </a:p>
          <a:p>
            <a:pPr>
              <a:buFont typeface="Monotype Sorts" charset="2"/>
              <a:buNone/>
              <a:tabLst>
                <a:tab pos="1652588" algn="l"/>
                <a:tab pos="2633663" algn="l"/>
              </a:tabLst>
            </a:pPr>
            <a:endParaRPr lang="en-US" altLang="en-US" sz="2400" dirty="0">
              <a:latin typeface="Century Gothic" panose="020B0502020202020204" pitchFamily="34" charset="0"/>
            </a:endParaRPr>
          </a:p>
          <a:p>
            <a:pPr>
              <a:tabLst>
                <a:tab pos="1652588" algn="l"/>
                <a:tab pos="2633663" algn="l"/>
              </a:tabLst>
            </a:pPr>
            <a:r>
              <a:rPr lang="en-US" altLang="en-US" sz="2400" dirty="0"/>
              <a:t>Delete all instructors from the Finance department</a:t>
            </a:r>
            <a:br>
              <a:rPr lang="en-US" altLang="en-US" sz="2400" dirty="0"/>
            </a:br>
            <a:r>
              <a:rPr lang="en-US" altLang="en-US" sz="2400" dirty="0"/>
              <a:t>                     </a:t>
            </a:r>
            <a:r>
              <a:rPr lang="en-US" altLang="en-US" sz="2400" b="1" dirty="0"/>
              <a:t>delete from </a:t>
            </a:r>
            <a:r>
              <a:rPr lang="en-US" altLang="en-US" sz="2400" i="1" dirty="0"/>
              <a:t>instructor</a:t>
            </a:r>
            <a:br>
              <a:rPr lang="en-US" altLang="en-US" sz="2400" i="1" dirty="0"/>
            </a:br>
            <a:r>
              <a:rPr lang="en-US" altLang="en-US" sz="2400" i="1" dirty="0"/>
              <a:t>                     </a:t>
            </a:r>
            <a:r>
              <a:rPr lang="en-US" altLang="en-US" sz="2400" b="1" dirty="0"/>
              <a:t>where </a:t>
            </a:r>
            <a:r>
              <a:rPr lang="en-US" altLang="en-US" sz="2400" i="1" dirty="0" err="1"/>
              <a:t>dept_name</a:t>
            </a:r>
            <a:r>
              <a:rPr lang="en-US" altLang="en-US" sz="2400" dirty="0"/>
              <a:t>= 'Finance';</a:t>
            </a:r>
          </a:p>
          <a:p>
            <a:pPr>
              <a:buFont typeface="Monotype Sorts" charset="2"/>
              <a:buNone/>
              <a:tabLst>
                <a:tab pos="1652588" algn="l"/>
                <a:tab pos="2633663" algn="l"/>
              </a:tabLst>
            </a:pPr>
            <a:endParaRPr lang="en-US" altLang="en-US" sz="2400" dirty="0"/>
          </a:p>
          <a:p>
            <a:pPr>
              <a:tabLst>
                <a:tab pos="1652588" algn="l"/>
                <a:tab pos="2633663" algn="l"/>
              </a:tabLst>
            </a:pPr>
            <a:r>
              <a:rPr lang="en-US" altLang="en-US" sz="2400" dirty="0"/>
              <a:t>Delete all tuples in the </a:t>
            </a:r>
            <a:r>
              <a:rPr lang="en-US" altLang="en-US" sz="2400" i="1" dirty="0"/>
              <a:t>instructor </a:t>
            </a:r>
            <a:r>
              <a:rPr lang="en-US" altLang="en-US" sz="2400" dirty="0"/>
              <a:t>relation for those instructors associated with a department located in the Watson building.</a:t>
            </a:r>
          </a:p>
          <a:p>
            <a:pPr>
              <a:buFont typeface="Monotype Sorts" charset="2"/>
              <a:buNone/>
              <a:tabLst>
                <a:tab pos="1652588" algn="l"/>
                <a:tab pos="2633663" algn="l"/>
              </a:tabLst>
            </a:pPr>
            <a:r>
              <a:rPr lang="en-US" altLang="en-US" sz="2400" b="1" dirty="0"/>
              <a:t>		delete from </a:t>
            </a:r>
            <a:r>
              <a:rPr lang="en-US" altLang="en-US" sz="2400" i="1" dirty="0"/>
              <a:t>instructor</a:t>
            </a:r>
            <a:br>
              <a:rPr lang="en-US" altLang="en-US" sz="2400" i="1" dirty="0"/>
            </a:br>
            <a:r>
              <a:rPr lang="en-US" altLang="en-US" sz="2400" i="1" dirty="0"/>
              <a:t>                     </a:t>
            </a:r>
            <a:r>
              <a:rPr lang="en-US" altLang="en-US" sz="2400" b="1" dirty="0"/>
              <a:t>where </a:t>
            </a:r>
            <a:r>
              <a:rPr lang="en-US" altLang="en-US" sz="2400" i="1" dirty="0"/>
              <a:t>dept name </a:t>
            </a:r>
            <a:r>
              <a:rPr lang="en-US" altLang="en-US" sz="2400" b="1" dirty="0"/>
              <a:t>in </a:t>
            </a:r>
            <a:r>
              <a:rPr lang="en-US" altLang="en-US" sz="2400" dirty="0"/>
              <a:t>(</a:t>
            </a:r>
            <a:r>
              <a:rPr lang="en-US" altLang="en-US" sz="2400" b="1" dirty="0"/>
              <a:t>select </a:t>
            </a:r>
            <a:r>
              <a:rPr lang="en-US" altLang="en-US" sz="2400" i="1" dirty="0"/>
              <a:t>dept name</a:t>
            </a:r>
            <a:br>
              <a:rPr lang="en-US" altLang="en-US" sz="2400" i="1" dirty="0"/>
            </a:br>
            <a:r>
              <a:rPr lang="en-US" altLang="en-US" sz="2400" i="1" dirty="0"/>
              <a:t>                                                        </a:t>
            </a:r>
            <a:r>
              <a:rPr lang="en-US" altLang="en-US" sz="2400" b="1" dirty="0"/>
              <a:t>from </a:t>
            </a:r>
            <a:r>
              <a:rPr lang="en-US" altLang="en-US" sz="2400" i="1" dirty="0"/>
              <a:t>department</a:t>
            </a:r>
            <a:br>
              <a:rPr lang="en-US" altLang="en-US" sz="2400" i="1" dirty="0"/>
            </a:br>
            <a:r>
              <a:rPr lang="en-US" altLang="en-US" sz="2400" i="1" dirty="0"/>
              <a:t>                                                        </a:t>
            </a:r>
            <a:r>
              <a:rPr lang="en-US" altLang="en-US" sz="2400" b="1" dirty="0"/>
              <a:t>where </a:t>
            </a:r>
            <a:r>
              <a:rPr lang="en-US" altLang="en-US" sz="2400" i="1" dirty="0"/>
              <a:t>building </a:t>
            </a:r>
            <a:r>
              <a:rPr lang="en-US" altLang="en-US" sz="2400" dirty="0"/>
              <a:t>= 'Watson');</a:t>
            </a:r>
          </a:p>
          <a:p>
            <a:pPr>
              <a:tabLst>
                <a:tab pos="1652588" algn="l"/>
                <a:tab pos="2633663" algn="l"/>
              </a:tabLst>
            </a:pPr>
            <a:endParaRPr lang="en-US"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a:t>Deletion (Cont.)</a:t>
            </a:r>
          </a:p>
        </p:txBody>
      </p:sp>
      <p:sp>
        <p:nvSpPr>
          <p:cNvPr id="63490" name="Rectangle 3"/>
          <p:cNvSpPr>
            <a:spLocks noGrp="1" noChangeArrowheads="1"/>
          </p:cNvSpPr>
          <p:nvPr>
            <p:ph type="body" idx="1"/>
          </p:nvPr>
        </p:nvSpPr>
        <p:spPr>
          <a:xfrm>
            <a:off x="809625" y="1109663"/>
            <a:ext cx="7661275" cy="1268412"/>
          </a:xfrm>
        </p:spPr>
        <p:txBody>
          <a:bodyPr/>
          <a:lstStyle/>
          <a:p>
            <a:pPr>
              <a:tabLst>
                <a:tab pos="1370013" algn="l"/>
                <a:tab pos="3140075" algn="l"/>
              </a:tabLst>
            </a:pPr>
            <a:r>
              <a:rPr lang="en-US" altLang="en-US" sz="2400" dirty="0"/>
              <a:t>Delete all instructors whose salary is less than the average salary of instructors</a:t>
            </a:r>
          </a:p>
        </p:txBody>
      </p:sp>
      <p:sp>
        <p:nvSpPr>
          <p:cNvPr id="63491" name="Text Box 4"/>
          <p:cNvSpPr txBox="1">
            <a:spLocks noChangeArrowheads="1"/>
          </p:cNvSpPr>
          <p:nvPr/>
        </p:nvSpPr>
        <p:spPr bwMode="auto">
          <a:xfrm>
            <a:off x="1549400" y="2378075"/>
            <a:ext cx="74152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kumimoji="1" lang="en-US" altLang="en-US" b="1" dirty="0"/>
              <a:t>delete from </a:t>
            </a:r>
            <a:r>
              <a:rPr kumimoji="1" lang="en-US" altLang="en-US" i="1" dirty="0"/>
              <a:t>instructor</a:t>
            </a:r>
          </a:p>
          <a:p>
            <a:r>
              <a:rPr kumimoji="1" lang="en-US" altLang="en-US" b="1" dirty="0"/>
              <a:t>where </a:t>
            </a:r>
            <a:r>
              <a:rPr kumimoji="1" lang="en-US" altLang="en-US" i="1" dirty="0"/>
              <a:t>salary </a:t>
            </a:r>
            <a:r>
              <a:rPr kumimoji="1" lang="en-US" altLang="en-US" dirty="0"/>
              <a:t>&lt; (</a:t>
            </a:r>
            <a:r>
              <a:rPr kumimoji="1" lang="en-US" altLang="en-US" b="1" dirty="0"/>
              <a:t>select </a:t>
            </a:r>
            <a:r>
              <a:rPr kumimoji="1" lang="en-US" altLang="en-US" b="1" dirty="0" err="1"/>
              <a:t>avg</a:t>
            </a:r>
            <a:r>
              <a:rPr kumimoji="1" lang="en-US" altLang="en-US" b="1" dirty="0"/>
              <a:t> </a:t>
            </a:r>
            <a:r>
              <a:rPr kumimoji="1" lang="en-US" altLang="en-US" dirty="0"/>
              <a:t>(</a:t>
            </a:r>
            <a:r>
              <a:rPr kumimoji="1" lang="en-US" altLang="en-US" i="1" dirty="0"/>
              <a:t>salary</a:t>
            </a:r>
            <a:r>
              <a:rPr kumimoji="1" lang="en-US" altLang="en-US" dirty="0"/>
              <a:t>) </a:t>
            </a:r>
          </a:p>
          <a:p>
            <a:r>
              <a:rPr kumimoji="1" lang="en-US" altLang="en-US" b="1" dirty="0"/>
              <a:t>                           from </a:t>
            </a:r>
            <a:r>
              <a:rPr kumimoji="1" lang="en-US" altLang="en-US" i="1" dirty="0"/>
              <a:t>instructor</a:t>
            </a:r>
            <a:r>
              <a:rPr kumimoji="1" lang="en-US" altLang="en-US" dirty="0"/>
              <a:t>);</a:t>
            </a:r>
          </a:p>
        </p:txBody>
      </p:sp>
      <p:sp>
        <p:nvSpPr>
          <p:cNvPr id="63492" name="Text Box 5"/>
          <p:cNvSpPr txBox="1">
            <a:spLocks noChangeArrowheads="1"/>
          </p:cNvSpPr>
          <p:nvPr/>
        </p:nvSpPr>
        <p:spPr bwMode="auto">
          <a:xfrm>
            <a:off x="88900" y="3754437"/>
            <a:ext cx="8875713" cy="2903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Helvetica" panose="020B0604020202020204" pitchFamily="34" charset="0"/>
                <a:ea typeface="MS PGothic" panose="020B0600070205080204" pitchFamily="34" charset="-128"/>
              </a:defRPr>
            </a:lvl1pPr>
            <a:lvl2pPr marL="793750" indent="-3365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lvl="1">
              <a:spcBef>
                <a:spcPct val="35000"/>
              </a:spcBef>
              <a:buClr>
                <a:schemeClr val="folHlink"/>
              </a:buClr>
              <a:buSzPct val="80000"/>
              <a:buFont typeface="Wingdings" panose="05000000000000000000" pitchFamily="2" charset="2"/>
              <a:buChar char="l"/>
            </a:pPr>
            <a:r>
              <a:rPr kumimoji="1" lang="en-US" altLang="en-US" dirty="0"/>
              <a:t>Problem:  as we delete tuples from deposit, the average salary changes</a:t>
            </a:r>
          </a:p>
          <a:p>
            <a:pPr lvl="1">
              <a:spcBef>
                <a:spcPct val="35000"/>
              </a:spcBef>
              <a:buClr>
                <a:schemeClr val="folHlink"/>
              </a:buClr>
              <a:buSzPct val="80000"/>
              <a:buFont typeface="Wingdings" panose="05000000000000000000" pitchFamily="2" charset="2"/>
              <a:buChar char="l"/>
            </a:pPr>
            <a:r>
              <a:rPr kumimoji="1" lang="en-US" altLang="en-US" dirty="0"/>
              <a:t>Solution used in SQL:</a:t>
            </a:r>
          </a:p>
          <a:p>
            <a:pPr lvl="1">
              <a:spcBef>
                <a:spcPct val="35000"/>
              </a:spcBef>
              <a:buClr>
                <a:srgbClr val="CC6600"/>
              </a:buClr>
              <a:buSzPct val="105000"/>
              <a:buFont typeface="Monotype Sorts" charset="2"/>
              <a:buNone/>
            </a:pPr>
            <a:r>
              <a:rPr kumimoji="1" lang="en-US" altLang="en-US" dirty="0"/>
              <a:t>       1.   First, compute </a:t>
            </a:r>
            <a:r>
              <a:rPr kumimoji="1" lang="en-US" altLang="en-US" b="1" dirty="0" err="1"/>
              <a:t>avg</a:t>
            </a:r>
            <a:r>
              <a:rPr kumimoji="1" lang="en-US" altLang="en-US" dirty="0"/>
              <a:t> (salary) &amp; find all tuples to delete</a:t>
            </a:r>
          </a:p>
          <a:p>
            <a:pPr lvl="1">
              <a:spcBef>
                <a:spcPct val="35000"/>
              </a:spcBef>
              <a:buClr>
                <a:srgbClr val="CC6600"/>
              </a:buClr>
              <a:buSzPct val="105000"/>
              <a:buFont typeface="Monotype Sorts" charset="2"/>
              <a:buNone/>
            </a:pPr>
            <a:endParaRPr kumimoji="1" lang="en-US" altLang="en-US" sz="1000" dirty="0"/>
          </a:p>
          <a:p>
            <a:pPr lvl="1">
              <a:spcBef>
                <a:spcPct val="35000"/>
              </a:spcBef>
              <a:buClr>
                <a:srgbClr val="CC6600"/>
              </a:buClr>
              <a:buSzPct val="105000"/>
              <a:buFont typeface="Monotype Sorts" charset="2"/>
              <a:buNone/>
            </a:pPr>
            <a:r>
              <a:rPr kumimoji="1" lang="en-US" altLang="en-US" dirty="0"/>
              <a:t>       2.   Next, delete all tuples found above (w/o </a:t>
            </a:r>
            <a:r>
              <a:rPr kumimoji="1" lang="en-US" altLang="en-US" dirty="0" err="1"/>
              <a:t>recomputing</a:t>
            </a:r>
            <a:r>
              <a:rPr kumimoji="1" lang="en-US" altLang="en-US" dirty="0"/>
              <a:t>  </a:t>
            </a:r>
            <a:r>
              <a:rPr kumimoji="1" lang="en-US" altLang="en-US" b="1" dirty="0" err="1"/>
              <a:t>avg</a:t>
            </a:r>
            <a:r>
              <a:rPr kumimoji="1" lang="en-US" altLang="en-US" dirty="0"/>
              <a:t> or retesting the tuples) </a:t>
            </a:r>
            <a:endParaRPr lang="en-US" altLang="en-US" dirty="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a:xfrm>
            <a:off x="969963" y="277813"/>
            <a:ext cx="8077200" cy="457200"/>
          </a:xfrm>
        </p:spPr>
        <p:txBody>
          <a:bodyPr/>
          <a:lstStyle/>
          <a:p>
            <a:r>
              <a:rPr lang="en-US" altLang="en-US"/>
              <a:t>Insertion</a:t>
            </a:r>
          </a:p>
        </p:txBody>
      </p:sp>
      <p:sp>
        <p:nvSpPr>
          <p:cNvPr id="64514" name="Rectangle 3"/>
          <p:cNvSpPr>
            <a:spLocks noGrp="1" noChangeArrowheads="1"/>
          </p:cNvSpPr>
          <p:nvPr>
            <p:ph type="body" idx="1"/>
          </p:nvPr>
        </p:nvSpPr>
        <p:spPr>
          <a:xfrm>
            <a:off x="127000" y="1106488"/>
            <a:ext cx="8920163" cy="5459412"/>
          </a:xfrm>
        </p:spPr>
        <p:txBody>
          <a:bodyPr/>
          <a:lstStyle/>
          <a:p>
            <a:pPr>
              <a:tabLst>
                <a:tab pos="1204913" algn="l"/>
                <a:tab pos="1890713" algn="l"/>
              </a:tabLst>
            </a:pPr>
            <a:r>
              <a:rPr lang="en-US" altLang="en-US" sz="2000" dirty="0"/>
              <a:t>Add a new tuple to </a:t>
            </a:r>
            <a:r>
              <a:rPr lang="en-US" altLang="en-US" sz="2000" i="1" dirty="0"/>
              <a:t>course</a:t>
            </a:r>
          </a:p>
          <a:p>
            <a:pPr>
              <a:buFont typeface="Monotype Sorts" charset="2"/>
              <a:buNone/>
              <a:tabLst>
                <a:tab pos="1204913" algn="l"/>
                <a:tab pos="1890713" algn="l"/>
              </a:tabLst>
            </a:pPr>
            <a:r>
              <a:rPr lang="en-US" altLang="en-US" sz="2000" b="1" dirty="0"/>
              <a:t>	      insert into </a:t>
            </a:r>
            <a:r>
              <a:rPr lang="en-US" altLang="en-US" sz="2000" i="1" dirty="0"/>
              <a:t>course</a:t>
            </a:r>
            <a:br>
              <a:rPr lang="en-US" altLang="en-US" sz="2000" i="1" dirty="0"/>
            </a:br>
            <a:r>
              <a:rPr lang="en-US" altLang="en-US" sz="2000" i="1" dirty="0"/>
              <a:t>             </a:t>
            </a:r>
            <a:r>
              <a:rPr lang="en-US" altLang="en-US" sz="2000" b="1" dirty="0"/>
              <a:t>values </a:t>
            </a:r>
            <a:r>
              <a:rPr lang="en-US" altLang="en-US" sz="2000" dirty="0"/>
              <a:t>('CS-437', 'Database Systems', 'Comp. Sci.', 4);</a:t>
            </a:r>
          </a:p>
          <a:p>
            <a:pPr>
              <a:buFont typeface="Monotype Sorts" charset="2"/>
              <a:buNone/>
              <a:tabLst>
                <a:tab pos="1204913" algn="l"/>
                <a:tab pos="1890713" algn="l"/>
              </a:tabLst>
            </a:pPr>
            <a:endParaRPr lang="en-US" altLang="en-US" sz="2000" dirty="0"/>
          </a:p>
          <a:p>
            <a:pPr>
              <a:tabLst>
                <a:tab pos="1204913" algn="l"/>
                <a:tab pos="1890713" algn="l"/>
              </a:tabLst>
            </a:pPr>
            <a:r>
              <a:rPr lang="en-US" altLang="en-US" sz="2000" dirty="0"/>
              <a:t>or equivalently</a:t>
            </a:r>
            <a:br>
              <a:rPr lang="en-US" altLang="en-US" sz="2000" dirty="0"/>
            </a:br>
            <a:endParaRPr lang="en-US" altLang="en-US" sz="500" dirty="0"/>
          </a:p>
          <a:p>
            <a:pPr>
              <a:buFont typeface="Monotype Sorts" charset="2"/>
              <a:buNone/>
              <a:tabLst>
                <a:tab pos="1204913" algn="l"/>
                <a:tab pos="1890713" algn="l"/>
              </a:tabLst>
            </a:pPr>
            <a:r>
              <a:rPr lang="en-US" altLang="en-US" sz="2000" dirty="0"/>
              <a:t>           </a:t>
            </a:r>
            <a:r>
              <a:rPr lang="en-US" altLang="en-US" sz="2000" b="1" dirty="0"/>
              <a:t>insert into </a:t>
            </a:r>
            <a:r>
              <a:rPr lang="en-US" altLang="en-US" sz="2000" i="1" dirty="0"/>
              <a:t>course </a:t>
            </a:r>
            <a:r>
              <a:rPr lang="en-US" altLang="en-US" sz="2000" dirty="0"/>
              <a:t>(</a:t>
            </a:r>
            <a:r>
              <a:rPr lang="en-US" altLang="en-US" sz="2000" i="1" dirty="0" err="1"/>
              <a:t>course_id</a:t>
            </a:r>
            <a:r>
              <a:rPr lang="en-US" altLang="en-US" sz="2000" dirty="0"/>
              <a:t>, </a:t>
            </a:r>
            <a:r>
              <a:rPr lang="en-US" altLang="en-US" sz="2000" i="1" dirty="0"/>
              <a:t>title</a:t>
            </a:r>
            <a:r>
              <a:rPr lang="en-US" altLang="en-US" sz="2000" dirty="0"/>
              <a:t>, </a:t>
            </a:r>
            <a:r>
              <a:rPr lang="en-US" altLang="en-US" sz="2000" i="1" dirty="0" err="1"/>
              <a:t>dept_name</a:t>
            </a:r>
            <a:r>
              <a:rPr lang="en-US" altLang="en-US" sz="2000" dirty="0"/>
              <a:t>, </a:t>
            </a:r>
            <a:r>
              <a:rPr lang="en-US" altLang="en-US" sz="2000" i="1" dirty="0"/>
              <a:t>credits</a:t>
            </a:r>
            <a:r>
              <a:rPr lang="en-US" altLang="en-US" sz="2000" dirty="0"/>
              <a:t>)</a:t>
            </a:r>
            <a:br>
              <a:rPr lang="en-US" altLang="en-US" sz="2000" dirty="0"/>
            </a:br>
            <a:r>
              <a:rPr lang="en-US" altLang="en-US" sz="2000" dirty="0"/>
              <a:t>             </a:t>
            </a:r>
            <a:r>
              <a:rPr lang="en-US" altLang="en-US" sz="2000" b="1" dirty="0"/>
              <a:t>values </a:t>
            </a:r>
            <a:r>
              <a:rPr lang="en-US" altLang="en-US" sz="2000" dirty="0"/>
              <a:t>('CS-437', 'Database Systems', 'Comp. Sci.', 4);</a:t>
            </a:r>
          </a:p>
          <a:p>
            <a:pPr>
              <a:buFont typeface="Monotype Sorts" charset="2"/>
              <a:buNone/>
              <a:tabLst>
                <a:tab pos="1204913" algn="l"/>
                <a:tab pos="1890713" algn="l"/>
              </a:tabLst>
            </a:pPr>
            <a:endParaRPr lang="en-US" altLang="en-US" sz="2000" dirty="0"/>
          </a:p>
          <a:p>
            <a:pPr>
              <a:tabLst>
                <a:tab pos="1204913" algn="l"/>
                <a:tab pos="1890713" algn="l"/>
              </a:tabLst>
            </a:pPr>
            <a:r>
              <a:rPr lang="en-US" altLang="en-US" sz="2000" dirty="0"/>
              <a:t>Add a new tuple to </a:t>
            </a:r>
            <a:r>
              <a:rPr lang="en-US" altLang="en-US" sz="2000" i="1" dirty="0"/>
              <a:t>student  </a:t>
            </a:r>
            <a:r>
              <a:rPr lang="en-US" altLang="en-US" sz="2000" dirty="0"/>
              <a:t>with </a:t>
            </a:r>
            <a:r>
              <a:rPr lang="en-US" altLang="en-US" sz="2000" i="1" dirty="0" err="1"/>
              <a:t>tot_creds</a:t>
            </a:r>
            <a:r>
              <a:rPr lang="en-US" altLang="en-US" sz="2000" i="1" dirty="0"/>
              <a:t> </a:t>
            </a:r>
            <a:r>
              <a:rPr lang="en-US" altLang="en-US" sz="2000" dirty="0"/>
              <a:t>set to null</a:t>
            </a:r>
          </a:p>
          <a:p>
            <a:pPr>
              <a:buFont typeface="Monotype Sorts" charset="2"/>
              <a:buNone/>
              <a:tabLst>
                <a:tab pos="1204913" algn="l"/>
                <a:tab pos="1890713" algn="l"/>
              </a:tabLst>
            </a:pPr>
            <a:r>
              <a:rPr lang="en-US" altLang="en-US" sz="2000" b="1" dirty="0"/>
              <a:t>	      insert into </a:t>
            </a:r>
            <a:r>
              <a:rPr lang="en-US" altLang="en-US" sz="2000" i="1" dirty="0"/>
              <a:t>student</a:t>
            </a:r>
            <a:br>
              <a:rPr lang="en-US" altLang="en-US" sz="2000" i="1" dirty="0"/>
            </a:br>
            <a:r>
              <a:rPr lang="en-US" altLang="en-US" sz="2000" i="1" dirty="0"/>
              <a:t>             </a:t>
            </a:r>
            <a:r>
              <a:rPr lang="en-US" altLang="en-US" sz="2000" b="1" dirty="0"/>
              <a:t>values </a:t>
            </a:r>
            <a:r>
              <a:rPr lang="en-US" altLang="en-US" sz="2000" dirty="0"/>
              <a:t>('3003', 'Green', 'Finance', </a:t>
            </a:r>
            <a:r>
              <a:rPr lang="en-US" altLang="en-US" sz="2000" i="1" dirty="0"/>
              <a:t>null</a:t>
            </a:r>
            <a:r>
              <a:rPr lang="en-US" altLang="en-US" sz="2000" dirty="0"/>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889000" y="246063"/>
            <a:ext cx="8058150" cy="457200"/>
          </a:xfrm>
        </p:spPr>
        <p:txBody>
          <a:bodyPr/>
          <a:lstStyle/>
          <a:p>
            <a:r>
              <a:rPr lang="en-US" altLang="en-US"/>
              <a:t>Insertion (Cont.)</a:t>
            </a:r>
          </a:p>
        </p:txBody>
      </p:sp>
      <p:sp>
        <p:nvSpPr>
          <p:cNvPr id="65538" name="Rectangle 3"/>
          <p:cNvSpPr>
            <a:spLocks noGrp="1" noChangeArrowheads="1"/>
          </p:cNvSpPr>
          <p:nvPr>
            <p:ph type="body" idx="1"/>
          </p:nvPr>
        </p:nvSpPr>
        <p:spPr>
          <a:xfrm>
            <a:off x="139700" y="1106488"/>
            <a:ext cx="8807450" cy="5561012"/>
          </a:xfrm>
        </p:spPr>
        <p:txBody>
          <a:bodyPr/>
          <a:lstStyle/>
          <a:p>
            <a:pPr>
              <a:tabLst>
                <a:tab pos="908050" algn="l"/>
              </a:tabLst>
            </a:pPr>
            <a:r>
              <a:rPr lang="en-US" altLang="en-US" sz="2000" dirty="0"/>
              <a:t>Make each student in the Music department who has earned more than 144 credit hours an instructor in the Music department with a salary of  $18,000.</a:t>
            </a:r>
          </a:p>
          <a:p>
            <a:pPr>
              <a:buNone/>
              <a:tabLst>
                <a:tab pos="908050" algn="l"/>
              </a:tabLst>
            </a:pPr>
            <a:endParaRPr lang="en-US" altLang="en-US" sz="2000" dirty="0"/>
          </a:p>
          <a:p>
            <a:pPr>
              <a:buFont typeface="Monotype Sorts" charset="2"/>
              <a:buNone/>
              <a:tabLst>
                <a:tab pos="908050" algn="l"/>
              </a:tabLst>
            </a:pPr>
            <a:r>
              <a:rPr lang="en-US" altLang="en-US" sz="2000" dirty="0"/>
              <a:t>	    </a:t>
            </a:r>
            <a:r>
              <a:rPr lang="en-US" altLang="en-US" sz="2000" b="1" dirty="0"/>
              <a:t>insert into </a:t>
            </a:r>
            <a:r>
              <a:rPr lang="en-US" altLang="en-US" sz="2000" i="1" dirty="0"/>
              <a:t>instructor</a:t>
            </a:r>
            <a:br>
              <a:rPr lang="en-US" altLang="en-US" sz="2000" i="1" dirty="0"/>
            </a:br>
            <a:r>
              <a:rPr lang="en-US" altLang="en-US" sz="2000" i="1" dirty="0"/>
              <a:t>	</a:t>
            </a:r>
            <a:r>
              <a:rPr lang="en-US" altLang="en-US" sz="2000" b="1" dirty="0"/>
              <a:t>select </a:t>
            </a:r>
            <a:r>
              <a:rPr lang="en-US" altLang="en-US" sz="2000" i="1" dirty="0"/>
              <a:t>ID, name, dept_name, 18000</a:t>
            </a:r>
            <a:br>
              <a:rPr lang="en-US" altLang="en-US" sz="2000" i="1" dirty="0"/>
            </a:br>
            <a:r>
              <a:rPr lang="en-US" altLang="en-US" sz="2000" i="1" dirty="0"/>
              <a:t>         </a:t>
            </a:r>
            <a:r>
              <a:rPr lang="en-US" altLang="en-US" sz="2000" b="1" dirty="0"/>
              <a:t>from </a:t>
            </a:r>
            <a:r>
              <a:rPr lang="en-US" altLang="en-US" sz="2000" i="1" dirty="0"/>
              <a:t>  student </a:t>
            </a:r>
            <a:br>
              <a:rPr lang="en-US" altLang="en-US" sz="2000" i="1" dirty="0"/>
            </a:br>
            <a:r>
              <a:rPr lang="en-US" altLang="en-US" sz="2000" i="1" dirty="0"/>
              <a:t>         </a:t>
            </a:r>
            <a:r>
              <a:rPr lang="en-US" altLang="en-US" sz="2000" b="1" dirty="0"/>
              <a:t>where </a:t>
            </a:r>
            <a:r>
              <a:rPr lang="en-US" altLang="en-US" sz="2000" i="1" dirty="0"/>
              <a:t>  dept_name = '</a:t>
            </a:r>
            <a:r>
              <a:rPr lang="en-US" altLang="en-US" sz="2000" dirty="0"/>
              <a:t>Music' </a:t>
            </a:r>
            <a:r>
              <a:rPr lang="en-US" altLang="en-US" sz="2000" b="1" dirty="0"/>
              <a:t>and </a:t>
            </a:r>
            <a:r>
              <a:rPr lang="en-US" altLang="en-US" sz="2000" i="1" dirty="0" err="1"/>
              <a:t>total_cred</a:t>
            </a:r>
            <a:r>
              <a:rPr lang="en-US" altLang="en-US" sz="2000" b="1" dirty="0"/>
              <a:t> </a:t>
            </a:r>
            <a:r>
              <a:rPr lang="en-US" altLang="en-US" sz="2000" dirty="0"/>
              <a:t>&gt;</a:t>
            </a:r>
            <a:r>
              <a:rPr lang="en-US" altLang="en-US" sz="2000" b="1" dirty="0"/>
              <a:t> </a:t>
            </a:r>
            <a:r>
              <a:rPr lang="en-US" altLang="en-US" sz="2000" dirty="0"/>
              <a:t>144;</a:t>
            </a:r>
            <a:endParaRPr lang="en-US" altLang="en-US" sz="2000" i="1" dirty="0"/>
          </a:p>
          <a:p>
            <a:pPr>
              <a:buFont typeface="Monotype Sorts" charset="2"/>
              <a:buNone/>
              <a:tabLst>
                <a:tab pos="908050" algn="l"/>
              </a:tabLst>
            </a:pPr>
            <a:endParaRPr lang="en-US" altLang="en-US" sz="2000" i="1" dirty="0"/>
          </a:p>
          <a:p>
            <a:pPr>
              <a:tabLst>
                <a:tab pos="908050" algn="l"/>
              </a:tabLst>
            </a:pPr>
            <a:r>
              <a:rPr lang="en-US" altLang="en-US" sz="2000" dirty="0"/>
              <a:t>The </a:t>
            </a:r>
            <a:r>
              <a:rPr lang="en-US" altLang="en-US" sz="2000" b="1" dirty="0"/>
              <a:t>select from where</a:t>
            </a:r>
            <a:r>
              <a:rPr lang="en-US" altLang="en-US" sz="2000" dirty="0"/>
              <a:t> statement is evaluated fully before any of its results are inserted into the relation.  </a:t>
            </a:r>
          </a:p>
          <a:p>
            <a:pPr>
              <a:buFont typeface="Monotype Sorts" charset="2"/>
              <a:buNone/>
              <a:tabLst>
                <a:tab pos="908050" algn="l"/>
              </a:tabLst>
            </a:pPr>
            <a:r>
              <a:rPr lang="en-US" altLang="en-US" sz="2000" dirty="0"/>
              <a:t>     Otherwise queries like</a:t>
            </a:r>
          </a:p>
          <a:p>
            <a:pPr>
              <a:buFont typeface="Monotype Sorts" charset="2"/>
              <a:buNone/>
              <a:tabLst>
                <a:tab pos="908050" algn="l"/>
              </a:tabLst>
            </a:pPr>
            <a:r>
              <a:rPr lang="en-US" altLang="en-US" sz="2000" dirty="0"/>
              <a:t>       	</a:t>
            </a:r>
            <a:r>
              <a:rPr lang="en-US" altLang="en-US" sz="2000" b="1" dirty="0"/>
              <a:t>insert into</a:t>
            </a:r>
            <a:r>
              <a:rPr lang="en-US" altLang="en-US" sz="2000" dirty="0"/>
              <a:t> </a:t>
            </a:r>
            <a:r>
              <a:rPr lang="en-US" altLang="en-US" sz="2000" i="1" dirty="0"/>
              <a:t>table</a:t>
            </a:r>
            <a:r>
              <a:rPr lang="en-US" altLang="en-US" sz="2000" dirty="0"/>
              <a:t>1 </a:t>
            </a:r>
            <a:r>
              <a:rPr lang="en-US" altLang="en-US" sz="2000" b="1" dirty="0"/>
              <a:t>select</a:t>
            </a:r>
            <a:r>
              <a:rPr lang="en-US" altLang="en-US" sz="2000" dirty="0"/>
              <a:t> * </a:t>
            </a:r>
            <a:r>
              <a:rPr lang="en-US" altLang="en-US" sz="2000" b="1" dirty="0"/>
              <a:t>from</a:t>
            </a:r>
            <a:r>
              <a:rPr lang="en-US" altLang="en-US" sz="2000" dirty="0"/>
              <a:t> </a:t>
            </a:r>
            <a:r>
              <a:rPr lang="en-US" altLang="en-US" sz="2000" i="1" dirty="0"/>
              <a:t>table</a:t>
            </a:r>
            <a:r>
              <a:rPr lang="en-US" altLang="en-US" sz="2000" dirty="0"/>
              <a:t>1</a:t>
            </a:r>
          </a:p>
          <a:p>
            <a:pPr>
              <a:buFont typeface="Monotype Sorts" charset="2"/>
              <a:buNone/>
              <a:tabLst>
                <a:tab pos="908050" algn="l"/>
              </a:tabLst>
            </a:pPr>
            <a:r>
              <a:rPr lang="en-US" altLang="en-US" sz="2000" dirty="0"/>
              <a:t>       would cause problem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ltLang="en-US"/>
              <a:t>Data Definition Language</a:t>
            </a:r>
          </a:p>
        </p:txBody>
      </p:sp>
      <p:sp>
        <p:nvSpPr>
          <p:cNvPr id="7170" name="Rectangle 3"/>
          <p:cNvSpPr>
            <a:spLocks noGrp="1" noChangeArrowheads="1"/>
          </p:cNvSpPr>
          <p:nvPr>
            <p:ph type="body" idx="1"/>
          </p:nvPr>
        </p:nvSpPr>
        <p:spPr>
          <a:xfrm>
            <a:off x="101600" y="2514600"/>
            <a:ext cx="9042400" cy="3213100"/>
          </a:xfrm>
        </p:spPr>
        <p:txBody>
          <a:bodyPr/>
          <a:lstStyle/>
          <a:p>
            <a:r>
              <a:rPr lang="en-US" altLang="en-US" sz="2400" dirty="0"/>
              <a:t>The schema for each relation.</a:t>
            </a:r>
          </a:p>
          <a:p>
            <a:r>
              <a:rPr lang="en-US" altLang="en-US" sz="2400" dirty="0"/>
              <a:t>The type of values associated with each attribute.</a:t>
            </a:r>
          </a:p>
          <a:p>
            <a:r>
              <a:rPr lang="en-US" altLang="en-US" sz="2400" dirty="0"/>
              <a:t>The Integrity constraints</a:t>
            </a:r>
          </a:p>
          <a:p>
            <a:r>
              <a:rPr lang="en-US" altLang="en-US" sz="2400" dirty="0"/>
              <a:t>The set of indices to be maintained for each relation.</a:t>
            </a:r>
          </a:p>
          <a:p>
            <a:r>
              <a:rPr lang="en-US" altLang="en-US" sz="2400" dirty="0"/>
              <a:t>Security and authorization information for each relation.</a:t>
            </a:r>
          </a:p>
          <a:p>
            <a:r>
              <a:rPr lang="en-US" altLang="en-US" sz="2400" dirty="0"/>
              <a:t>The physical storage structure of each relation on disk.</a:t>
            </a:r>
          </a:p>
        </p:txBody>
      </p:sp>
      <p:sp>
        <p:nvSpPr>
          <p:cNvPr id="7171" name="Text Box 4"/>
          <p:cNvSpPr txBox="1">
            <a:spLocks noChangeArrowheads="1"/>
          </p:cNvSpPr>
          <p:nvPr/>
        </p:nvSpPr>
        <p:spPr bwMode="auto">
          <a:xfrm>
            <a:off x="739775" y="1106488"/>
            <a:ext cx="723900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kumimoji="1" lang="en-US" altLang="en-US" dirty="0"/>
              <a:t>The SQL </a:t>
            </a:r>
            <a:r>
              <a:rPr kumimoji="1" lang="en-US" altLang="en-US" sz="2800" dirty="0"/>
              <a:t>data-definition language (DDL)</a:t>
            </a:r>
            <a:r>
              <a:rPr kumimoji="1" lang="en-US" altLang="en-US" dirty="0"/>
              <a:t> allows the specification of information about relations, including: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881063" y="123825"/>
            <a:ext cx="8077200" cy="609600"/>
          </a:xfrm>
        </p:spPr>
        <p:txBody>
          <a:bodyPr/>
          <a:lstStyle/>
          <a:p>
            <a:r>
              <a:rPr lang="en-US" altLang="en-US"/>
              <a:t>Updates</a:t>
            </a:r>
          </a:p>
        </p:txBody>
      </p:sp>
      <p:sp>
        <p:nvSpPr>
          <p:cNvPr id="66562" name="Rectangle 3"/>
          <p:cNvSpPr>
            <a:spLocks noGrp="1" noChangeArrowheads="1"/>
          </p:cNvSpPr>
          <p:nvPr>
            <p:ph type="body" idx="1"/>
          </p:nvPr>
        </p:nvSpPr>
        <p:spPr>
          <a:xfrm>
            <a:off x="127000" y="1154112"/>
            <a:ext cx="8831264" cy="5487987"/>
          </a:xfrm>
        </p:spPr>
        <p:txBody>
          <a:bodyPr/>
          <a:lstStyle/>
          <a:p>
            <a:pPr>
              <a:tabLst>
                <a:tab pos="2336800" algn="l"/>
              </a:tabLst>
            </a:pPr>
            <a:r>
              <a:rPr lang="en-US" altLang="en-US" sz="2400" dirty="0"/>
              <a:t>Give  a  5% salary raise to all instructors</a:t>
            </a:r>
          </a:p>
          <a:p>
            <a:pPr lvl="1">
              <a:buFont typeface="Monotype Sorts" charset="2"/>
              <a:buNone/>
              <a:tabLst>
                <a:tab pos="2336800" algn="l"/>
              </a:tabLst>
            </a:pPr>
            <a:r>
              <a:rPr lang="en-US" altLang="en-US" sz="2400" dirty="0"/>
              <a:t>	           </a:t>
            </a:r>
            <a:r>
              <a:rPr lang="en-US" altLang="en-US" sz="2400" b="1" dirty="0">
                <a:sym typeface="Symbol" panose="05050102010706020507" pitchFamily="18" charset="2"/>
              </a:rPr>
              <a:t>update </a:t>
            </a:r>
            <a:r>
              <a:rPr lang="en-US" altLang="en-US" sz="2400" i="1" dirty="0">
                <a:sym typeface="Symbol" panose="05050102010706020507" pitchFamily="18" charset="2"/>
              </a:rPr>
              <a:t>instructor</a:t>
            </a:r>
            <a:br>
              <a:rPr lang="en-US" altLang="en-US" sz="2400" i="1" dirty="0">
                <a:sym typeface="Symbol" panose="05050102010706020507" pitchFamily="18" charset="2"/>
              </a:rPr>
            </a:br>
            <a:r>
              <a:rPr lang="en-US" altLang="en-US" sz="2400" i="1" dirty="0">
                <a:sym typeface="Symbol" panose="05050102010706020507" pitchFamily="18" charset="2"/>
              </a:rPr>
              <a:t>               </a:t>
            </a:r>
            <a:r>
              <a:rPr lang="en-US" altLang="en-US" sz="2400" b="1" dirty="0">
                <a:sym typeface="Symbol" panose="05050102010706020507" pitchFamily="18" charset="2"/>
              </a:rPr>
              <a:t>set </a:t>
            </a:r>
            <a:r>
              <a:rPr lang="en-US" altLang="en-US" sz="2400" i="1" dirty="0">
                <a:sym typeface="Symbol" panose="05050102010706020507" pitchFamily="18" charset="2"/>
              </a:rPr>
              <a:t>salary </a:t>
            </a:r>
            <a:r>
              <a:rPr lang="en-US" altLang="en-US" sz="2400" dirty="0">
                <a:sym typeface="Symbol" panose="05050102010706020507" pitchFamily="18" charset="2"/>
              </a:rPr>
              <a:t>= </a:t>
            </a:r>
            <a:r>
              <a:rPr lang="en-US" altLang="en-US" sz="2400" i="1" dirty="0">
                <a:sym typeface="Symbol" panose="05050102010706020507" pitchFamily="18" charset="2"/>
              </a:rPr>
              <a:t>salary </a:t>
            </a:r>
            <a:r>
              <a:rPr lang="en-US" altLang="en-US" sz="2400" dirty="0">
                <a:sym typeface="Symbol" panose="05050102010706020507" pitchFamily="18" charset="2"/>
              </a:rPr>
              <a:t>* 1.05</a:t>
            </a:r>
          </a:p>
          <a:p>
            <a:pPr>
              <a:tabLst>
                <a:tab pos="2336800" algn="l"/>
              </a:tabLst>
            </a:pPr>
            <a:r>
              <a:rPr lang="en-US" altLang="en-US" sz="2400" dirty="0"/>
              <a:t>Give  a 5% salary raise to those instructors who earn less than 70000</a:t>
            </a:r>
            <a:br>
              <a:rPr lang="en-US" altLang="en-US" sz="2400" dirty="0">
                <a:sym typeface="Symbol" panose="05050102010706020507" pitchFamily="18" charset="2"/>
              </a:rPr>
            </a:br>
            <a:r>
              <a:rPr lang="en-US" altLang="en-US" sz="2400" dirty="0">
                <a:sym typeface="Symbol" panose="05050102010706020507" pitchFamily="18" charset="2"/>
              </a:rPr>
              <a:t>                </a:t>
            </a:r>
            <a:r>
              <a:rPr lang="en-US" altLang="en-US" sz="2400" b="1" dirty="0">
                <a:sym typeface="Symbol" panose="05050102010706020507" pitchFamily="18" charset="2"/>
              </a:rPr>
              <a:t>update </a:t>
            </a:r>
            <a:r>
              <a:rPr lang="en-US" altLang="en-US" sz="2400" i="1" dirty="0">
                <a:sym typeface="Symbol" panose="05050102010706020507" pitchFamily="18" charset="2"/>
              </a:rPr>
              <a:t>instructor</a:t>
            </a:r>
            <a:br>
              <a:rPr lang="en-US" altLang="en-US" sz="2400" i="1" dirty="0">
                <a:sym typeface="Symbol" panose="05050102010706020507" pitchFamily="18" charset="2"/>
              </a:rPr>
            </a:br>
            <a:r>
              <a:rPr lang="en-US" altLang="en-US" sz="2400" i="1" dirty="0">
                <a:sym typeface="Symbol" panose="05050102010706020507" pitchFamily="18" charset="2"/>
              </a:rPr>
              <a:t>                     </a:t>
            </a:r>
            <a:r>
              <a:rPr lang="en-US" altLang="en-US" sz="2400" b="1" dirty="0">
                <a:sym typeface="Symbol" panose="05050102010706020507" pitchFamily="18" charset="2"/>
              </a:rPr>
              <a:t>set </a:t>
            </a:r>
            <a:r>
              <a:rPr lang="en-US" altLang="en-US" sz="2400" i="1" dirty="0">
                <a:sym typeface="Symbol" panose="05050102010706020507" pitchFamily="18" charset="2"/>
              </a:rPr>
              <a:t>salary </a:t>
            </a:r>
            <a:r>
              <a:rPr lang="en-US" altLang="en-US" sz="2400" dirty="0">
                <a:sym typeface="Symbol" panose="05050102010706020507" pitchFamily="18" charset="2"/>
              </a:rPr>
              <a:t>= </a:t>
            </a:r>
            <a:r>
              <a:rPr lang="en-US" altLang="en-US" sz="2400" i="1" dirty="0">
                <a:sym typeface="Symbol" panose="05050102010706020507" pitchFamily="18" charset="2"/>
              </a:rPr>
              <a:t>salary </a:t>
            </a:r>
            <a:r>
              <a:rPr lang="en-US" altLang="en-US" sz="2400" dirty="0">
                <a:sym typeface="Symbol" panose="05050102010706020507" pitchFamily="18" charset="2"/>
              </a:rPr>
              <a:t>* 1.05</a:t>
            </a:r>
            <a:br>
              <a:rPr lang="en-US" altLang="en-US" sz="2400" dirty="0">
                <a:sym typeface="Symbol" panose="05050102010706020507" pitchFamily="18" charset="2"/>
              </a:rPr>
            </a:br>
            <a:r>
              <a:rPr lang="en-US" altLang="en-US" sz="2400" dirty="0">
                <a:sym typeface="Symbol" panose="05050102010706020507" pitchFamily="18" charset="2"/>
              </a:rPr>
              <a:t>                    </a:t>
            </a:r>
            <a:r>
              <a:rPr lang="en-US" altLang="en-US" sz="2400" b="1" dirty="0">
                <a:sym typeface="Symbol" panose="05050102010706020507" pitchFamily="18" charset="2"/>
              </a:rPr>
              <a:t>where </a:t>
            </a:r>
            <a:r>
              <a:rPr lang="en-US" altLang="en-US" sz="2400" i="1" dirty="0">
                <a:sym typeface="Symbol" panose="05050102010706020507" pitchFamily="18" charset="2"/>
              </a:rPr>
              <a:t>salary </a:t>
            </a:r>
            <a:r>
              <a:rPr lang="en-US" altLang="en-US" sz="2400" dirty="0">
                <a:sym typeface="Symbol" panose="05050102010706020507" pitchFamily="18" charset="2"/>
              </a:rPr>
              <a:t>&lt; 70000;</a:t>
            </a:r>
          </a:p>
          <a:p>
            <a:pPr>
              <a:tabLst>
                <a:tab pos="2336800" algn="l"/>
              </a:tabLst>
            </a:pPr>
            <a:r>
              <a:rPr lang="en-US" altLang="en-US" sz="2400" dirty="0"/>
              <a:t>Give  a 5% salary raise to instructors whose salary is less than average</a:t>
            </a:r>
          </a:p>
          <a:p>
            <a:pPr>
              <a:buNone/>
              <a:tabLst>
                <a:tab pos="2336800" algn="l"/>
              </a:tabLst>
            </a:pPr>
            <a:r>
              <a:rPr lang="en-US" altLang="en-US" sz="2400" b="1" dirty="0">
                <a:sym typeface="Symbol" panose="05050102010706020507" pitchFamily="18" charset="2"/>
              </a:rPr>
              <a:t>                update </a:t>
            </a:r>
            <a:r>
              <a:rPr lang="en-US" altLang="en-US" sz="2400" i="1" dirty="0">
                <a:sym typeface="Symbol" panose="05050102010706020507" pitchFamily="18" charset="2"/>
              </a:rPr>
              <a:t>instructor</a:t>
            </a:r>
            <a:br>
              <a:rPr lang="en-US" altLang="en-US" sz="2400" i="1" dirty="0">
                <a:sym typeface="Symbol" panose="05050102010706020507" pitchFamily="18" charset="2"/>
              </a:rPr>
            </a:br>
            <a:r>
              <a:rPr lang="en-US" altLang="en-US" sz="2400" i="1" dirty="0">
                <a:sym typeface="Symbol" panose="05050102010706020507" pitchFamily="18" charset="2"/>
              </a:rPr>
              <a:t>            </a:t>
            </a:r>
            <a:r>
              <a:rPr lang="en-US" altLang="en-US" sz="2400" b="1" dirty="0">
                <a:sym typeface="Symbol" panose="05050102010706020507" pitchFamily="18" charset="2"/>
              </a:rPr>
              <a:t>set </a:t>
            </a:r>
            <a:r>
              <a:rPr lang="en-US" altLang="en-US" sz="2400" i="1" dirty="0">
                <a:sym typeface="Symbol" panose="05050102010706020507" pitchFamily="18" charset="2"/>
              </a:rPr>
              <a:t>salary </a:t>
            </a:r>
            <a:r>
              <a:rPr lang="en-US" altLang="en-US" sz="2400" dirty="0">
                <a:sym typeface="Symbol" panose="05050102010706020507" pitchFamily="18" charset="2"/>
              </a:rPr>
              <a:t>= </a:t>
            </a:r>
            <a:r>
              <a:rPr lang="en-US" altLang="en-US" sz="2400" i="1" dirty="0">
                <a:sym typeface="Symbol" panose="05050102010706020507" pitchFamily="18" charset="2"/>
              </a:rPr>
              <a:t>salary </a:t>
            </a:r>
            <a:r>
              <a:rPr lang="en-US" altLang="en-US" sz="2400" dirty="0">
                <a:sym typeface="Symbol" panose="05050102010706020507" pitchFamily="18" charset="2"/>
              </a:rPr>
              <a:t>* 1.05</a:t>
            </a:r>
            <a:br>
              <a:rPr lang="en-US" altLang="en-US" sz="2400" dirty="0">
                <a:sym typeface="Symbol" panose="05050102010706020507" pitchFamily="18" charset="2"/>
              </a:rPr>
            </a:br>
            <a:r>
              <a:rPr lang="en-US" altLang="en-US" sz="2400" dirty="0">
                <a:sym typeface="Symbol" panose="05050102010706020507" pitchFamily="18" charset="2"/>
              </a:rPr>
              <a:t>            </a:t>
            </a:r>
            <a:r>
              <a:rPr lang="en-US" altLang="en-US" sz="2400" b="1" dirty="0">
                <a:sym typeface="Symbol" panose="05050102010706020507" pitchFamily="18" charset="2"/>
              </a:rPr>
              <a:t>where </a:t>
            </a:r>
            <a:r>
              <a:rPr lang="en-US" altLang="en-US" sz="2400" i="1" dirty="0">
                <a:sym typeface="Symbol" panose="05050102010706020507" pitchFamily="18" charset="2"/>
              </a:rPr>
              <a:t>salary </a:t>
            </a:r>
            <a:r>
              <a:rPr lang="en-US" altLang="en-US" sz="2400" dirty="0">
                <a:sym typeface="Symbol" panose="05050102010706020507" pitchFamily="18" charset="2"/>
              </a:rPr>
              <a:t>&lt;  (</a:t>
            </a:r>
            <a:r>
              <a:rPr lang="en-US" altLang="en-US" sz="2400" b="1" dirty="0">
                <a:sym typeface="Symbol" panose="05050102010706020507" pitchFamily="18" charset="2"/>
              </a:rPr>
              <a:t>select </a:t>
            </a:r>
            <a:r>
              <a:rPr lang="en-US" altLang="en-US" sz="2400" b="1" dirty="0" err="1">
                <a:sym typeface="Symbol" panose="05050102010706020507" pitchFamily="18" charset="2"/>
              </a:rPr>
              <a:t>avg</a:t>
            </a:r>
            <a:r>
              <a:rPr lang="en-US" altLang="en-US" sz="2400" b="1" dirty="0">
                <a:sym typeface="Symbol" panose="05050102010706020507" pitchFamily="18" charset="2"/>
              </a:rPr>
              <a:t> </a:t>
            </a:r>
            <a:r>
              <a:rPr lang="en-US" altLang="en-US" sz="2400" dirty="0">
                <a:sym typeface="Symbol" panose="05050102010706020507" pitchFamily="18" charset="2"/>
              </a:rPr>
              <a:t>(salary) </a:t>
            </a:r>
            <a:r>
              <a:rPr lang="en-US" altLang="en-US" sz="2400" b="1" dirty="0">
                <a:sym typeface="Symbol" panose="05050102010706020507" pitchFamily="18" charset="2"/>
              </a:rPr>
              <a:t>from </a:t>
            </a:r>
            <a:r>
              <a:rPr lang="en-US" altLang="en-US" sz="2400" i="1" dirty="0">
                <a:sym typeface="Symbol" panose="05050102010706020507" pitchFamily="18" charset="2"/>
              </a:rPr>
              <a:t>instructor</a:t>
            </a:r>
            <a:r>
              <a:rPr lang="en-US" altLang="en-US" sz="2400" dirty="0">
                <a:sym typeface="Symbol" panose="05050102010706020507" pitchFamily="18" charset="2"/>
              </a:rPr>
              <a:t>);</a:t>
            </a:r>
          </a:p>
          <a:p>
            <a:pPr>
              <a:tabLst>
                <a:tab pos="2336800" algn="l"/>
              </a:tabLst>
            </a:pPr>
            <a:endParaRPr lang="en-US" altLang="en-US" dirty="0">
              <a:sym typeface="Symbol" panose="05050102010706020507" pitchFamily="18" charset="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881063" y="123825"/>
            <a:ext cx="8077200" cy="609600"/>
          </a:xfrm>
        </p:spPr>
        <p:txBody>
          <a:bodyPr/>
          <a:lstStyle/>
          <a:p>
            <a:r>
              <a:rPr lang="en-US" altLang="en-US" dirty="0"/>
              <a:t>Updates (Cont.)</a:t>
            </a:r>
          </a:p>
        </p:txBody>
      </p:sp>
      <p:sp>
        <p:nvSpPr>
          <p:cNvPr id="66562" name="Rectangle 3"/>
          <p:cNvSpPr>
            <a:spLocks noGrp="1" noChangeArrowheads="1"/>
          </p:cNvSpPr>
          <p:nvPr>
            <p:ph type="body" idx="1"/>
          </p:nvPr>
        </p:nvSpPr>
        <p:spPr>
          <a:xfrm>
            <a:off x="101601" y="1154112"/>
            <a:ext cx="8856662" cy="5411787"/>
          </a:xfrm>
        </p:spPr>
        <p:txBody>
          <a:bodyPr/>
          <a:lstStyle/>
          <a:p>
            <a:pPr>
              <a:tabLst>
                <a:tab pos="2336800" algn="l"/>
              </a:tabLst>
            </a:pPr>
            <a:r>
              <a:rPr lang="en-US" altLang="en-US" sz="2400" dirty="0"/>
              <a:t>Increase salaries of instructors whose salary is over $100,000 by 3%, and all others by a 5% </a:t>
            </a:r>
          </a:p>
          <a:p>
            <a:pPr lvl="1">
              <a:tabLst>
                <a:tab pos="2336800" algn="l"/>
              </a:tabLst>
            </a:pPr>
            <a:r>
              <a:rPr lang="en-US" altLang="en-US" sz="2400" dirty="0"/>
              <a:t>Write two </a:t>
            </a:r>
            <a:r>
              <a:rPr lang="en-US" altLang="en-US" sz="2400" b="1" dirty="0"/>
              <a:t>update </a:t>
            </a:r>
            <a:r>
              <a:rPr lang="en-US" altLang="en-US" sz="2400" dirty="0"/>
              <a:t>statements:</a:t>
            </a:r>
          </a:p>
          <a:p>
            <a:pPr lvl="1">
              <a:buFont typeface="Monotype Sorts" charset="2"/>
              <a:buNone/>
              <a:tabLst>
                <a:tab pos="2336800" algn="l"/>
              </a:tabLst>
            </a:pPr>
            <a:r>
              <a:rPr lang="en-US" altLang="en-US" sz="2400" dirty="0"/>
              <a:t>	           </a:t>
            </a:r>
            <a:r>
              <a:rPr lang="en-US" altLang="en-US" sz="2400" b="1" dirty="0">
                <a:sym typeface="Symbol" panose="05050102010706020507" pitchFamily="18" charset="2"/>
              </a:rPr>
              <a:t>update </a:t>
            </a:r>
            <a:r>
              <a:rPr lang="en-US" altLang="en-US" sz="2400" i="1" dirty="0">
                <a:sym typeface="Symbol" panose="05050102010706020507" pitchFamily="18" charset="2"/>
              </a:rPr>
              <a:t>instructor</a:t>
            </a:r>
            <a:br>
              <a:rPr lang="en-US" altLang="en-US" sz="2400" i="1" dirty="0">
                <a:sym typeface="Symbol" panose="05050102010706020507" pitchFamily="18" charset="2"/>
              </a:rPr>
            </a:br>
            <a:r>
              <a:rPr lang="en-US" altLang="en-US" sz="2400" i="1" dirty="0">
                <a:sym typeface="Symbol" panose="05050102010706020507" pitchFamily="18" charset="2"/>
              </a:rPr>
              <a:t>               </a:t>
            </a:r>
            <a:r>
              <a:rPr lang="en-US" altLang="en-US" sz="2400" b="1" dirty="0">
                <a:sym typeface="Symbol" panose="05050102010706020507" pitchFamily="18" charset="2"/>
              </a:rPr>
              <a:t>set </a:t>
            </a:r>
            <a:r>
              <a:rPr lang="en-US" altLang="en-US" sz="2400" i="1" dirty="0">
                <a:sym typeface="Symbol" panose="05050102010706020507" pitchFamily="18" charset="2"/>
              </a:rPr>
              <a:t>salary </a:t>
            </a:r>
            <a:r>
              <a:rPr lang="en-US" altLang="en-US" sz="2400" dirty="0">
                <a:sym typeface="Symbol" panose="05050102010706020507" pitchFamily="18" charset="2"/>
              </a:rPr>
              <a:t>= </a:t>
            </a:r>
            <a:r>
              <a:rPr lang="en-US" altLang="en-US" sz="2400" i="1" dirty="0">
                <a:sym typeface="Symbol" panose="05050102010706020507" pitchFamily="18" charset="2"/>
              </a:rPr>
              <a:t>salary </a:t>
            </a:r>
            <a:r>
              <a:rPr lang="en-US" altLang="en-US" sz="2400" dirty="0">
                <a:sym typeface="Symbol" panose="05050102010706020507" pitchFamily="18" charset="2"/>
              </a:rPr>
              <a:t>* 1.03</a:t>
            </a:r>
            <a:br>
              <a:rPr lang="en-US" altLang="en-US" sz="2400" dirty="0">
                <a:sym typeface="Symbol" panose="05050102010706020507" pitchFamily="18" charset="2"/>
              </a:rPr>
            </a:br>
            <a:r>
              <a:rPr lang="en-US" altLang="en-US" sz="2400" dirty="0">
                <a:sym typeface="Symbol" panose="05050102010706020507" pitchFamily="18" charset="2"/>
              </a:rPr>
              <a:t>               </a:t>
            </a:r>
            <a:r>
              <a:rPr lang="en-US" altLang="en-US" sz="2400" b="1" dirty="0">
                <a:sym typeface="Symbol" panose="05050102010706020507" pitchFamily="18" charset="2"/>
              </a:rPr>
              <a:t>where </a:t>
            </a:r>
            <a:r>
              <a:rPr lang="en-US" altLang="en-US" sz="2400" i="1" dirty="0">
                <a:sym typeface="Symbol" panose="05050102010706020507" pitchFamily="18" charset="2"/>
              </a:rPr>
              <a:t>salary </a:t>
            </a:r>
            <a:r>
              <a:rPr lang="en-US" altLang="en-US" sz="2400" dirty="0">
                <a:sym typeface="Symbol" panose="05050102010706020507" pitchFamily="18" charset="2"/>
              </a:rPr>
              <a:t>&gt; 100000;</a:t>
            </a:r>
            <a:br>
              <a:rPr lang="en-US" altLang="en-US" sz="2400" dirty="0">
                <a:sym typeface="Symbol" panose="05050102010706020507" pitchFamily="18" charset="2"/>
              </a:rPr>
            </a:br>
            <a:r>
              <a:rPr lang="en-US" altLang="en-US" sz="2400" dirty="0">
                <a:sym typeface="Symbol" panose="05050102010706020507" pitchFamily="18" charset="2"/>
              </a:rPr>
              <a:t>           </a:t>
            </a:r>
            <a:r>
              <a:rPr lang="en-US" altLang="en-US" sz="2400" b="1" dirty="0">
                <a:sym typeface="Symbol" panose="05050102010706020507" pitchFamily="18" charset="2"/>
              </a:rPr>
              <a:t>update </a:t>
            </a:r>
            <a:r>
              <a:rPr lang="en-US" altLang="en-US" sz="2400" i="1" dirty="0">
                <a:sym typeface="Symbol" panose="05050102010706020507" pitchFamily="18" charset="2"/>
              </a:rPr>
              <a:t>instructor</a:t>
            </a:r>
            <a:br>
              <a:rPr lang="en-US" altLang="en-US" sz="2400" i="1" dirty="0">
                <a:sym typeface="Symbol" panose="05050102010706020507" pitchFamily="18" charset="2"/>
              </a:rPr>
            </a:br>
            <a:r>
              <a:rPr lang="en-US" altLang="en-US" sz="2400" i="1" dirty="0">
                <a:sym typeface="Symbol" panose="05050102010706020507" pitchFamily="18" charset="2"/>
              </a:rPr>
              <a:t>                </a:t>
            </a:r>
            <a:r>
              <a:rPr lang="en-US" altLang="en-US" sz="2400" b="1" dirty="0">
                <a:sym typeface="Symbol" panose="05050102010706020507" pitchFamily="18" charset="2"/>
              </a:rPr>
              <a:t>set </a:t>
            </a:r>
            <a:r>
              <a:rPr lang="en-US" altLang="en-US" sz="2400" i="1" dirty="0">
                <a:sym typeface="Symbol" panose="05050102010706020507" pitchFamily="18" charset="2"/>
              </a:rPr>
              <a:t>salary </a:t>
            </a:r>
            <a:r>
              <a:rPr lang="en-US" altLang="en-US" sz="2400" dirty="0">
                <a:sym typeface="Symbol" panose="05050102010706020507" pitchFamily="18" charset="2"/>
              </a:rPr>
              <a:t>= </a:t>
            </a:r>
            <a:r>
              <a:rPr lang="en-US" altLang="en-US" sz="2400" i="1" dirty="0">
                <a:sym typeface="Symbol" panose="05050102010706020507" pitchFamily="18" charset="2"/>
              </a:rPr>
              <a:t>salary </a:t>
            </a:r>
            <a:r>
              <a:rPr lang="en-US" altLang="en-US" sz="2400" dirty="0">
                <a:sym typeface="Symbol" panose="05050102010706020507" pitchFamily="18" charset="2"/>
              </a:rPr>
              <a:t>* 1.05</a:t>
            </a:r>
            <a:br>
              <a:rPr lang="en-US" altLang="en-US" sz="2400" dirty="0">
                <a:sym typeface="Symbol" panose="05050102010706020507" pitchFamily="18" charset="2"/>
              </a:rPr>
            </a:br>
            <a:r>
              <a:rPr lang="en-US" altLang="en-US" sz="2400" dirty="0">
                <a:sym typeface="Symbol" panose="05050102010706020507" pitchFamily="18" charset="2"/>
              </a:rPr>
              <a:t>                </a:t>
            </a:r>
            <a:r>
              <a:rPr lang="en-US" altLang="en-US" sz="2400" b="1" dirty="0">
                <a:sym typeface="Symbol" panose="05050102010706020507" pitchFamily="18" charset="2"/>
              </a:rPr>
              <a:t>where </a:t>
            </a:r>
            <a:r>
              <a:rPr lang="en-US" altLang="en-US" sz="2400" i="1" dirty="0">
                <a:sym typeface="Symbol" panose="05050102010706020507" pitchFamily="18" charset="2"/>
              </a:rPr>
              <a:t>salary </a:t>
            </a:r>
            <a:r>
              <a:rPr lang="en-US" altLang="en-US" sz="2400" dirty="0">
                <a:sym typeface="Symbol" panose="05050102010706020507" pitchFamily="18" charset="2"/>
              </a:rPr>
              <a:t>&lt;= 100000;</a:t>
            </a:r>
          </a:p>
          <a:p>
            <a:pPr lvl="1">
              <a:tabLst>
                <a:tab pos="2336800" algn="l"/>
              </a:tabLst>
            </a:pPr>
            <a:r>
              <a:rPr lang="en-US" altLang="en-US" sz="2400" dirty="0">
                <a:sym typeface="Symbol" panose="05050102010706020507" pitchFamily="18" charset="2"/>
              </a:rPr>
              <a:t>The order is important</a:t>
            </a:r>
          </a:p>
          <a:p>
            <a:pPr lvl="1">
              <a:tabLst>
                <a:tab pos="2336800" algn="l"/>
              </a:tabLst>
            </a:pPr>
            <a:r>
              <a:rPr lang="en-US" altLang="en-US" sz="2400" dirty="0">
                <a:sym typeface="Symbol" panose="05050102010706020507" pitchFamily="18" charset="2"/>
              </a:rPr>
              <a:t>Can be done better using the </a:t>
            </a:r>
            <a:r>
              <a:rPr lang="en-US" altLang="en-US" sz="2400" b="1" dirty="0">
                <a:sym typeface="Symbol" panose="05050102010706020507" pitchFamily="18" charset="2"/>
              </a:rPr>
              <a:t>case </a:t>
            </a:r>
            <a:r>
              <a:rPr lang="en-US" altLang="en-US" sz="2400" dirty="0">
                <a:sym typeface="Symbol" panose="05050102010706020507" pitchFamily="18" charset="2"/>
              </a:rPr>
              <a:t>statement (next slide)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895350" y="80963"/>
            <a:ext cx="8077200" cy="609600"/>
          </a:xfrm>
        </p:spPr>
        <p:txBody>
          <a:bodyPr/>
          <a:lstStyle/>
          <a:p>
            <a:r>
              <a:rPr lang="en-US" altLang="en-US"/>
              <a:t>Case Statement for Conditional Updates</a:t>
            </a:r>
          </a:p>
        </p:txBody>
      </p:sp>
      <p:sp>
        <p:nvSpPr>
          <p:cNvPr id="67586" name="Rectangle 3"/>
          <p:cNvSpPr>
            <a:spLocks noGrp="1" noChangeArrowheads="1"/>
          </p:cNvSpPr>
          <p:nvPr>
            <p:ph type="body" idx="1"/>
          </p:nvPr>
        </p:nvSpPr>
        <p:spPr>
          <a:xfrm>
            <a:off x="69850" y="1144588"/>
            <a:ext cx="8902700" cy="5395912"/>
          </a:xfrm>
        </p:spPr>
        <p:txBody>
          <a:bodyPr/>
          <a:lstStyle/>
          <a:p>
            <a:r>
              <a:rPr lang="en-US" altLang="en-US" sz="2800" dirty="0"/>
              <a:t>Same query as before but with case statement</a:t>
            </a:r>
          </a:p>
          <a:p>
            <a:pPr>
              <a:buFont typeface="Monotype Sorts" charset="2"/>
              <a:buNone/>
            </a:pPr>
            <a:r>
              <a:rPr lang="en-US" altLang="en-US" sz="2800" dirty="0"/>
              <a:t>	</a:t>
            </a:r>
            <a:r>
              <a:rPr lang="en-US" altLang="en-US" sz="2800" b="1" dirty="0"/>
              <a:t>update </a:t>
            </a:r>
            <a:r>
              <a:rPr lang="en-US" altLang="en-US" sz="2800" i="1" dirty="0"/>
              <a:t>instructor</a:t>
            </a:r>
            <a:br>
              <a:rPr lang="en-US" altLang="en-US" sz="2800" i="1" dirty="0"/>
            </a:br>
            <a:r>
              <a:rPr lang="en-US" altLang="en-US" sz="2800" i="1" dirty="0"/>
              <a:t>          </a:t>
            </a:r>
            <a:r>
              <a:rPr lang="en-US" altLang="en-US" sz="2800" b="1" dirty="0"/>
              <a:t>set </a:t>
            </a:r>
            <a:r>
              <a:rPr lang="en-US" altLang="en-US" sz="2800" i="1" dirty="0"/>
              <a:t>salary </a:t>
            </a:r>
            <a:r>
              <a:rPr lang="en-US" altLang="en-US" sz="2800" dirty="0"/>
              <a:t>= </a:t>
            </a:r>
            <a:r>
              <a:rPr lang="en-US" altLang="en-US" sz="2800" b="1" dirty="0"/>
              <a:t>case</a:t>
            </a:r>
            <a:br>
              <a:rPr lang="en-US" altLang="en-US" sz="2800" b="1" dirty="0"/>
            </a:br>
            <a:r>
              <a:rPr lang="en-US" altLang="en-US" sz="2800" b="1" dirty="0"/>
              <a:t>                when </a:t>
            </a:r>
            <a:r>
              <a:rPr lang="en-US" altLang="en-US" sz="2800" i="1" dirty="0"/>
              <a:t>salary </a:t>
            </a:r>
            <a:r>
              <a:rPr lang="en-US" altLang="en-US" sz="2800" dirty="0"/>
              <a:t>&lt;= 100000 </a:t>
            </a:r>
            <a:r>
              <a:rPr lang="en-US" altLang="en-US" sz="2800" b="1" dirty="0"/>
              <a:t>then </a:t>
            </a:r>
            <a:r>
              <a:rPr lang="en-US" altLang="en-US" sz="2800" i="1" dirty="0"/>
              <a:t>salary </a:t>
            </a:r>
            <a:r>
              <a:rPr lang="en-US" altLang="en-US" sz="2800" dirty="0"/>
              <a:t>* 1.05</a:t>
            </a:r>
            <a:br>
              <a:rPr lang="en-US" altLang="en-US" sz="2800" dirty="0"/>
            </a:br>
            <a:r>
              <a:rPr lang="en-US" altLang="en-US" sz="2800" dirty="0"/>
              <a:t>                                      </a:t>
            </a:r>
            <a:r>
              <a:rPr lang="en-US" altLang="en-US" sz="2800" b="1" dirty="0"/>
              <a:t>else </a:t>
            </a:r>
            <a:r>
              <a:rPr lang="en-US" altLang="en-US" sz="2800" i="1" dirty="0"/>
              <a:t>salary </a:t>
            </a:r>
            <a:r>
              <a:rPr lang="en-US" altLang="en-US" sz="2800" dirty="0"/>
              <a:t>* 1.03</a:t>
            </a:r>
            <a:br>
              <a:rPr lang="en-US" altLang="en-US" sz="2800" dirty="0"/>
            </a:br>
            <a:r>
              <a:rPr lang="en-US" altLang="en-US" sz="2800" dirty="0"/>
              <a:t>                                     </a:t>
            </a:r>
            <a:r>
              <a:rPr lang="en-US" altLang="en-US" sz="2800" b="1" dirty="0"/>
              <a:t>end</a:t>
            </a:r>
            <a:endParaRPr lang="en-US" altLang="en-US" sz="2800" dirty="0"/>
          </a:p>
          <a:p>
            <a:pPr>
              <a:buFont typeface="Monotype Sorts" charset="2"/>
              <a:buNone/>
            </a:pPr>
            <a:endParaRPr lang="en-US"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altLang="en-US" dirty="0"/>
              <a:t>Updates with Scalar Subqueries</a:t>
            </a:r>
          </a:p>
        </p:txBody>
      </p:sp>
      <p:sp>
        <p:nvSpPr>
          <p:cNvPr id="68610" name="Rectangle 3"/>
          <p:cNvSpPr>
            <a:spLocks noGrp="1" noChangeArrowheads="1"/>
          </p:cNvSpPr>
          <p:nvPr>
            <p:ph type="body" idx="1"/>
          </p:nvPr>
        </p:nvSpPr>
        <p:spPr>
          <a:xfrm>
            <a:off x="165100" y="1093788"/>
            <a:ext cx="8890000" cy="5510212"/>
          </a:xfrm>
        </p:spPr>
        <p:txBody>
          <a:bodyPr/>
          <a:lstStyle/>
          <a:p>
            <a:r>
              <a:rPr lang="en-US" altLang="en-US" sz="2100" dirty="0" err="1"/>
              <a:t>Recompute</a:t>
            </a:r>
            <a:r>
              <a:rPr lang="en-US" altLang="en-US" sz="2100" dirty="0"/>
              <a:t> and update </a:t>
            </a:r>
            <a:r>
              <a:rPr lang="en-US" altLang="en-US" sz="2100" dirty="0" err="1"/>
              <a:t>tot_creds</a:t>
            </a:r>
            <a:r>
              <a:rPr lang="en-US" altLang="en-US" sz="2100" dirty="0"/>
              <a:t> value for all students</a:t>
            </a:r>
          </a:p>
          <a:p>
            <a:pPr>
              <a:buFont typeface="Monotype Sorts" charset="2"/>
              <a:buNone/>
            </a:pPr>
            <a:r>
              <a:rPr lang="en-US" altLang="en-US" sz="2100" b="1" dirty="0"/>
              <a:t>           update </a:t>
            </a:r>
            <a:r>
              <a:rPr lang="en-US" altLang="en-US" sz="2100" i="1" dirty="0"/>
              <a:t>student S </a:t>
            </a:r>
            <a:br>
              <a:rPr lang="en-US" altLang="en-US" sz="2100" i="1" dirty="0"/>
            </a:br>
            <a:r>
              <a:rPr lang="en-US" altLang="en-US" sz="2100" i="1" dirty="0"/>
              <a:t>     </a:t>
            </a:r>
            <a:r>
              <a:rPr lang="en-US" altLang="en-US" sz="2100" b="1" dirty="0"/>
              <a:t>set </a:t>
            </a:r>
            <a:r>
              <a:rPr lang="en-US" altLang="en-US" sz="2100" i="1" dirty="0" err="1"/>
              <a:t>tot_cred</a:t>
            </a:r>
            <a:r>
              <a:rPr lang="en-US" altLang="en-US" sz="2100" i="1" dirty="0"/>
              <a:t> </a:t>
            </a:r>
            <a:r>
              <a:rPr lang="en-US" altLang="en-US" sz="2100" dirty="0"/>
              <a:t>= (</a:t>
            </a:r>
            <a:r>
              <a:rPr lang="en-US" altLang="en-US" sz="2100" b="1" dirty="0"/>
              <a:t>select sum</a:t>
            </a:r>
            <a:r>
              <a:rPr lang="en-US" altLang="en-US" sz="2100" dirty="0"/>
              <a:t>(</a:t>
            </a:r>
            <a:r>
              <a:rPr lang="en-US" altLang="en-US" sz="2100" i="1" dirty="0"/>
              <a:t>credits</a:t>
            </a:r>
            <a:r>
              <a:rPr lang="en-US" altLang="en-US" sz="2100" dirty="0"/>
              <a:t>)</a:t>
            </a:r>
            <a:br>
              <a:rPr lang="en-US" altLang="en-US" sz="2100" dirty="0"/>
            </a:br>
            <a:r>
              <a:rPr lang="en-US" altLang="en-US" sz="2100" dirty="0"/>
              <a:t>                              </a:t>
            </a:r>
            <a:r>
              <a:rPr lang="en-US" altLang="en-US" sz="2100" b="1" dirty="0"/>
              <a:t>from </a:t>
            </a:r>
            <a:r>
              <a:rPr lang="en-US" altLang="en-US" sz="2100" i="1" dirty="0"/>
              <a:t>takes, course</a:t>
            </a:r>
            <a:br>
              <a:rPr lang="en-US" altLang="en-US" sz="2100" i="1" dirty="0"/>
            </a:br>
            <a:r>
              <a:rPr lang="en-US" altLang="en-US" sz="2100" i="1" dirty="0"/>
              <a:t>                              </a:t>
            </a:r>
            <a:r>
              <a:rPr lang="en-US" altLang="en-US" sz="2100" b="1" dirty="0"/>
              <a:t>where </a:t>
            </a:r>
            <a:r>
              <a:rPr lang="en-US" altLang="en-US" sz="2100" i="1" dirty="0" err="1"/>
              <a:t>takes.course_id</a:t>
            </a:r>
            <a:r>
              <a:rPr lang="en-US" altLang="en-US" sz="2100" i="1" dirty="0"/>
              <a:t> </a:t>
            </a:r>
            <a:r>
              <a:rPr lang="en-US" altLang="en-US" sz="2100" dirty="0"/>
              <a:t>= </a:t>
            </a:r>
            <a:r>
              <a:rPr lang="en-US" altLang="en-US" sz="2100" i="1" dirty="0" err="1"/>
              <a:t>course.course_id</a:t>
            </a:r>
            <a:r>
              <a:rPr lang="en-US" altLang="en-US" sz="2100" i="1" dirty="0"/>
              <a:t> </a:t>
            </a:r>
            <a:r>
              <a:rPr lang="en-US" altLang="en-US" sz="2100" b="1" dirty="0"/>
              <a:t>and </a:t>
            </a:r>
            <a:br>
              <a:rPr lang="en-US" altLang="en-US" sz="2100" b="1" dirty="0"/>
            </a:br>
            <a:r>
              <a:rPr lang="en-US" altLang="en-US" sz="2100" b="1" dirty="0"/>
              <a:t>                                         </a:t>
            </a:r>
            <a:r>
              <a:rPr lang="en-US" altLang="en-US" sz="2100" i="1" dirty="0"/>
              <a:t>S</a:t>
            </a:r>
            <a:r>
              <a:rPr lang="en-US" altLang="en-US" sz="2100" dirty="0"/>
              <a:t>.</a:t>
            </a:r>
            <a:r>
              <a:rPr lang="en-US" altLang="en-US" sz="2100" i="1" dirty="0"/>
              <a:t>ID</a:t>
            </a:r>
            <a:r>
              <a:rPr lang="en-US" altLang="en-US" sz="2100" dirty="0"/>
              <a:t>= </a:t>
            </a:r>
            <a:r>
              <a:rPr lang="en-US" altLang="en-US" sz="2100" i="1" dirty="0" err="1"/>
              <a:t>takes</a:t>
            </a:r>
            <a:r>
              <a:rPr lang="en-US" altLang="en-US" sz="2100" dirty="0" err="1"/>
              <a:t>.</a:t>
            </a:r>
            <a:r>
              <a:rPr lang="en-US" altLang="en-US" sz="2100" i="1" dirty="0" err="1"/>
              <a:t>ID.</a:t>
            </a:r>
            <a:r>
              <a:rPr lang="en-US" altLang="en-US" sz="2100" b="1" dirty="0" err="1"/>
              <a:t>and</a:t>
            </a:r>
            <a:r>
              <a:rPr lang="en-US" altLang="en-US" sz="2100" b="1" dirty="0"/>
              <a:t>                             				   </a:t>
            </a:r>
            <a:r>
              <a:rPr lang="en-US" altLang="en-US" sz="2100" i="1" dirty="0" err="1"/>
              <a:t>takes</a:t>
            </a:r>
            <a:r>
              <a:rPr lang="en-US" altLang="en-US" sz="2100" dirty="0" err="1"/>
              <a:t>.</a:t>
            </a:r>
            <a:r>
              <a:rPr lang="en-US" altLang="en-US" sz="2100" i="1" dirty="0" err="1"/>
              <a:t>grade</a:t>
            </a:r>
            <a:r>
              <a:rPr lang="en-US" altLang="en-US" sz="2100" i="1" dirty="0"/>
              <a:t> </a:t>
            </a:r>
            <a:r>
              <a:rPr lang="en-US" altLang="en-US" sz="2100" dirty="0"/>
              <a:t>&lt;&gt; 'F' </a:t>
            </a:r>
            <a:r>
              <a:rPr lang="en-US" altLang="en-US" sz="2100" b="1" dirty="0"/>
              <a:t>and</a:t>
            </a:r>
            <a:br>
              <a:rPr lang="en-US" altLang="en-US" sz="2100" b="1" dirty="0"/>
            </a:br>
            <a:r>
              <a:rPr lang="en-US" altLang="en-US" sz="2100" b="1" dirty="0"/>
              <a:t>                                         </a:t>
            </a:r>
            <a:r>
              <a:rPr lang="en-US" altLang="en-US" sz="2100" i="1" dirty="0" err="1"/>
              <a:t>takes</a:t>
            </a:r>
            <a:r>
              <a:rPr lang="en-US" altLang="en-US" sz="2100" dirty="0" err="1"/>
              <a:t>.</a:t>
            </a:r>
            <a:r>
              <a:rPr lang="en-US" altLang="en-US" sz="2100" i="1" dirty="0" err="1"/>
              <a:t>grade</a:t>
            </a:r>
            <a:r>
              <a:rPr lang="en-US" altLang="en-US" sz="2100" i="1" dirty="0"/>
              <a:t> </a:t>
            </a:r>
            <a:r>
              <a:rPr lang="en-US" altLang="en-US" sz="2100" b="1" dirty="0"/>
              <a:t>is not null</a:t>
            </a:r>
            <a:r>
              <a:rPr lang="en-US" altLang="en-US" sz="2100" dirty="0"/>
              <a:t>);</a:t>
            </a:r>
          </a:p>
          <a:p>
            <a:r>
              <a:rPr lang="en-US" altLang="en-US" sz="2100" dirty="0"/>
              <a:t>Sets </a:t>
            </a:r>
            <a:r>
              <a:rPr lang="en-US" altLang="en-US" sz="2100" i="1" dirty="0" err="1"/>
              <a:t>tot_creds</a:t>
            </a:r>
            <a:r>
              <a:rPr lang="en-US" altLang="en-US" sz="2100" dirty="0"/>
              <a:t> to null for students who have not taken any course</a:t>
            </a:r>
          </a:p>
          <a:p>
            <a:r>
              <a:rPr lang="en-US" altLang="en-US" sz="2100" dirty="0"/>
              <a:t>Instead of </a:t>
            </a:r>
            <a:r>
              <a:rPr lang="en-US" altLang="en-US" sz="2100" b="1" dirty="0"/>
              <a:t>sum</a:t>
            </a:r>
            <a:r>
              <a:rPr lang="en-US" altLang="en-US" sz="2100" dirty="0"/>
              <a:t>(</a:t>
            </a:r>
            <a:r>
              <a:rPr lang="en-US" altLang="en-US" sz="2100" i="1" dirty="0"/>
              <a:t>credits</a:t>
            </a:r>
            <a:r>
              <a:rPr lang="en-US" altLang="en-US" sz="2100" dirty="0"/>
              <a:t>), use:</a:t>
            </a:r>
          </a:p>
          <a:p>
            <a:pPr>
              <a:buFont typeface="Monotype Sorts" charset="2"/>
              <a:buNone/>
            </a:pPr>
            <a:r>
              <a:rPr lang="en-US" altLang="en-US" sz="2100" b="1" dirty="0"/>
              <a:t>                  case </a:t>
            </a:r>
            <a:br>
              <a:rPr lang="en-US" altLang="en-US" sz="2100" b="1" dirty="0"/>
            </a:br>
            <a:r>
              <a:rPr lang="en-US" altLang="en-US" sz="2100" b="1" dirty="0"/>
              <a:t>                 when sum</a:t>
            </a:r>
            <a:r>
              <a:rPr lang="en-US" altLang="en-US" sz="2100" dirty="0"/>
              <a:t>(</a:t>
            </a:r>
            <a:r>
              <a:rPr lang="en-US" altLang="en-US" sz="2100" i="1" dirty="0"/>
              <a:t>credits</a:t>
            </a:r>
            <a:r>
              <a:rPr lang="en-US" altLang="en-US" sz="2100" dirty="0"/>
              <a:t>) </a:t>
            </a:r>
            <a:r>
              <a:rPr lang="en-US" altLang="en-US" sz="2100" b="1" dirty="0"/>
              <a:t>is not null then sum</a:t>
            </a:r>
            <a:r>
              <a:rPr lang="en-US" altLang="en-US" sz="2100" dirty="0"/>
              <a:t>(</a:t>
            </a:r>
            <a:r>
              <a:rPr lang="en-US" altLang="en-US" sz="2100" i="1" dirty="0"/>
              <a:t>credits</a:t>
            </a:r>
            <a:r>
              <a:rPr lang="en-US" altLang="en-US" sz="2100" dirty="0"/>
              <a:t>)</a:t>
            </a:r>
            <a:br>
              <a:rPr lang="en-US" altLang="en-US" sz="2100" dirty="0"/>
            </a:br>
            <a:r>
              <a:rPr lang="en-US" altLang="en-US" sz="2100" dirty="0"/>
              <a:t>                 </a:t>
            </a:r>
            <a:r>
              <a:rPr lang="en-US" altLang="en-US" sz="2100" b="1" dirty="0"/>
              <a:t>else </a:t>
            </a:r>
            <a:r>
              <a:rPr lang="en-US" altLang="en-US" sz="2100" dirty="0"/>
              <a:t>0</a:t>
            </a:r>
            <a:br>
              <a:rPr lang="en-US" altLang="en-US" sz="2100" dirty="0"/>
            </a:br>
            <a:r>
              <a:rPr lang="en-US" altLang="en-US" sz="2100" dirty="0"/>
              <a:t>             </a:t>
            </a:r>
            <a:r>
              <a:rPr lang="en-US" altLang="en-US" sz="2100" b="1" dirty="0"/>
              <a:t>end</a:t>
            </a:r>
            <a:endParaRPr lang="en-US" altLang="en-US" sz="2100" dirty="0"/>
          </a:p>
          <a:p>
            <a:pPr>
              <a:buFont typeface="Monotype Sorts" charset="2"/>
              <a:buNone/>
            </a:pPr>
            <a:endParaRPr lang="en-US" altLang="en-US" dirty="0"/>
          </a:p>
          <a:p>
            <a:endParaRPr lang="en-US"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ctrTitle"/>
          </p:nvPr>
        </p:nvSpPr>
        <p:spPr/>
        <p:txBody>
          <a:bodyPr/>
          <a:lstStyle/>
          <a:p>
            <a:r>
              <a:rPr lang="en-US" altLang="en-US"/>
              <a:t>End of Chapter 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ltLang="en-US"/>
              <a:t>Domain Types in SQL</a:t>
            </a:r>
          </a:p>
        </p:txBody>
      </p:sp>
      <p:sp>
        <p:nvSpPr>
          <p:cNvPr id="8194" name="Rectangle 3"/>
          <p:cNvSpPr>
            <a:spLocks noGrp="1" noChangeArrowheads="1"/>
          </p:cNvSpPr>
          <p:nvPr>
            <p:ph type="body" idx="1"/>
          </p:nvPr>
        </p:nvSpPr>
        <p:spPr>
          <a:xfrm>
            <a:off x="127000" y="1106488"/>
            <a:ext cx="9017000" cy="5484812"/>
          </a:xfrm>
        </p:spPr>
        <p:txBody>
          <a:bodyPr/>
          <a:lstStyle/>
          <a:p>
            <a:pPr>
              <a:lnSpc>
                <a:spcPct val="90000"/>
              </a:lnSpc>
            </a:pPr>
            <a:r>
              <a:rPr lang="en-US" altLang="en-US" sz="2200" b="1" dirty="0">
                <a:solidFill>
                  <a:srgbClr val="002060"/>
                </a:solidFill>
              </a:rPr>
              <a:t>char(n).</a:t>
            </a:r>
            <a:r>
              <a:rPr lang="en-US" altLang="en-US" sz="2200" dirty="0">
                <a:solidFill>
                  <a:srgbClr val="002060"/>
                </a:solidFill>
              </a:rPr>
              <a:t>  </a:t>
            </a:r>
            <a:r>
              <a:rPr lang="en-US" altLang="en-US" sz="2200" dirty="0">
                <a:solidFill>
                  <a:schemeClr val="tx2">
                    <a:lumMod val="60000"/>
                    <a:lumOff val="40000"/>
                  </a:schemeClr>
                </a:solidFill>
              </a:rPr>
              <a:t>Fixed length</a:t>
            </a:r>
            <a:r>
              <a:rPr lang="en-US" altLang="en-US" sz="2200" dirty="0"/>
              <a:t> character strings, with user-specified length </a:t>
            </a:r>
            <a:r>
              <a:rPr lang="en-US" altLang="en-US" sz="2200" i="1" dirty="0"/>
              <a:t>n.</a:t>
            </a:r>
            <a:endParaRPr lang="en-US" altLang="en-US" sz="2200" dirty="0"/>
          </a:p>
          <a:p>
            <a:pPr>
              <a:lnSpc>
                <a:spcPct val="90000"/>
              </a:lnSpc>
            </a:pPr>
            <a:r>
              <a:rPr lang="en-US" altLang="en-US" sz="2200" b="1" dirty="0">
                <a:solidFill>
                  <a:srgbClr val="002060"/>
                </a:solidFill>
              </a:rPr>
              <a:t>varchar(n). </a:t>
            </a:r>
            <a:r>
              <a:rPr lang="en-US" altLang="en-US" sz="2200" dirty="0">
                <a:solidFill>
                  <a:srgbClr val="002060"/>
                </a:solidFill>
              </a:rPr>
              <a:t> </a:t>
            </a:r>
            <a:r>
              <a:rPr lang="en-US" altLang="en-US" sz="2200" dirty="0">
                <a:solidFill>
                  <a:schemeClr val="tx2">
                    <a:lumMod val="60000"/>
                    <a:lumOff val="40000"/>
                  </a:schemeClr>
                </a:solidFill>
              </a:rPr>
              <a:t>Variable length </a:t>
            </a:r>
            <a:r>
              <a:rPr lang="en-US" altLang="en-US" sz="2200" dirty="0"/>
              <a:t>character strings, with user-specified maximum length </a:t>
            </a:r>
            <a:r>
              <a:rPr lang="en-US" altLang="en-US" sz="2200" i="1" dirty="0"/>
              <a:t>n.</a:t>
            </a:r>
          </a:p>
          <a:p>
            <a:pPr>
              <a:lnSpc>
                <a:spcPct val="90000"/>
              </a:lnSpc>
            </a:pPr>
            <a:r>
              <a:rPr lang="en-US" altLang="en-US" sz="2200" b="1" dirty="0">
                <a:solidFill>
                  <a:srgbClr val="002060"/>
                </a:solidFill>
              </a:rPr>
              <a:t>int.</a:t>
            </a:r>
            <a:r>
              <a:rPr lang="en-US" altLang="en-US" sz="2200" b="1" dirty="0"/>
              <a:t>  </a:t>
            </a:r>
            <a:r>
              <a:rPr lang="en-US" altLang="en-US" sz="2200" dirty="0"/>
              <a:t>Integer (a finite subset of the integers that is machine-dependent).</a:t>
            </a:r>
          </a:p>
          <a:p>
            <a:pPr>
              <a:lnSpc>
                <a:spcPct val="90000"/>
              </a:lnSpc>
            </a:pPr>
            <a:r>
              <a:rPr lang="en-US" altLang="en-US" sz="2200" b="1" dirty="0" err="1">
                <a:solidFill>
                  <a:srgbClr val="002060"/>
                </a:solidFill>
              </a:rPr>
              <a:t>smallint</a:t>
            </a:r>
            <a:r>
              <a:rPr lang="en-US" altLang="en-US" sz="2200" b="1" dirty="0">
                <a:solidFill>
                  <a:srgbClr val="002060"/>
                </a:solidFill>
              </a:rPr>
              <a:t>.</a:t>
            </a:r>
            <a:r>
              <a:rPr lang="en-US" altLang="en-US" sz="2200" dirty="0">
                <a:solidFill>
                  <a:srgbClr val="002060"/>
                </a:solidFill>
              </a:rPr>
              <a:t>  </a:t>
            </a:r>
            <a:r>
              <a:rPr lang="en-US" altLang="en-US" sz="2200" dirty="0"/>
              <a:t>Small integer (a machine-dependent subset of the integer domain type).</a:t>
            </a:r>
          </a:p>
          <a:p>
            <a:pPr>
              <a:lnSpc>
                <a:spcPct val="90000"/>
              </a:lnSpc>
            </a:pPr>
            <a:r>
              <a:rPr lang="en-US" altLang="en-US" sz="2200" b="1" dirty="0">
                <a:solidFill>
                  <a:srgbClr val="002060"/>
                </a:solidFill>
              </a:rPr>
              <a:t>numeric(</a:t>
            </a:r>
            <a:r>
              <a:rPr lang="en-US" altLang="en-US" sz="2200" b="1" dirty="0" err="1">
                <a:solidFill>
                  <a:srgbClr val="002060"/>
                </a:solidFill>
              </a:rPr>
              <a:t>p,d</a:t>
            </a:r>
            <a:r>
              <a:rPr lang="en-US" altLang="en-US" sz="2200" b="1" dirty="0">
                <a:solidFill>
                  <a:srgbClr val="002060"/>
                </a:solidFill>
              </a:rPr>
              <a:t>).</a:t>
            </a:r>
            <a:r>
              <a:rPr lang="en-US" altLang="en-US" sz="2200" dirty="0">
                <a:solidFill>
                  <a:srgbClr val="002060"/>
                </a:solidFill>
              </a:rPr>
              <a:t>  </a:t>
            </a:r>
            <a:r>
              <a:rPr lang="en-US" altLang="en-US" sz="2200" dirty="0"/>
              <a:t>Fixed point number, with user-specified precision of </a:t>
            </a:r>
            <a:r>
              <a:rPr lang="en-US" altLang="en-US" sz="2200" i="1" dirty="0"/>
              <a:t>p</a:t>
            </a:r>
            <a:r>
              <a:rPr lang="en-US" altLang="en-US" sz="2200" dirty="0"/>
              <a:t> digits, with </a:t>
            </a:r>
            <a:r>
              <a:rPr lang="en-US" altLang="en-US" sz="2200" i="1" dirty="0"/>
              <a:t>d</a:t>
            </a:r>
            <a:r>
              <a:rPr lang="en-US" altLang="en-US" sz="2200" dirty="0"/>
              <a:t> digits to the right of decimal point.  (ex., </a:t>
            </a:r>
            <a:r>
              <a:rPr lang="en-US" altLang="en-US" sz="2200" b="1" dirty="0"/>
              <a:t>numeric</a:t>
            </a:r>
            <a:r>
              <a:rPr lang="en-US" altLang="en-US" sz="2200" dirty="0"/>
              <a:t>(3,1), allows 44.5 to be stores exactly, but not 444.5 or 0.32)</a:t>
            </a:r>
          </a:p>
          <a:p>
            <a:pPr>
              <a:lnSpc>
                <a:spcPct val="90000"/>
              </a:lnSpc>
            </a:pPr>
            <a:r>
              <a:rPr lang="en-US" altLang="en-US" sz="2200" b="1" dirty="0">
                <a:solidFill>
                  <a:srgbClr val="002060"/>
                </a:solidFill>
              </a:rPr>
              <a:t>real, double precision.</a:t>
            </a:r>
            <a:r>
              <a:rPr lang="en-US" altLang="en-US" sz="2200" dirty="0">
                <a:solidFill>
                  <a:srgbClr val="002060"/>
                </a:solidFill>
              </a:rPr>
              <a:t>  </a:t>
            </a:r>
            <a:r>
              <a:rPr lang="en-US" altLang="en-US" sz="2200" dirty="0"/>
              <a:t>Floating point and double-precision floating point numbers, with machine-dependent precision.</a:t>
            </a:r>
          </a:p>
          <a:p>
            <a:pPr>
              <a:lnSpc>
                <a:spcPct val="90000"/>
              </a:lnSpc>
            </a:pPr>
            <a:r>
              <a:rPr lang="en-US" altLang="en-US" sz="2200" b="1" dirty="0">
                <a:solidFill>
                  <a:srgbClr val="002060"/>
                </a:solidFill>
              </a:rPr>
              <a:t>float(n).</a:t>
            </a:r>
            <a:r>
              <a:rPr lang="en-US" altLang="en-US" sz="2200" dirty="0">
                <a:solidFill>
                  <a:srgbClr val="002060"/>
                </a:solidFill>
              </a:rPr>
              <a:t>  </a:t>
            </a:r>
            <a:r>
              <a:rPr lang="en-US" altLang="en-US" sz="2200" dirty="0"/>
              <a:t>Floating point number, with user-specified precision of at least </a:t>
            </a:r>
            <a:r>
              <a:rPr lang="en-US" altLang="en-US" sz="2200" i="1" dirty="0"/>
              <a:t>n</a:t>
            </a:r>
            <a:r>
              <a:rPr lang="en-US" altLang="en-US" sz="2200" dirty="0"/>
              <a:t> digits.</a:t>
            </a:r>
          </a:p>
          <a:p>
            <a:pPr>
              <a:lnSpc>
                <a:spcPct val="90000"/>
              </a:lnSpc>
              <a:buFont typeface="Monotype Sorts" charset="2"/>
              <a:buNone/>
            </a:pPr>
            <a:endParaRPr lang="en-US" altLang="en-US" dirty="0"/>
          </a:p>
          <a:p>
            <a:pPr>
              <a:lnSpc>
                <a:spcPct val="90000"/>
              </a:lnSpc>
              <a:buFont typeface="Monotype Sorts" charset="2"/>
              <a:buNone/>
            </a:pPr>
            <a:endParaRPr lang="en-US" alt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en-US" dirty="0"/>
              <a:t>Create Table Construct</a:t>
            </a:r>
          </a:p>
        </p:txBody>
      </p:sp>
      <p:sp>
        <p:nvSpPr>
          <p:cNvPr id="9218" name="Rectangle 3"/>
          <p:cNvSpPr>
            <a:spLocks noGrp="1" noChangeArrowheads="1"/>
          </p:cNvSpPr>
          <p:nvPr>
            <p:ph type="body" idx="1"/>
          </p:nvPr>
        </p:nvSpPr>
        <p:spPr>
          <a:xfrm>
            <a:off x="0" y="1127124"/>
            <a:ext cx="9004300" cy="5565775"/>
          </a:xfrm>
        </p:spPr>
        <p:txBody>
          <a:bodyPr/>
          <a:lstStyle/>
          <a:p>
            <a:pPr>
              <a:tabLst>
                <a:tab pos="1489075" algn="l"/>
                <a:tab pos="1949450" algn="l"/>
                <a:tab pos="3036888" algn="l"/>
              </a:tabLst>
            </a:pPr>
            <a:r>
              <a:rPr kumimoji="0" lang="en-US" altLang="en-US" sz="2000" dirty="0"/>
              <a:t>An SQL relation is defined using the</a:t>
            </a:r>
            <a:r>
              <a:rPr lang="en-US" altLang="en-US" sz="2000" dirty="0"/>
              <a:t> </a:t>
            </a:r>
            <a:r>
              <a:rPr lang="en-US" altLang="en-US" sz="2000" b="1" dirty="0">
                <a:solidFill>
                  <a:srgbClr val="002060"/>
                </a:solidFill>
              </a:rPr>
              <a:t>create table </a:t>
            </a:r>
            <a:r>
              <a:rPr kumimoji="0" lang="en-US" altLang="en-US" sz="2000" dirty="0"/>
              <a:t>command</a:t>
            </a:r>
            <a:r>
              <a:rPr lang="en-US" altLang="en-US" sz="2000" dirty="0"/>
              <a:t>:</a:t>
            </a:r>
          </a:p>
          <a:p>
            <a:pPr>
              <a:buFont typeface="Monotype Sorts" charset="2"/>
              <a:buNone/>
              <a:tabLst>
                <a:tab pos="1489075" algn="l"/>
                <a:tab pos="1949450" algn="l"/>
                <a:tab pos="3036888" algn="l"/>
              </a:tabLst>
            </a:pPr>
            <a:r>
              <a:rPr lang="en-US" altLang="en-US" sz="2000" dirty="0"/>
              <a:t>		</a:t>
            </a:r>
            <a:r>
              <a:rPr lang="en-US" altLang="en-US" sz="2000" b="1" dirty="0"/>
              <a:t>create table </a:t>
            </a:r>
            <a:r>
              <a:rPr lang="en-US" altLang="en-US" sz="2000" i="1" dirty="0"/>
              <a:t>r </a:t>
            </a:r>
          </a:p>
          <a:p>
            <a:pPr>
              <a:buFont typeface="Monotype Sorts" charset="2"/>
              <a:buNone/>
              <a:tabLst>
                <a:tab pos="1489075" algn="l"/>
                <a:tab pos="1949450" algn="l"/>
                <a:tab pos="3036888" algn="l"/>
              </a:tabLst>
            </a:pPr>
            <a:r>
              <a:rPr lang="en-US" altLang="en-US" sz="2000" i="1" dirty="0"/>
              <a:t>                                   </a:t>
            </a:r>
            <a:r>
              <a:rPr lang="en-US" altLang="en-US" sz="2000" dirty="0"/>
              <a:t>(</a:t>
            </a:r>
            <a:r>
              <a:rPr lang="en-US" altLang="en-US" sz="2000" i="1" dirty="0"/>
              <a:t>A</a:t>
            </a:r>
            <a:r>
              <a:rPr lang="en-US" altLang="en-US" sz="2000" baseline="-25000" dirty="0"/>
              <a:t>1</a:t>
            </a:r>
            <a:r>
              <a:rPr lang="en-US" altLang="en-US" sz="2000" dirty="0"/>
              <a:t> </a:t>
            </a:r>
            <a:r>
              <a:rPr lang="en-US" altLang="en-US" sz="2000" i="1" dirty="0"/>
              <a:t>D</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a:t>
            </a:r>
            <a:r>
              <a:rPr lang="en-US" altLang="en-US" sz="2000" i="1" dirty="0"/>
              <a:t>D</a:t>
            </a:r>
            <a:r>
              <a:rPr lang="en-US" altLang="en-US" sz="2000" baseline="-25000" dirty="0"/>
              <a:t>2</a:t>
            </a:r>
            <a:r>
              <a:rPr lang="en-US" altLang="en-US" sz="2000" dirty="0"/>
              <a:t>, ..., </a:t>
            </a:r>
            <a:r>
              <a:rPr lang="en-US" altLang="en-US" sz="2000" i="1" dirty="0"/>
              <a:t>A</a:t>
            </a:r>
            <a:r>
              <a:rPr lang="en-US" altLang="en-US" sz="2000" i="1" baseline="-25000" dirty="0"/>
              <a:t>n</a:t>
            </a:r>
            <a:r>
              <a:rPr lang="en-US" altLang="en-US" sz="2000" i="1" dirty="0"/>
              <a:t> </a:t>
            </a:r>
            <a:r>
              <a:rPr lang="en-US" altLang="en-US" sz="2000" i="1" dirty="0" err="1"/>
              <a:t>D</a:t>
            </a:r>
            <a:r>
              <a:rPr lang="en-US" altLang="en-US" sz="2000" i="1" baseline="-25000" dirty="0" err="1"/>
              <a:t>n</a:t>
            </a:r>
            <a:r>
              <a:rPr lang="en-US" altLang="en-US" sz="2000" i="1" dirty="0"/>
              <a:t>,</a:t>
            </a:r>
            <a:br>
              <a:rPr lang="en-US" altLang="en-US" sz="2000" i="1" dirty="0"/>
            </a:br>
            <a:r>
              <a:rPr lang="en-US" altLang="en-US" sz="2000" i="1" dirty="0"/>
              <a:t>	             </a:t>
            </a:r>
            <a:r>
              <a:rPr lang="en-US" altLang="en-US" sz="2000" dirty="0"/>
              <a:t>(integrity-constraint</a:t>
            </a:r>
            <a:r>
              <a:rPr lang="en-US" altLang="en-US" sz="2000" baseline="-25000" dirty="0"/>
              <a:t>1</a:t>
            </a:r>
            <a:r>
              <a:rPr lang="en-US" altLang="en-US" sz="2000" dirty="0"/>
              <a:t>),</a:t>
            </a:r>
            <a:br>
              <a:rPr lang="en-US" altLang="en-US" sz="2000" dirty="0"/>
            </a:br>
            <a:r>
              <a:rPr lang="en-US" altLang="en-US" sz="2000" dirty="0"/>
              <a:t>	                 ...,</a:t>
            </a:r>
            <a:br>
              <a:rPr lang="en-US" altLang="en-US" sz="2000" dirty="0"/>
            </a:br>
            <a:r>
              <a:rPr lang="en-US" altLang="en-US" sz="2000" dirty="0"/>
              <a:t>                               (integrity-</a:t>
            </a:r>
            <a:r>
              <a:rPr lang="en-US" altLang="en-US" sz="2000" dirty="0" err="1"/>
              <a:t>constraint</a:t>
            </a:r>
            <a:r>
              <a:rPr lang="en-US" altLang="en-US" sz="2000" baseline="-25000" dirty="0" err="1"/>
              <a:t>k</a:t>
            </a:r>
            <a:r>
              <a:rPr lang="en-US" altLang="en-US" sz="2000" dirty="0"/>
              <a:t>))</a:t>
            </a:r>
          </a:p>
          <a:p>
            <a:pPr lvl="1">
              <a:tabLst>
                <a:tab pos="1489075" algn="l"/>
                <a:tab pos="1949450" algn="l"/>
                <a:tab pos="3036888" algn="l"/>
              </a:tabLst>
            </a:pPr>
            <a:r>
              <a:rPr lang="en-US" altLang="en-US" sz="2000" i="1" dirty="0"/>
              <a:t>r</a:t>
            </a:r>
            <a:r>
              <a:rPr lang="en-US" altLang="en-US" sz="2000" dirty="0"/>
              <a:t> is the name of the relation</a:t>
            </a:r>
          </a:p>
          <a:p>
            <a:pPr lvl="1">
              <a:tabLst>
                <a:tab pos="1489075" algn="l"/>
                <a:tab pos="1949450" algn="l"/>
                <a:tab pos="3036888" algn="l"/>
              </a:tabLst>
            </a:pPr>
            <a:r>
              <a:rPr lang="en-US" altLang="en-US" sz="2000" dirty="0"/>
              <a:t>each </a:t>
            </a:r>
            <a:r>
              <a:rPr lang="en-US" altLang="en-US" sz="2000" i="1" dirty="0"/>
              <a:t>A</a:t>
            </a:r>
            <a:r>
              <a:rPr lang="en-US" altLang="en-US" sz="2000" i="1" baseline="-25000" dirty="0"/>
              <a:t>i</a:t>
            </a:r>
            <a:r>
              <a:rPr lang="en-US" altLang="en-US" sz="2000" dirty="0"/>
              <a:t> is an attribute name in the schema of relation </a:t>
            </a:r>
            <a:r>
              <a:rPr lang="en-US" altLang="en-US" sz="2000" i="1" dirty="0"/>
              <a:t>r</a:t>
            </a:r>
          </a:p>
          <a:p>
            <a:pPr lvl="1">
              <a:tabLst>
                <a:tab pos="1489075" algn="l"/>
                <a:tab pos="1949450" algn="l"/>
                <a:tab pos="3036888" algn="l"/>
              </a:tabLst>
            </a:pPr>
            <a:r>
              <a:rPr lang="en-US" altLang="en-US" sz="2000" i="1" dirty="0"/>
              <a:t>D</a:t>
            </a:r>
            <a:r>
              <a:rPr lang="en-US" altLang="en-US" sz="2000" i="1" baseline="-25000" dirty="0"/>
              <a:t>i</a:t>
            </a:r>
            <a:r>
              <a:rPr lang="en-US" altLang="en-US" sz="2000" dirty="0"/>
              <a:t> is the data type of values in the domain of attribute </a:t>
            </a:r>
            <a:r>
              <a:rPr lang="en-US" altLang="en-US" sz="2000" i="1" dirty="0"/>
              <a:t>A</a:t>
            </a:r>
            <a:r>
              <a:rPr lang="en-US" altLang="en-US" sz="2000" i="1" baseline="-25000" dirty="0"/>
              <a:t>i</a:t>
            </a:r>
            <a:endParaRPr lang="en-US" altLang="en-US" sz="2000" dirty="0"/>
          </a:p>
          <a:p>
            <a:pPr>
              <a:tabLst>
                <a:tab pos="1489075" algn="l"/>
                <a:tab pos="1949450" algn="l"/>
                <a:tab pos="3036888" algn="l"/>
              </a:tabLst>
            </a:pPr>
            <a:r>
              <a:rPr kumimoji="0" lang="en-US" altLang="en-US" sz="2000" dirty="0"/>
              <a:t>Example</a:t>
            </a:r>
            <a:r>
              <a:rPr lang="en-US" altLang="en-US" sz="2000" dirty="0"/>
              <a:t>:</a:t>
            </a:r>
          </a:p>
          <a:p>
            <a:pPr>
              <a:buFont typeface="Monotype Sorts" charset="2"/>
              <a:buNone/>
              <a:tabLst>
                <a:tab pos="1489075" algn="l"/>
                <a:tab pos="1949450" algn="l"/>
                <a:tab pos="3036888" algn="l"/>
              </a:tabLst>
            </a:pPr>
            <a:r>
              <a:rPr lang="en-US" altLang="en-US" sz="2000" dirty="0"/>
              <a:t>		 </a:t>
            </a:r>
            <a:r>
              <a:rPr lang="en-US" altLang="en-US" sz="2000" b="1" dirty="0"/>
              <a:t>create table</a:t>
            </a:r>
            <a:r>
              <a:rPr lang="en-US" altLang="en-US" sz="2000" dirty="0"/>
              <a:t> </a:t>
            </a:r>
            <a:r>
              <a:rPr lang="en-US" altLang="en-US" sz="2000" i="1" dirty="0"/>
              <a:t>instructor</a:t>
            </a:r>
            <a:r>
              <a:rPr lang="en-US" altLang="en-US" sz="2000" dirty="0"/>
              <a:t> (</a:t>
            </a:r>
            <a:br>
              <a:rPr lang="en-US" altLang="en-US" sz="2000" dirty="0"/>
            </a:br>
            <a:r>
              <a:rPr lang="en-US" altLang="en-US" sz="2000" dirty="0"/>
              <a:t>                             </a:t>
            </a:r>
            <a:r>
              <a:rPr lang="en-US" altLang="en-US" sz="2000" i="1" dirty="0"/>
              <a:t>ID</a:t>
            </a:r>
            <a:r>
              <a:rPr lang="en-US" altLang="en-US" sz="2000" dirty="0"/>
              <a:t>                </a:t>
            </a:r>
            <a:r>
              <a:rPr lang="en-US" altLang="en-US" sz="2000" b="1" dirty="0"/>
              <a:t>char</a:t>
            </a:r>
            <a:r>
              <a:rPr lang="en-US" altLang="en-US" sz="2000" dirty="0"/>
              <a:t>(5),</a:t>
            </a:r>
            <a:br>
              <a:rPr lang="en-US" altLang="en-US" sz="2000" dirty="0"/>
            </a:br>
            <a:r>
              <a:rPr lang="en-US" altLang="en-US" sz="2000" dirty="0"/>
              <a:t>                             </a:t>
            </a:r>
            <a:r>
              <a:rPr lang="en-US" altLang="en-US" sz="2000" i="1" dirty="0"/>
              <a:t>name           </a:t>
            </a:r>
            <a:r>
              <a:rPr lang="en-US" altLang="en-US" sz="2000" b="1" dirty="0" err="1"/>
              <a:t>varchar</a:t>
            </a:r>
            <a:r>
              <a:rPr lang="en-US" altLang="en-US" sz="2000" dirty="0"/>
              <a:t>(20)</a:t>
            </a:r>
            <a:r>
              <a:rPr lang="en-US" altLang="en-US" sz="2000" b="1" dirty="0"/>
              <a:t>,</a:t>
            </a:r>
            <a:br>
              <a:rPr lang="en-US" altLang="en-US" sz="2000" b="1" i="1" dirty="0"/>
            </a:br>
            <a:r>
              <a:rPr lang="en-US" altLang="en-US" sz="2000" b="1" i="1" dirty="0"/>
              <a:t>                             </a:t>
            </a:r>
            <a:r>
              <a:rPr lang="en-US" altLang="en-US" sz="2000" i="1" dirty="0"/>
              <a:t>dept_name  </a:t>
            </a:r>
            <a:r>
              <a:rPr lang="en-US" altLang="en-US" sz="2000" b="1" dirty="0" err="1"/>
              <a:t>varchar</a:t>
            </a:r>
            <a:r>
              <a:rPr lang="en-US" altLang="en-US" sz="2000" dirty="0"/>
              <a:t>(20),</a:t>
            </a:r>
            <a:br>
              <a:rPr lang="en-US" altLang="en-US" sz="2000" dirty="0"/>
            </a:br>
            <a:r>
              <a:rPr lang="en-US" altLang="en-US" sz="2000" dirty="0"/>
              <a:t>                             </a:t>
            </a:r>
            <a:r>
              <a:rPr lang="en-US" altLang="en-US" sz="2000" i="1" dirty="0"/>
              <a:t>salary</a:t>
            </a:r>
            <a:r>
              <a:rPr lang="en-US" altLang="en-US" sz="2000" dirty="0"/>
              <a:t>           </a:t>
            </a:r>
            <a:r>
              <a:rPr lang="en-US" altLang="en-US" sz="2000" b="1" dirty="0"/>
              <a:t>numeric</a:t>
            </a:r>
            <a:r>
              <a:rPr lang="en-US" altLang="en-US" sz="2000" dirty="0"/>
              <a:t>(8,2))</a:t>
            </a:r>
          </a:p>
          <a:p>
            <a:pPr>
              <a:buFont typeface="Monotype Sorts" charset="2"/>
              <a:buNone/>
              <a:tabLst>
                <a:tab pos="1489075" algn="l"/>
                <a:tab pos="1949450" algn="l"/>
                <a:tab pos="3036888" algn="l"/>
              </a:tabLst>
            </a:pP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738188" y="9525"/>
            <a:ext cx="8077200" cy="609600"/>
          </a:xfrm>
        </p:spPr>
        <p:txBody>
          <a:bodyPr/>
          <a:lstStyle/>
          <a:p>
            <a:r>
              <a:rPr lang="en-US" altLang="en-US"/>
              <a:t>Integrity Constraints in Create Table</a:t>
            </a:r>
          </a:p>
        </p:txBody>
      </p:sp>
      <p:sp>
        <p:nvSpPr>
          <p:cNvPr id="10242" name="Rectangle 3"/>
          <p:cNvSpPr>
            <a:spLocks noGrp="1" noChangeArrowheads="1"/>
          </p:cNvSpPr>
          <p:nvPr>
            <p:ph type="body" idx="1"/>
          </p:nvPr>
        </p:nvSpPr>
        <p:spPr>
          <a:xfrm>
            <a:off x="139700" y="1098550"/>
            <a:ext cx="9004300" cy="5505450"/>
          </a:xfrm>
        </p:spPr>
        <p:txBody>
          <a:bodyPr/>
          <a:lstStyle/>
          <a:p>
            <a:r>
              <a:rPr lang="en-US" altLang="en-US" sz="2000" dirty="0"/>
              <a:t>Types of integrity constraints</a:t>
            </a:r>
          </a:p>
          <a:p>
            <a:pPr lvl="1"/>
            <a:r>
              <a:rPr lang="en-US" altLang="en-US" b="1" dirty="0"/>
              <a:t>primary key</a:t>
            </a:r>
            <a:r>
              <a:rPr lang="en-US" altLang="en-US" dirty="0"/>
              <a:t> (</a:t>
            </a:r>
            <a:r>
              <a:rPr lang="en-US" altLang="en-US" i="1" dirty="0"/>
              <a:t>A</a:t>
            </a:r>
            <a:r>
              <a:rPr lang="en-US" altLang="en-US" baseline="-25000" dirty="0"/>
              <a:t>1</a:t>
            </a:r>
            <a:r>
              <a:rPr lang="en-US" altLang="en-US" dirty="0"/>
              <a:t>, ..., </a:t>
            </a:r>
            <a:r>
              <a:rPr lang="en-US" altLang="en-US" i="1" dirty="0"/>
              <a:t>A</a:t>
            </a:r>
            <a:r>
              <a:rPr lang="en-US" altLang="en-US" i="1" baseline="-25000" dirty="0"/>
              <a:t>n </a:t>
            </a:r>
            <a:r>
              <a:rPr lang="en-US" altLang="en-US" dirty="0"/>
              <a:t>)</a:t>
            </a:r>
          </a:p>
          <a:p>
            <a:pPr lvl="1"/>
            <a:r>
              <a:rPr lang="en-US" altLang="en-US" b="1" dirty="0"/>
              <a:t>foreign key </a:t>
            </a:r>
            <a:r>
              <a:rPr lang="en-US" altLang="en-US" dirty="0"/>
              <a:t>(</a:t>
            </a:r>
            <a:r>
              <a:rPr lang="en-US" altLang="en-US" i="1" dirty="0"/>
              <a:t>A</a:t>
            </a:r>
            <a:r>
              <a:rPr lang="en-US" altLang="en-US" baseline="-25000" dirty="0"/>
              <a:t>m</a:t>
            </a:r>
            <a:r>
              <a:rPr lang="en-US" altLang="en-US" dirty="0"/>
              <a:t>, ..., </a:t>
            </a:r>
            <a:r>
              <a:rPr lang="en-US" altLang="en-US" i="1" dirty="0"/>
              <a:t>A</a:t>
            </a:r>
            <a:r>
              <a:rPr lang="en-US" altLang="en-US" i="1" baseline="-25000" dirty="0"/>
              <a:t>n </a:t>
            </a:r>
            <a:r>
              <a:rPr lang="en-US" altLang="en-US" dirty="0"/>
              <a:t>) </a:t>
            </a:r>
            <a:r>
              <a:rPr lang="en-US" altLang="en-US" b="1" dirty="0"/>
              <a:t>references </a:t>
            </a:r>
            <a:r>
              <a:rPr lang="en-US" altLang="en-US" i="1" dirty="0"/>
              <a:t>r</a:t>
            </a:r>
            <a:endParaRPr lang="en-US" altLang="en-US" b="1" dirty="0"/>
          </a:p>
          <a:p>
            <a:pPr lvl="1"/>
            <a:r>
              <a:rPr lang="en-US" altLang="en-US" b="1" dirty="0"/>
              <a:t>not null</a:t>
            </a:r>
          </a:p>
          <a:p>
            <a:r>
              <a:rPr lang="en-US" altLang="en-US" sz="2000" dirty="0"/>
              <a:t>SQL prevents any update to the database that violates an integrity constraint.</a:t>
            </a:r>
          </a:p>
          <a:p>
            <a:r>
              <a:rPr lang="en-US" altLang="en-US" sz="2000" dirty="0"/>
              <a:t>Example:</a:t>
            </a:r>
          </a:p>
          <a:p>
            <a:pPr>
              <a:buNone/>
            </a:pPr>
            <a:r>
              <a:rPr lang="en-US" altLang="en-US" sz="2000" b="1" dirty="0"/>
              <a:t>         create table</a:t>
            </a:r>
            <a:r>
              <a:rPr lang="en-US" altLang="en-US" sz="2000" dirty="0"/>
              <a:t> </a:t>
            </a:r>
            <a:r>
              <a:rPr lang="en-US" altLang="en-US" sz="2000" i="1" dirty="0"/>
              <a:t>instructor</a:t>
            </a:r>
            <a:r>
              <a:rPr lang="en-US" altLang="en-US" sz="2000" dirty="0"/>
              <a:t> (</a:t>
            </a:r>
            <a:br>
              <a:rPr lang="en-US" altLang="en-US" sz="2000" dirty="0"/>
            </a:br>
            <a:r>
              <a:rPr lang="en-US" altLang="en-US" sz="2000" dirty="0"/>
              <a:t>               </a:t>
            </a:r>
            <a:r>
              <a:rPr lang="en-US" altLang="en-US" sz="2000" i="1" dirty="0"/>
              <a:t>ID</a:t>
            </a:r>
            <a:r>
              <a:rPr lang="en-US" altLang="en-US" sz="2000" dirty="0"/>
              <a:t>                </a:t>
            </a:r>
            <a:r>
              <a:rPr lang="en-US" altLang="en-US" sz="2000" b="1" dirty="0"/>
              <a:t>char</a:t>
            </a:r>
            <a:r>
              <a:rPr lang="en-US" altLang="en-US" sz="2000" dirty="0"/>
              <a:t>(5),</a:t>
            </a:r>
            <a:br>
              <a:rPr lang="en-US" altLang="en-US" sz="2000" dirty="0"/>
            </a:br>
            <a:r>
              <a:rPr lang="en-US" altLang="en-US" sz="2000" dirty="0"/>
              <a:t>               </a:t>
            </a:r>
            <a:r>
              <a:rPr lang="en-US" altLang="en-US" sz="2000" i="1" dirty="0"/>
              <a:t>name           </a:t>
            </a:r>
            <a:r>
              <a:rPr lang="en-US" altLang="en-US" sz="2000" b="1" dirty="0" err="1"/>
              <a:t>varchar</a:t>
            </a:r>
            <a:r>
              <a:rPr lang="en-US" altLang="en-US" sz="2000" dirty="0"/>
              <a:t>(20) </a:t>
            </a:r>
            <a:r>
              <a:rPr lang="en-US" altLang="en-US" sz="2000" b="1" dirty="0"/>
              <a:t>not null,</a:t>
            </a:r>
            <a:br>
              <a:rPr lang="en-US" altLang="en-US" sz="2000" b="1" i="1" dirty="0"/>
            </a:br>
            <a:r>
              <a:rPr lang="en-US" altLang="en-US" sz="2000" b="1" i="1" dirty="0"/>
              <a:t>               </a:t>
            </a:r>
            <a:r>
              <a:rPr lang="en-US" altLang="en-US" sz="2000" i="1" dirty="0"/>
              <a:t>dept_name  </a:t>
            </a:r>
            <a:r>
              <a:rPr lang="en-US" altLang="en-US" sz="2000" b="1" dirty="0" err="1"/>
              <a:t>varchar</a:t>
            </a:r>
            <a:r>
              <a:rPr lang="en-US" altLang="en-US" sz="2000" dirty="0"/>
              <a:t>(20),</a:t>
            </a:r>
            <a:br>
              <a:rPr lang="en-US" altLang="en-US" sz="2000" dirty="0"/>
            </a:br>
            <a:r>
              <a:rPr lang="en-US" altLang="en-US" sz="2000" dirty="0"/>
              <a:t>               </a:t>
            </a:r>
            <a:r>
              <a:rPr lang="en-US" altLang="en-US" sz="2000" i="1" dirty="0"/>
              <a:t>salary</a:t>
            </a:r>
            <a:r>
              <a:rPr lang="en-US" altLang="en-US" sz="2000" dirty="0"/>
              <a:t>           </a:t>
            </a:r>
            <a:r>
              <a:rPr lang="en-US" altLang="en-US" sz="2000" b="1" dirty="0"/>
              <a:t>numeric</a:t>
            </a:r>
            <a:r>
              <a:rPr lang="en-US" altLang="en-US" sz="2000" dirty="0"/>
              <a:t>(8,2),</a:t>
            </a:r>
            <a:br>
              <a:rPr lang="en-US" altLang="en-US" sz="2000" dirty="0"/>
            </a:br>
            <a:r>
              <a:rPr lang="en-US" altLang="en-US" sz="1600" dirty="0"/>
              <a:t>                 </a:t>
            </a:r>
            <a:r>
              <a:rPr lang="en-US" altLang="en-US" sz="2000" b="1" dirty="0"/>
              <a:t>primary key </a:t>
            </a:r>
            <a:r>
              <a:rPr lang="en-US" altLang="en-US" sz="2000" dirty="0"/>
              <a:t>(</a:t>
            </a:r>
            <a:r>
              <a:rPr lang="en-US" altLang="en-US" sz="2000" i="1" dirty="0"/>
              <a:t>ID</a:t>
            </a:r>
            <a:r>
              <a:rPr lang="en-US" altLang="en-US" sz="2000" dirty="0"/>
              <a:t>),</a:t>
            </a:r>
            <a:br>
              <a:rPr lang="en-US" altLang="en-US" sz="2000" dirty="0"/>
            </a:br>
            <a:r>
              <a:rPr lang="en-US" altLang="en-US" sz="2000" dirty="0"/>
              <a:t>               </a:t>
            </a:r>
            <a:r>
              <a:rPr lang="en-US" altLang="en-US" sz="2000" b="1" dirty="0"/>
              <a:t>foreign key </a:t>
            </a:r>
            <a:r>
              <a:rPr lang="en-US" altLang="en-US" sz="2000" i="1" dirty="0"/>
              <a:t>(dept_name</a:t>
            </a:r>
            <a:r>
              <a:rPr lang="en-US" altLang="en-US" sz="2000" dirty="0"/>
              <a:t>) </a:t>
            </a:r>
            <a:r>
              <a:rPr lang="en-US" altLang="en-US" sz="2000" b="1" dirty="0"/>
              <a:t>references </a:t>
            </a:r>
            <a:r>
              <a:rPr lang="en-US" altLang="en-US" sz="2000" i="1" dirty="0"/>
              <a:t>department);</a:t>
            </a:r>
          </a:p>
          <a:p>
            <a:pPr>
              <a:buNone/>
            </a:pPr>
            <a:endParaRPr lang="en-US" altLang="en-US" b="1" dirty="0"/>
          </a:p>
        </p:txBody>
      </p:sp>
    </p:spTree>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95225</TotalTime>
  <Words>5726</Words>
  <Application>Microsoft Office PowerPoint</Application>
  <PresentationFormat>On-screen Show (4:3)</PresentationFormat>
  <Paragraphs>638</Paragraphs>
  <Slides>64</Slides>
  <Notes>62</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64</vt:i4>
      </vt:variant>
      <vt:variant>
        <vt:lpstr>Custom Shows</vt:lpstr>
      </vt:variant>
      <vt:variant>
        <vt:i4>1</vt:i4>
      </vt:variant>
    </vt:vector>
  </HeadingPairs>
  <TitlesOfParts>
    <vt:vector size="74" baseType="lpstr">
      <vt:lpstr>Arial</vt:lpstr>
      <vt:lpstr>Century Gothic</vt:lpstr>
      <vt:lpstr>Helvetica</vt:lpstr>
      <vt:lpstr>Monotype Sorts</vt:lpstr>
      <vt:lpstr>Symbol</vt:lpstr>
      <vt:lpstr>Times New Roman</vt:lpstr>
      <vt:lpstr>Webdings</vt:lpstr>
      <vt:lpstr>Wingdings</vt:lpstr>
      <vt:lpstr>2_db-5-grey</vt:lpstr>
      <vt:lpstr>Chapter 3: Introduction to SQL</vt:lpstr>
      <vt:lpstr>Outline</vt:lpstr>
      <vt:lpstr>History</vt:lpstr>
      <vt:lpstr>PostgreSQL Unsupported Features</vt:lpstr>
      <vt:lpstr>SQL Parts</vt:lpstr>
      <vt:lpstr>Data Definition Language</vt:lpstr>
      <vt:lpstr>Domain Types in SQL</vt:lpstr>
      <vt:lpstr>Create Table Construct</vt:lpstr>
      <vt:lpstr>Integrity Constraints in Create Table</vt:lpstr>
      <vt:lpstr>And a Few More Relation Definitions</vt:lpstr>
      <vt:lpstr>And more still</vt:lpstr>
      <vt:lpstr>Updates to tables</vt:lpstr>
      <vt:lpstr>Basic Query Structure </vt:lpstr>
      <vt:lpstr>The select Clause</vt:lpstr>
      <vt:lpstr>The select Clause (Cont.)</vt:lpstr>
      <vt:lpstr>The select Clause (Cont.)</vt:lpstr>
      <vt:lpstr>The select Clause (Cont.)</vt:lpstr>
      <vt:lpstr>The where Clause</vt:lpstr>
      <vt:lpstr>The from Clause</vt:lpstr>
      <vt:lpstr>Examples</vt:lpstr>
      <vt:lpstr>The Rename Operation</vt:lpstr>
      <vt:lpstr>String Operations</vt:lpstr>
      <vt:lpstr>String Operations (Cont.)</vt:lpstr>
      <vt:lpstr>Ordering the Display of Tuples</vt:lpstr>
      <vt:lpstr>Where Clause Predicates</vt:lpstr>
      <vt:lpstr>Set Operations</vt:lpstr>
      <vt:lpstr>Set Operations (Cont.)</vt:lpstr>
      <vt:lpstr>Null Values</vt:lpstr>
      <vt:lpstr>Null Values (Cont.)</vt:lpstr>
      <vt:lpstr>Aggregate Functions</vt:lpstr>
      <vt:lpstr>Aggregate Functions Examples</vt:lpstr>
      <vt:lpstr>Aggregate Functions – Group By</vt:lpstr>
      <vt:lpstr>Aggregation (Cont.)</vt:lpstr>
      <vt:lpstr>Aggregate Functions – Having Clause</vt:lpstr>
      <vt:lpstr>Null Values and Aggregates</vt:lpstr>
      <vt:lpstr>Nested Subqueries</vt:lpstr>
      <vt:lpstr>Set Membership</vt:lpstr>
      <vt:lpstr>Set Membership </vt:lpstr>
      <vt:lpstr>Set Membership (Cont.)</vt:lpstr>
      <vt:lpstr>Set  Comparison</vt:lpstr>
      <vt:lpstr>Set Comparison – “some” Clause</vt:lpstr>
      <vt:lpstr>Definition of  “some” Clause</vt:lpstr>
      <vt:lpstr>Set Comparison – “all” Clause</vt:lpstr>
      <vt:lpstr>Definition of “all” Clause</vt:lpstr>
      <vt:lpstr>Test for Empty Relations</vt:lpstr>
      <vt:lpstr>Use of “exists” Clause</vt:lpstr>
      <vt:lpstr>Use of “not exists” Clause</vt:lpstr>
      <vt:lpstr>Test for Absence of Duplicate Tuples</vt:lpstr>
      <vt:lpstr>UNIQUE not supported Postgresql</vt:lpstr>
      <vt:lpstr>Subqueries in the From Clause</vt:lpstr>
      <vt:lpstr>Subqueries in the Form Clause</vt:lpstr>
      <vt:lpstr>With Clause</vt:lpstr>
      <vt:lpstr>Complex Queries using With Clause</vt:lpstr>
      <vt:lpstr>Scalar Subquery</vt:lpstr>
      <vt:lpstr>Modification of the Database</vt:lpstr>
      <vt:lpstr>Deletion</vt:lpstr>
      <vt:lpstr>Deletion (Cont.)</vt:lpstr>
      <vt:lpstr>Insertion</vt:lpstr>
      <vt:lpstr>Insertion (Cont.)</vt:lpstr>
      <vt:lpstr>Updates</vt:lpstr>
      <vt:lpstr>Updates (Cont.)</vt:lpstr>
      <vt:lpstr>Case Statement for Conditional Updates</vt:lpstr>
      <vt:lpstr>Updates with Scalar Subqueries</vt:lpstr>
      <vt:lpstr>End of Chapter 3</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Michael Robbeloth</cp:lastModifiedBy>
  <cp:revision>519</cp:revision>
  <cp:lastPrinted>1999-06-28T19:27:31Z</cp:lastPrinted>
  <dcterms:created xsi:type="dcterms:W3CDTF">2009-12-21T15:40:22Z</dcterms:created>
  <dcterms:modified xsi:type="dcterms:W3CDTF">2023-10-11T18:27:26Z</dcterms:modified>
</cp:coreProperties>
</file>