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5" r:id="rId2"/>
    <p:sldId id="325" r:id="rId3"/>
    <p:sldId id="326" r:id="rId4"/>
    <p:sldId id="343" r:id="rId5"/>
    <p:sldId id="327" r:id="rId6"/>
    <p:sldId id="344" r:id="rId7"/>
    <p:sldId id="345" r:id="rId8"/>
    <p:sldId id="3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EFA5-D955-4A57-B1D6-482AC9E1ECF2}" type="datetimeFigureOut">
              <a:t>20/03/2025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7C951-5E28-425F-9981-C4E65BC30F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8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AE1E-6C6C-4CFF-9865-67EE381A3B2E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97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La visión estereoscópica es esencial para la ejecución de diversas tareas que requieren percepción de profundidad, como la coordinación ojo-mano, la estimación de distancia y la orientación espacial. La información de profundidad permite determinar la forma, el tamaño, y la ubicación real de los objectos [1]. Debido a estas características, la visión estereoscópica ha ido ganado interés en la comunidad científica en el desarrollo de sistemas seguimiento de múltiples objetos (MOT, por sus siglas en inglés).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AE1E-6C6C-4CFF-9865-67EE381A3B2E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05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3ABBC-D21F-FBF8-9F56-AD6A1D510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E06A68-04A6-4061-5BD6-CA47835B49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B9063-3C23-0406-6CA4-193464095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La visión estereoscópica es esencial para la ejecución de diversas tareas que requieren percepción de profundidad, como la coordinación ojo-mano, la estimación de distancia y la orientación espacial. La información de profundidad permite determinar la forma, el tamaño, y la ubicación real de los objectos [1]. Debido a estas características, la visión estereoscópica ha ido ganado interés en la comunidad científica en el desarrollo de sistemas seguimiento de múltiples objetos (MOT, por sus siglas en inglés).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118F4-718C-5FD7-10B5-85A8A4D3E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AE1E-6C6C-4CFF-9865-67EE381A3B2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70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E9ACD-4CC1-C53E-433B-051F049B8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FEDFE-829F-D408-245E-64FFF9CDB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47136-4967-1AE3-2FA8-DC78F2B2B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La visión estereoscópica es esencial para la ejecución de diversas tareas que requieren percepción de profundidad, como la coordinación ojo-mano, la estimación de distancia y la orientación espacial. La información de profundidad permite determinar la forma, el tamaño, y la ubicación real de los objectos [1]. Debido a estas características, la visión estereoscópica ha ido ganado interés en la comunidad científica en el desarrollo de sistemas seguimiento de múltiples objetos (MOT, por sus siglas en inglés).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5EEFA-757A-847C-6D5F-19A926D58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AE1E-6C6C-4CFF-9865-67EE381A3B2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96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223ED-E923-EF07-D8B8-FA9CE8320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16CF3-17D3-80F6-BB4C-DFD87A620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D1D5BA-AA5A-9E9B-05B4-9240A992A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La visión estereoscópica es esencial para la ejecución de diversas tareas que requieren percepción de profundidad, como la coordinación ojo-mano, la estimación de distancia y la orientación espacial. La información de profundidad permite determinar la forma, el tamaño, y la ubicación real de los objectos [1]. Debido a estas características, la visión estereoscópica ha ido ganado interés en la comunidad científica en el desarrollo de sistemas seguimiento de múltiples objetos (MOT, por sus siglas en inglés).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AD14-5553-B88F-8289-5C8DC3EE9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AE1E-6C6C-4CFF-9865-67EE381A3B2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87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D6754-46EA-ABD2-3C24-B9C20C108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1C5E09-29C5-9CD1-26D8-CE3ACA27F8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FC7205-5AA3-C4A0-B76E-B69F7447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La visión estereoscópica es esencial para la ejecución de diversas tareas que requieren percepción de profundidad, como la coordinación ojo-mano, la estimación de distancia y la orientación espacial. La información de profundidad permite determinar la forma, el tamaño, y la ubicación real de los objectos [1]. Debido a estas características, la visión estereoscópica ha ido ganado interés en la comunidad científica en el desarrollo de sistemas seguimiento de múltiples objetos (MOT, por sus siglas en inglés).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168B-74FD-4EF4-E0A1-F19AF5C64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AE1E-6C6C-4CFF-9865-67EE381A3B2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69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56170-F89C-D115-2613-6CDEB52E3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54FC4-BDC1-B7E8-93D0-0F49A0DF7E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E27805-7B7A-6F4A-CA95-DE0B6FEEF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La visión estereoscópica es esencial para la ejecución de diversas tareas que requieren percepción de profundidad, como la coordinación ojo-mano, la estimación de distancia y la orientación espacial. La información de profundidad permite determinar la forma, el tamaño, y la ubicación real de los objectos [1]. Debido a estas características, la visión estereoscópica ha ido ganado interés en la comunidad científica en el desarrollo de sistemas seguimiento de múltiples objetos (MOT, por sus siglas en inglés).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801DE-AFC2-D1DF-24BC-D299EF3CD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AE1E-6C6C-4CFF-9865-67EE381A3B2E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90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F945-D481-5962-3719-B1AD182B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1FA00-A39F-2030-B3FF-33E39CCB2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BBA4CD-03BF-AFB2-9F51-93AC22A0D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La visión estereoscópica es esencial para la ejecución de diversas tareas que requieren percepción de profundidad, como la coordinación ojo-mano, la estimación de distancia y la orientación espacial. La información de profundidad permite determinar la forma, el tamaño, y la ubicación real de los objectos [1]. Debido a estas características, la visión estereoscópica ha ido ganado interés en la comunidad científica en el desarrollo de sistemas seguimiento de múltiples objetos (MOT, por sus siglas en inglés).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1B9FD-F032-BFDD-D6C6-1D3BEDB26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AE1E-6C6C-4CFF-9865-67EE381A3B2E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71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network of colorful dots and lines&#10;&#10;Description automatically generated">
            <a:extLst>
              <a:ext uri="{FF2B5EF4-FFF2-40B4-BE49-F238E27FC236}">
                <a16:creationId xmlns:a16="http://schemas.microsoft.com/office/drawing/2014/main" id="{B8CB9750-41E4-6C9C-1067-1EFDB0EF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" y="0"/>
            <a:ext cx="3483989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42CC9-7BF7-0D23-9865-61330C20CBEE}"/>
              </a:ext>
            </a:extLst>
          </p:cNvPr>
          <p:cNvGrpSpPr/>
          <p:nvPr/>
        </p:nvGrpSpPr>
        <p:grpSpPr>
          <a:xfrm>
            <a:off x="6042179" y="281237"/>
            <a:ext cx="2486921" cy="1268310"/>
            <a:chOff x="5515364" y="281237"/>
            <a:chExt cx="2486921" cy="126831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82A6D40-8F4B-43A2-9EF9-3C9780684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5364" y="281237"/>
              <a:ext cx="2486921" cy="812937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34D216E-65B6-10B2-F28A-85145D81F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52140" y="1228053"/>
              <a:ext cx="584536" cy="32149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031EC69-1EF0-F9D8-435D-3334D81745D5}"/>
              </a:ext>
            </a:extLst>
          </p:cNvPr>
          <p:cNvSpPr txBox="1"/>
          <p:nvPr/>
        </p:nvSpPr>
        <p:spPr>
          <a:xfrm>
            <a:off x="2836107" y="2700706"/>
            <a:ext cx="9096070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Calibri" panose="020F0502020204030204"/>
                <a:cs typeface="Biome"/>
              </a:rPr>
              <a:t>Proyecto de </a:t>
            </a:r>
            <a:r>
              <a:rPr lang="en-US" sz="4000" dirty="0" err="1">
                <a:solidFill>
                  <a:prstClr val="black"/>
                </a:solidFill>
                <a:latin typeface="Calibri" panose="020F0502020204030204"/>
                <a:cs typeface="Biome"/>
              </a:rPr>
              <a:t>Websocket</a:t>
            </a:r>
            <a:endParaRPr lang="en-US" sz="2800" dirty="0">
              <a:solidFill>
                <a:prstClr val="black"/>
              </a:solidFill>
              <a:latin typeface="Calibri" panose="020F0502020204030204"/>
              <a:ea typeface="Calibri"/>
              <a:cs typeface="Biome"/>
            </a:endParaRPr>
          </a:p>
          <a:p>
            <a:pPr algn="ctr"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  <a:ea typeface="Calibri"/>
              <a:cs typeface="Biome"/>
            </a:endParaRPr>
          </a:p>
          <a:p>
            <a:pPr algn="ctr"/>
            <a:endParaRPr lang="en-US" sz="2400" dirty="0">
              <a:solidFill>
                <a:prstClr val="black"/>
              </a:solidFill>
              <a:ea typeface="+mn-lt"/>
              <a:cs typeface="Biome" panose="020B0503030204020804" pitchFamily="34" charset="0"/>
            </a:endParaRPr>
          </a:p>
          <a:p>
            <a:pPr algn="ctr"/>
            <a:endParaRPr lang="es-ES" sz="3600" i="1" dirty="0">
              <a:solidFill>
                <a:prstClr val="black"/>
              </a:solidFill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EF2DC-11CC-EB9D-6A67-AE057E2639C7}"/>
              </a:ext>
            </a:extLst>
          </p:cNvPr>
          <p:cNvSpPr txBox="1"/>
          <p:nvPr/>
        </p:nvSpPr>
        <p:spPr>
          <a:xfrm>
            <a:off x="4089400" y="1812471"/>
            <a:ext cx="65894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114C91"/>
                </a:solidFill>
                <a:latin typeface="Roboto Slab"/>
                <a:ea typeface="Roboto Slab"/>
                <a:cs typeface="Roboto Slab"/>
              </a:rPr>
              <a:t>Extensión Multidisciplinaria de Ciudad Universitaria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4939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2A6B8-9F68-4070-9991-65402C6F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3D0C-1DAC-4472-BFCA-0902238406DD}" type="slidenum">
              <a:rPr lang="es-MX" smtClean="0"/>
              <a:t>2</a:t>
            </a:fld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C86F30A-DD66-E08D-F8CF-8E7B7FC82986}"/>
              </a:ext>
            </a:extLst>
          </p:cNvPr>
          <p:cNvGrpSpPr/>
          <p:nvPr/>
        </p:nvGrpSpPr>
        <p:grpSpPr>
          <a:xfrm>
            <a:off x="0" y="0"/>
            <a:ext cx="12191999" cy="557652"/>
            <a:chOff x="0" y="10065"/>
            <a:chExt cx="12191999" cy="394120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FFEE34D7-59CC-5284-E09B-AB98B17BD4E1}"/>
                </a:ext>
              </a:extLst>
            </p:cNvPr>
            <p:cNvSpPr/>
            <p:nvPr/>
          </p:nvSpPr>
          <p:spPr>
            <a:xfrm>
              <a:off x="0" y="10065"/>
              <a:ext cx="12191999" cy="394120"/>
            </a:xfrm>
            <a:prstGeom prst="rect">
              <a:avLst/>
            </a:prstGeom>
            <a:solidFill>
              <a:srgbClr val="114C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3C66E1EB-3452-D7CD-3472-77684A3BCB0E}"/>
                </a:ext>
              </a:extLst>
            </p:cNvPr>
            <p:cNvSpPr/>
            <p:nvPr/>
          </p:nvSpPr>
          <p:spPr>
            <a:xfrm>
              <a:off x="4790393" y="24310"/>
              <a:ext cx="427653" cy="326571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BFCBE28-CB7B-00DD-4015-094B95F65ACF}"/>
                </a:ext>
              </a:extLst>
            </p:cNvPr>
            <p:cNvSpPr/>
            <p:nvPr/>
          </p:nvSpPr>
          <p:spPr>
            <a:xfrm>
              <a:off x="5144655" y="73303"/>
              <a:ext cx="120072" cy="213024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</p:grpSp>
      <p:pic>
        <p:nvPicPr>
          <p:cNvPr id="9" name="Picture 8" descr="A network of colorful dots and lines&#10;&#10;Description automatically generated">
            <a:extLst>
              <a:ext uri="{FF2B5EF4-FFF2-40B4-BE49-F238E27FC236}">
                <a16:creationId xmlns:a16="http://schemas.microsoft.com/office/drawing/2014/main" id="{F78E575D-8AB7-68C8-BF05-55AABE13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240057" y="570431"/>
            <a:ext cx="3949723" cy="63019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7775BE-9D16-738A-7842-A39707E4C40D}"/>
              </a:ext>
            </a:extLst>
          </p:cNvPr>
          <p:cNvSpPr txBox="1"/>
          <p:nvPr/>
        </p:nvSpPr>
        <p:spPr>
          <a:xfrm>
            <a:off x="197757" y="-1813"/>
            <a:ext cx="69795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FFFFFF"/>
                </a:solidFill>
                <a:ea typeface="Calibri"/>
                <a:cs typeface="Calibri"/>
              </a:rPr>
              <a:t>WebSocket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76D6B-F35C-51F9-E90B-16256AEDF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32" y="727200"/>
            <a:ext cx="7998645" cy="5694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24C538-5929-6590-31EE-48E6E0BE9ED6}"/>
              </a:ext>
            </a:extLst>
          </p:cNvPr>
          <p:cNvSpPr txBox="1"/>
          <p:nvPr/>
        </p:nvSpPr>
        <p:spPr>
          <a:xfrm>
            <a:off x="1547125" y="813323"/>
            <a:ext cx="601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Descomprimir archivos ZIP del repositorio de asignación.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43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5C999-270A-7858-A9EB-3036BCE4D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97DAB-33CE-2A9D-EBC4-8FB8D1BF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3D0C-1DAC-4472-BFCA-0902238406DD}" type="slidenum">
              <a:rPr lang="es-MX" smtClean="0"/>
              <a:t>3</a:t>
            </a:fld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66513EC-94EB-FED6-65F5-EF9550BE97E9}"/>
              </a:ext>
            </a:extLst>
          </p:cNvPr>
          <p:cNvGrpSpPr/>
          <p:nvPr/>
        </p:nvGrpSpPr>
        <p:grpSpPr>
          <a:xfrm>
            <a:off x="0" y="0"/>
            <a:ext cx="12191999" cy="557652"/>
            <a:chOff x="0" y="10065"/>
            <a:chExt cx="12191999" cy="394120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A18B900D-736E-E810-FEED-C71961ACD57E}"/>
                </a:ext>
              </a:extLst>
            </p:cNvPr>
            <p:cNvSpPr/>
            <p:nvPr/>
          </p:nvSpPr>
          <p:spPr>
            <a:xfrm>
              <a:off x="0" y="10065"/>
              <a:ext cx="12191999" cy="394120"/>
            </a:xfrm>
            <a:prstGeom prst="rect">
              <a:avLst/>
            </a:prstGeom>
            <a:solidFill>
              <a:srgbClr val="114C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DF3AF79D-7466-032A-666E-F9DFD0B09186}"/>
                </a:ext>
              </a:extLst>
            </p:cNvPr>
            <p:cNvSpPr/>
            <p:nvPr/>
          </p:nvSpPr>
          <p:spPr>
            <a:xfrm>
              <a:off x="4790393" y="24310"/>
              <a:ext cx="427653" cy="326571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8D9AF52-B954-AFCF-DB55-2A850251FF32}"/>
                </a:ext>
              </a:extLst>
            </p:cNvPr>
            <p:cNvSpPr/>
            <p:nvPr/>
          </p:nvSpPr>
          <p:spPr>
            <a:xfrm>
              <a:off x="5144655" y="73303"/>
              <a:ext cx="120072" cy="213024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</p:grpSp>
      <p:pic>
        <p:nvPicPr>
          <p:cNvPr id="9" name="Picture 8" descr="A network of colorful dots and lines&#10;&#10;Description automatically generated">
            <a:extLst>
              <a:ext uri="{FF2B5EF4-FFF2-40B4-BE49-F238E27FC236}">
                <a16:creationId xmlns:a16="http://schemas.microsoft.com/office/drawing/2014/main" id="{C0B4F7EC-4215-53B1-E2A4-BD2AF712D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240057" y="570431"/>
            <a:ext cx="3949723" cy="63019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E5937E-2B97-E008-F5D4-485BC50CA49C}"/>
              </a:ext>
            </a:extLst>
          </p:cNvPr>
          <p:cNvSpPr txBox="1"/>
          <p:nvPr/>
        </p:nvSpPr>
        <p:spPr>
          <a:xfrm>
            <a:off x="197757" y="-1813"/>
            <a:ext cx="69795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FFFFFF"/>
                </a:solidFill>
                <a:ea typeface="Calibri"/>
                <a:cs typeface="Calibri"/>
              </a:rPr>
              <a:t>WebSocket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16C83-2300-F5F0-5152-690AFD8AF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154" y="1976235"/>
            <a:ext cx="5315692" cy="2905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590773-FFAB-D9B6-C4D3-9D6900FC78DF}"/>
              </a:ext>
            </a:extLst>
          </p:cNvPr>
          <p:cNvSpPr txBox="1"/>
          <p:nvPr/>
        </p:nvSpPr>
        <p:spPr>
          <a:xfrm>
            <a:off x="1300438" y="1368292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 la carpeta </a:t>
            </a:r>
            <a:r>
              <a:rPr lang="es-MX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webScoket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invoque la aplicación del cliente con node.js</a:t>
            </a:r>
            <a:endParaRPr lang="es-MX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3BABB-24C6-9AD2-06D4-73D2D4382DCE}"/>
              </a:ext>
            </a:extLst>
          </p:cNvPr>
          <p:cNvSpPr txBox="1"/>
          <p:nvPr/>
        </p:nvSpPr>
        <p:spPr>
          <a:xfrm>
            <a:off x="820449" y="96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04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D32A6-0BD8-4407-8D01-0ED7DC47C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568CE-7698-D393-0065-8E903D39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3D0C-1DAC-4472-BFCA-0902238406DD}" type="slidenum">
              <a:rPr lang="es-MX" smtClean="0"/>
              <a:t>4</a:t>
            </a:fld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100EF89-7AC8-AB0E-891D-4C61E6851E24}"/>
              </a:ext>
            </a:extLst>
          </p:cNvPr>
          <p:cNvGrpSpPr/>
          <p:nvPr/>
        </p:nvGrpSpPr>
        <p:grpSpPr>
          <a:xfrm>
            <a:off x="0" y="0"/>
            <a:ext cx="12191999" cy="557652"/>
            <a:chOff x="0" y="10065"/>
            <a:chExt cx="12191999" cy="394120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E7C00B2E-059A-21C8-1A49-44BE3F2B0374}"/>
                </a:ext>
              </a:extLst>
            </p:cNvPr>
            <p:cNvSpPr/>
            <p:nvPr/>
          </p:nvSpPr>
          <p:spPr>
            <a:xfrm>
              <a:off x="0" y="10065"/>
              <a:ext cx="12191999" cy="394120"/>
            </a:xfrm>
            <a:prstGeom prst="rect">
              <a:avLst/>
            </a:prstGeom>
            <a:solidFill>
              <a:srgbClr val="114C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E35FFB16-2F96-0DF8-1F7A-20E5A169013D}"/>
                </a:ext>
              </a:extLst>
            </p:cNvPr>
            <p:cNvSpPr/>
            <p:nvPr/>
          </p:nvSpPr>
          <p:spPr>
            <a:xfrm>
              <a:off x="4790393" y="24310"/>
              <a:ext cx="427653" cy="326571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F543DB1-7A81-4FD0-67FE-BD129D155112}"/>
                </a:ext>
              </a:extLst>
            </p:cNvPr>
            <p:cNvSpPr/>
            <p:nvPr/>
          </p:nvSpPr>
          <p:spPr>
            <a:xfrm>
              <a:off x="5144655" y="73303"/>
              <a:ext cx="120072" cy="213024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4F60A3-1918-2534-51B9-E7E3F587750A}"/>
              </a:ext>
            </a:extLst>
          </p:cNvPr>
          <p:cNvSpPr txBox="1"/>
          <p:nvPr/>
        </p:nvSpPr>
        <p:spPr>
          <a:xfrm>
            <a:off x="197757" y="-1813"/>
            <a:ext cx="69795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FFFFFF"/>
                </a:solidFill>
                <a:ea typeface="Calibri"/>
                <a:cs typeface="Calibri"/>
              </a:rPr>
              <a:t>WebSocket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8BDF-6214-236C-DF59-896ABC0F307C}"/>
              </a:ext>
            </a:extLst>
          </p:cNvPr>
          <p:cNvSpPr txBox="1"/>
          <p:nvPr/>
        </p:nvSpPr>
        <p:spPr>
          <a:xfrm>
            <a:off x="376411" y="3600037"/>
            <a:ext cx="2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 la carpeta </a:t>
            </a:r>
            <a:r>
              <a:rPr lang="es-MX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webScoketServer</a:t>
            </a:r>
            <a:endParaRPr lang="es-MX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0F143-98D3-2BF7-7B72-8FC7263B0A25}"/>
              </a:ext>
            </a:extLst>
          </p:cNvPr>
          <p:cNvSpPr txBox="1"/>
          <p:nvPr/>
        </p:nvSpPr>
        <p:spPr>
          <a:xfrm>
            <a:off x="462640" y="3352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s-MX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EF474E-F51E-5431-9748-61B55BFAE3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862" t="21963" r="57176" b="14944"/>
          <a:stretch/>
        </p:blipFill>
        <p:spPr>
          <a:xfrm>
            <a:off x="3052393" y="1406800"/>
            <a:ext cx="5187664" cy="462920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9F5EAE-C356-FD15-DDB6-1586BACC3143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387064" y="3721403"/>
            <a:ext cx="665329" cy="20180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C65E29-E2B1-019F-72B0-EEECC86CBC17}"/>
              </a:ext>
            </a:extLst>
          </p:cNvPr>
          <p:cNvSpPr txBox="1"/>
          <p:nvPr/>
        </p:nvSpPr>
        <p:spPr>
          <a:xfrm>
            <a:off x="6433069" y="5261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s-MX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E732B-5481-8D7A-4568-3C26CCE40649}"/>
              </a:ext>
            </a:extLst>
          </p:cNvPr>
          <p:cNvSpPr txBox="1"/>
          <p:nvPr/>
        </p:nvSpPr>
        <p:spPr>
          <a:xfrm>
            <a:off x="6040557" y="5459434"/>
            <a:ext cx="227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Seleccione archivo</a:t>
            </a:r>
          </a:p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webSocket.pro</a:t>
            </a:r>
            <a:endParaRPr lang="es-MX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462F9F-68BE-6405-EAD4-CE882A5B6869}"/>
              </a:ext>
            </a:extLst>
          </p:cNvPr>
          <p:cNvCxnSpPr>
            <a:cxnSpLocks/>
          </p:cNvCxnSpPr>
          <p:nvPr/>
        </p:nvCxnSpPr>
        <p:spPr>
          <a:xfrm flipH="1" flipV="1">
            <a:off x="6040557" y="4174435"/>
            <a:ext cx="385297" cy="121524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C4D421-0598-D065-34BA-39B81E32957B}"/>
              </a:ext>
            </a:extLst>
          </p:cNvPr>
          <p:cNvSpPr txBox="1"/>
          <p:nvPr/>
        </p:nvSpPr>
        <p:spPr>
          <a:xfrm>
            <a:off x="8610600" y="1585529"/>
            <a:ext cx="32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s-MX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94A34-A057-F931-5478-8AD21557F2CB}"/>
              </a:ext>
            </a:extLst>
          </p:cNvPr>
          <p:cNvSpPr txBox="1"/>
          <p:nvPr/>
        </p:nvSpPr>
        <p:spPr>
          <a:xfrm>
            <a:off x="8478957" y="1832075"/>
            <a:ext cx="2434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Usando el botón derecho del Ratón</a:t>
            </a:r>
          </a:p>
          <a:p>
            <a:endParaRPr lang="es-MX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Abrirlo con el IDE QT</a:t>
            </a:r>
            <a:endParaRPr lang="es-MX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BFCFCD-4114-F31B-D0EA-7A3EDA268130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026965" y="1889004"/>
            <a:ext cx="1451992" cy="54323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8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9C94E-E0C0-6BDC-9B83-7851AEFA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EB78F-F876-5536-32AA-2E71BE28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3D0C-1DAC-4472-BFCA-0902238406DD}" type="slidenum">
              <a:rPr lang="es-MX" smtClean="0"/>
              <a:t>5</a:t>
            </a:fld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EA7E7CC-70B2-E71B-DC38-C1FB80EA4EF7}"/>
              </a:ext>
            </a:extLst>
          </p:cNvPr>
          <p:cNvGrpSpPr/>
          <p:nvPr/>
        </p:nvGrpSpPr>
        <p:grpSpPr>
          <a:xfrm>
            <a:off x="0" y="0"/>
            <a:ext cx="12191999" cy="557652"/>
            <a:chOff x="0" y="10065"/>
            <a:chExt cx="12191999" cy="394120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1D9452BC-2A5A-ABF2-0D0A-A2048B8836EE}"/>
                </a:ext>
              </a:extLst>
            </p:cNvPr>
            <p:cNvSpPr/>
            <p:nvPr/>
          </p:nvSpPr>
          <p:spPr>
            <a:xfrm>
              <a:off x="0" y="10065"/>
              <a:ext cx="12191999" cy="394120"/>
            </a:xfrm>
            <a:prstGeom prst="rect">
              <a:avLst/>
            </a:prstGeom>
            <a:solidFill>
              <a:srgbClr val="114C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59823889-0BD9-D97D-3CCA-755C67285C9D}"/>
                </a:ext>
              </a:extLst>
            </p:cNvPr>
            <p:cNvSpPr/>
            <p:nvPr/>
          </p:nvSpPr>
          <p:spPr>
            <a:xfrm>
              <a:off x="4790393" y="24310"/>
              <a:ext cx="427653" cy="326571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ACA0F53-E87E-BDAF-C6BB-1962BF79934B}"/>
                </a:ext>
              </a:extLst>
            </p:cNvPr>
            <p:cNvSpPr/>
            <p:nvPr/>
          </p:nvSpPr>
          <p:spPr>
            <a:xfrm>
              <a:off x="5144655" y="73303"/>
              <a:ext cx="120072" cy="213024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8E618F-B94A-E302-4232-2023A1BB5B5B}"/>
              </a:ext>
            </a:extLst>
          </p:cNvPr>
          <p:cNvSpPr txBox="1"/>
          <p:nvPr/>
        </p:nvSpPr>
        <p:spPr>
          <a:xfrm>
            <a:off x="197757" y="-1813"/>
            <a:ext cx="69795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FFFFFF"/>
                </a:solidFill>
                <a:ea typeface="Calibri"/>
                <a:cs typeface="Calibri"/>
              </a:rPr>
              <a:t>WebSocket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04CB4-5B32-F5CE-EE3D-1CAC451B6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91" y="1441174"/>
            <a:ext cx="6513042" cy="3620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68E6B8-6C67-08D7-E7E1-F75749862EDF}"/>
              </a:ext>
            </a:extLst>
          </p:cNvPr>
          <p:cNvSpPr txBox="1"/>
          <p:nvPr/>
        </p:nvSpPr>
        <p:spPr>
          <a:xfrm>
            <a:off x="625140" y="2328077"/>
            <a:ext cx="1402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</a:p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Compilar </a:t>
            </a:r>
          </a:p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programa</a:t>
            </a:r>
            <a:endParaRPr lang="es-MX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7A158C-540B-B0DC-0013-C58A22158AC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326362" y="3251407"/>
            <a:ext cx="1510005" cy="147961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31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7A512-C48D-AD44-3D57-7E522D922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76322-0E27-0A34-65F4-6626AE3E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3D0C-1DAC-4472-BFCA-0902238406DD}" type="slidenum">
              <a:rPr lang="es-MX" smtClean="0"/>
              <a:t>6</a:t>
            </a:fld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7D1D5AE-4A94-9BC6-E5EE-A6AF482B9F81}"/>
              </a:ext>
            </a:extLst>
          </p:cNvPr>
          <p:cNvGrpSpPr/>
          <p:nvPr/>
        </p:nvGrpSpPr>
        <p:grpSpPr>
          <a:xfrm>
            <a:off x="0" y="0"/>
            <a:ext cx="12191999" cy="557652"/>
            <a:chOff x="0" y="10065"/>
            <a:chExt cx="12191999" cy="394120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80D432C5-7A0A-26C3-A691-F4B1F9C68514}"/>
                </a:ext>
              </a:extLst>
            </p:cNvPr>
            <p:cNvSpPr/>
            <p:nvPr/>
          </p:nvSpPr>
          <p:spPr>
            <a:xfrm>
              <a:off x="0" y="10065"/>
              <a:ext cx="12191999" cy="394120"/>
            </a:xfrm>
            <a:prstGeom prst="rect">
              <a:avLst/>
            </a:prstGeom>
            <a:solidFill>
              <a:srgbClr val="114C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4DAEB7F1-E3C9-883E-6FEE-93FDAA28D378}"/>
                </a:ext>
              </a:extLst>
            </p:cNvPr>
            <p:cNvSpPr/>
            <p:nvPr/>
          </p:nvSpPr>
          <p:spPr>
            <a:xfrm>
              <a:off x="4790393" y="24310"/>
              <a:ext cx="427653" cy="326571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FB212AC7-41BF-937F-6157-1D07E66EBD4A}"/>
                </a:ext>
              </a:extLst>
            </p:cNvPr>
            <p:cNvSpPr/>
            <p:nvPr/>
          </p:nvSpPr>
          <p:spPr>
            <a:xfrm>
              <a:off x="5144655" y="73303"/>
              <a:ext cx="120072" cy="213024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D57836-3FED-07A4-0200-3F71E01B9CA6}"/>
              </a:ext>
            </a:extLst>
          </p:cNvPr>
          <p:cNvSpPr txBox="1"/>
          <p:nvPr/>
        </p:nvSpPr>
        <p:spPr>
          <a:xfrm>
            <a:off x="108304" y="0"/>
            <a:ext cx="69795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FFFFFF"/>
                </a:solidFill>
                <a:ea typeface="Calibri"/>
                <a:cs typeface="Calibri"/>
              </a:rPr>
              <a:t>WebSocket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4F3D8A-2278-7F43-80E9-F80B91A97E62}"/>
              </a:ext>
            </a:extLst>
          </p:cNvPr>
          <p:cNvGrpSpPr/>
          <p:nvPr/>
        </p:nvGrpSpPr>
        <p:grpSpPr>
          <a:xfrm>
            <a:off x="3481116" y="1665786"/>
            <a:ext cx="6039061" cy="2938256"/>
            <a:chOff x="1185177" y="3077142"/>
            <a:chExt cx="6039061" cy="29382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5E1527-C3E9-8C86-31AF-CEF3B6274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5177" y="3091070"/>
              <a:ext cx="5552453" cy="292432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C916DCF-80CD-3F04-CC13-E5C48DDE3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1784" y="3077142"/>
              <a:ext cx="5552454" cy="293001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1449D95-3834-FE8B-C574-153FCD903391}"/>
              </a:ext>
            </a:extLst>
          </p:cNvPr>
          <p:cNvSpPr txBox="1"/>
          <p:nvPr/>
        </p:nvSpPr>
        <p:spPr>
          <a:xfrm>
            <a:off x="625140" y="2328077"/>
            <a:ext cx="1402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</a:rPr>
              <a:t>Executar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programa</a:t>
            </a:r>
            <a:endParaRPr lang="es-MX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F9B977-CC41-52FE-437A-4B608A84F622}"/>
              </a:ext>
            </a:extLst>
          </p:cNvPr>
          <p:cNvCxnSpPr>
            <a:cxnSpLocks/>
          </p:cNvCxnSpPr>
          <p:nvPr/>
        </p:nvCxnSpPr>
        <p:spPr>
          <a:xfrm>
            <a:off x="1326362" y="3251407"/>
            <a:ext cx="2154754" cy="9727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3335A6-86B3-6CF8-78BF-91F435AEAFED}"/>
              </a:ext>
            </a:extLst>
          </p:cNvPr>
          <p:cNvSpPr txBox="1"/>
          <p:nvPr/>
        </p:nvSpPr>
        <p:spPr>
          <a:xfrm>
            <a:off x="4790393" y="4780602"/>
            <a:ext cx="327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</a:t>
            </a:r>
          </a:p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Este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</a:rPr>
              <a:t>icon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 indica que el programa se esta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</a:rPr>
              <a:t>executando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 exitosamente</a:t>
            </a:r>
            <a:endParaRPr lang="es-MX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4995E-E122-2442-0549-FB5AA3A44519}"/>
              </a:ext>
            </a:extLst>
          </p:cNvPr>
          <p:cNvCxnSpPr>
            <a:cxnSpLocks/>
          </p:cNvCxnSpPr>
          <p:nvPr/>
        </p:nvCxnSpPr>
        <p:spPr>
          <a:xfrm flipH="1" flipV="1">
            <a:off x="4234070" y="4272411"/>
            <a:ext cx="556323" cy="11853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2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E564-CB55-5793-D30C-A4B9A73CA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184A3E-1DCE-02CA-11B9-73F95613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446" y="1592088"/>
            <a:ext cx="5642084" cy="45465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D1774-9747-F436-7849-58B7D026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3D0C-1DAC-4472-BFCA-0902238406DD}" type="slidenum">
              <a:rPr lang="es-MX" smtClean="0"/>
              <a:t>7</a:t>
            </a:fld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614F654-7FD4-6022-2173-169D8720C3C4}"/>
              </a:ext>
            </a:extLst>
          </p:cNvPr>
          <p:cNvGrpSpPr/>
          <p:nvPr/>
        </p:nvGrpSpPr>
        <p:grpSpPr>
          <a:xfrm>
            <a:off x="0" y="0"/>
            <a:ext cx="12191999" cy="557652"/>
            <a:chOff x="0" y="10065"/>
            <a:chExt cx="12191999" cy="394120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9816E01C-7E9A-5C5B-2E2F-23F2821CECAC}"/>
                </a:ext>
              </a:extLst>
            </p:cNvPr>
            <p:cNvSpPr/>
            <p:nvPr/>
          </p:nvSpPr>
          <p:spPr>
            <a:xfrm>
              <a:off x="0" y="10065"/>
              <a:ext cx="12191999" cy="394120"/>
            </a:xfrm>
            <a:prstGeom prst="rect">
              <a:avLst/>
            </a:prstGeom>
            <a:solidFill>
              <a:srgbClr val="114C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B1D51505-48EB-D24A-1359-192594F3706D}"/>
                </a:ext>
              </a:extLst>
            </p:cNvPr>
            <p:cNvSpPr/>
            <p:nvPr/>
          </p:nvSpPr>
          <p:spPr>
            <a:xfrm>
              <a:off x="4790393" y="24310"/>
              <a:ext cx="427653" cy="326571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B718E034-AD87-7788-7A86-E2FA0904F320}"/>
                </a:ext>
              </a:extLst>
            </p:cNvPr>
            <p:cNvSpPr/>
            <p:nvPr/>
          </p:nvSpPr>
          <p:spPr>
            <a:xfrm>
              <a:off x="5144655" y="73303"/>
              <a:ext cx="120072" cy="213024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97B4BB5-ACC8-C153-6AB6-15DE8509F90D}"/>
              </a:ext>
            </a:extLst>
          </p:cNvPr>
          <p:cNvSpPr txBox="1"/>
          <p:nvPr/>
        </p:nvSpPr>
        <p:spPr>
          <a:xfrm>
            <a:off x="108304" y="0"/>
            <a:ext cx="69795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FFFFFF"/>
                </a:solidFill>
                <a:ea typeface="Calibri"/>
                <a:cs typeface="Calibri"/>
              </a:rPr>
              <a:t>WebSocket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C448D4-95A1-2F37-EEE5-0525EB575CAE}"/>
              </a:ext>
            </a:extLst>
          </p:cNvPr>
          <p:cNvSpPr txBox="1"/>
          <p:nvPr/>
        </p:nvSpPr>
        <p:spPr>
          <a:xfrm>
            <a:off x="435278" y="719317"/>
            <a:ext cx="3936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buNone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 su navegador de </a:t>
            </a:r>
          </a:p>
          <a:p>
            <a:pPr rtl="0">
              <a:buNone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preferencia escriba localhost:4000</a:t>
            </a:r>
            <a:endParaRPr lang="es-MX" b="0" dirty="0">
              <a:effectLst/>
            </a:endParaRPr>
          </a:p>
          <a:p>
            <a:pPr>
              <a:buNone/>
            </a:pPr>
            <a:br>
              <a:rPr lang="es-MX" dirty="0"/>
            </a:br>
            <a:endParaRPr lang="es-MX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7F3530-8B74-E382-E2AD-C4C3558EF4D8}"/>
              </a:ext>
            </a:extLst>
          </p:cNvPr>
          <p:cNvCxnSpPr>
            <a:cxnSpLocks/>
          </p:cNvCxnSpPr>
          <p:nvPr/>
        </p:nvCxnSpPr>
        <p:spPr>
          <a:xfrm>
            <a:off x="1763684" y="1680466"/>
            <a:ext cx="3240535" cy="29759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6741D4-07C3-47EF-3CC4-7F4930A724F1}"/>
              </a:ext>
            </a:extLst>
          </p:cNvPr>
          <p:cNvSpPr txBox="1"/>
          <p:nvPr/>
        </p:nvSpPr>
        <p:spPr>
          <a:xfrm>
            <a:off x="664482" y="2533671"/>
            <a:ext cx="327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</a:t>
            </a:r>
          </a:p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En la pagina del cliente haga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</a:rPr>
              <a:t>click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 en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</a:rPr>
              <a:t>Connect</a:t>
            </a:r>
            <a:endParaRPr lang="es-MX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AE645B-1B4C-3AB0-48C3-B6D8BC0F5E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81470" y="3231081"/>
            <a:ext cx="1586976" cy="63430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CFBB57-C912-170F-77B1-49D5720B9451}"/>
              </a:ext>
            </a:extLst>
          </p:cNvPr>
          <p:cNvSpPr txBox="1"/>
          <p:nvPr/>
        </p:nvSpPr>
        <p:spPr>
          <a:xfrm>
            <a:off x="518708" y="3978336"/>
            <a:ext cx="327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Debe obtener respuesta de</a:t>
            </a:r>
          </a:p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Connected</a:t>
            </a:r>
            <a:endParaRPr lang="es-MX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59180A-B079-7CF3-7C25-5AFB870C4018}"/>
              </a:ext>
            </a:extLst>
          </p:cNvPr>
          <p:cNvCxnSpPr>
            <a:cxnSpLocks/>
          </p:cNvCxnSpPr>
          <p:nvPr/>
        </p:nvCxnSpPr>
        <p:spPr>
          <a:xfrm flipV="1">
            <a:off x="3508513" y="4092489"/>
            <a:ext cx="646044" cy="29423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FE223B-81F9-8105-ED3B-2A06D5D949AC}"/>
              </a:ext>
            </a:extLst>
          </p:cNvPr>
          <p:cNvSpPr txBox="1"/>
          <p:nvPr/>
        </p:nvSpPr>
        <p:spPr>
          <a:xfrm>
            <a:off x="8610600" y="2533671"/>
            <a:ext cx="3270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</a:p>
          <a:p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página debe mostrar el mensaje del servidor con la información de la fecha y hora cada segundo</a:t>
            </a:r>
            <a:endParaRPr lang="es-MX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596037-4AF0-E536-EA42-90736220C1C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204691" y="2474037"/>
            <a:ext cx="3405909" cy="79829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7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4F8E3-20AC-B52A-28E6-8CB33E793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9B4E0-E307-5CC6-6981-9CC6E23B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3D0C-1DAC-4472-BFCA-0902238406DD}" type="slidenum">
              <a:rPr lang="es-MX" smtClean="0"/>
              <a:t>8</a:t>
            </a:fld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BDCF5EE-07AB-0FF5-7EB3-E381AAC6C4EE}"/>
              </a:ext>
            </a:extLst>
          </p:cNvPr>
          <p:cNvGrpSpPr/>
          <p:nvPr/>
        </p:nvGrpSpPr>
        <p:grpSpPr>
          <a:xfrm>
            <a:off x="0" y="0"/>
            <a:ext cx="12191999" cy="557652"/>
            <a:chOff x="0" y="10065"/>
            <a:chExt cx="12191999" cy="394120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2F38A60D-A371-0CB1-0D4C-9B27870601BA}"/>
                </a:ext>
              </a:extLst>
            </p:cNvPr>
            <p:cNvSpPr/>
            <p:nvPr/>
          </p:nvSpPr>
          <p:spPr>
            <a:xfrm>
              <a:off x="0" y="10065"/>
              <a:ext cx="12191999" cy="394120"/>
            </a:xfrm>
            <a:prstGeom prst="rect">
              <a:avLst/>
            </a:prstGeom>
            <a:solidFill>
              <a:srgbClr val="114C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B0F3376B-945C-863D-E70C-F34BF40AEB06}"/>
                </a:ext>
              </a:extLst>
            </p:cNvPr>
            <p:cNvSpPr/>
            <p:nvPr/>
          </p:nvSpPr>
          <p:spPr>
            <a:xfrm>
              <a:off x="4790393" y="24310"/>
              <a:ext cx="427653" cy="326571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3C287A4-45EE-5452-B7D1-223AC7242F6C}"/>
                </a:ext>
              </a:extLst>
            </p:cNvPr>
            <p:cNvSpPr/>
            <p:nvPr/>
          </p:nvSpPr>
          <p:spPr>
            <a:xfrm>
              <a:off x="5144655" y="73303"/>
              <a:ext cx="120072" cy="213024"/>
            </a:xfrm>
            <a:prstGeom prst="rect">
              <a:avLst/>
            </a:prstGeom>
            <a:solidFill>
              <a:srgbClr val="114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MX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B8B8192-7BA1-2C37-07E4-DDD14B77E94A}"/>
              </a:ext>
            </a:extLst>
          </p:cNvPr>
          <p:cNvSpPr txBox="1"/>
          <p:nvPr/>
        </p:nvSpPr>
        <p:spPr>
          <a:xfrm>
            <a:off x="197757" y="-1813"/>
            <a:ext cx="69795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FFFFFF"/>
                </a:solidFill>
                <a:ea typeface="Calibri"/>
                <a:cs typeface="Calibri"/>
              </a:rPr>
              <a:t>WebSocket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EF12A-1451-1FD4-F21D-81B2082DA5DF}"/>
              </a:ext>
            </a:extLst>
          </p:cNvPr>
          <p:cNvSpPr txBox="1"/>
          <p:nvPr/>
        </p:nvSpPr>
        <p:spPr>
          <a:xfrm>
            <a:off x="448517" y="1816949"/>
            <a:ext cx="5629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Documente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y </a:t>
            </a:r>
            <a:r>
              <a:rPr lang="en-US" dirty="0" err="1"/>
              <a:t>haga</a:t>
            </a:r>
            <a:r>
              <a:rPr lang="en-US" dirty="0"/>
              <a:t> sus </a:t>
            </a:r>
            <a:r>
              <a:rPr lang="en-US" dirty="0" err="1"/>
              <a:t>observaciones</a:t>
            </a:r>
          </a:p>
        </p:txBody>
      </p:sp>
    </p:spTree>
    <p:extLst>
      <p:ext uri="{BB962C8B-B14F-4D97-AF65-F5344CB8AC3E}">
        <p14:creationId xmlns:p14="http://schemas.microsoft.com/office/powerpoint/2010/main" val="398435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754</Words>
  <Application>Microsoft Office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Roboto Slab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Rodriguez</dc:creator>
  <cp:lastModifiedBy>Manuel Rodriguez</cp:lastModifiedBy>
  <cp:revision>339</cp:revision>
  <dcterms:created xsi:type="dcterms:W3CDTF">2025-03-04T22:42:11Z</dcterms:created>
  <dcterms:modified xsi:type="dcterms:W3CDTF">2025-03-20T19:07:02Z</dcterms:modified>
</cp:coreProperties>
</file>