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2.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-Start of Semester: I didn’t know of any good task management websites.</a:t>
            </a:r>
          </a:p>
          <a:p>
            <a:pPr rtl="0" lvl="0">
              <a:buNone/>
            </a:pPr>
            <a:r>
              <a:rPr lang="en"/>
              <a:t>-After last Co-op, decided to build one of my own.</a:t>
            </a:r>
          </a:p>
          <a:p>
            <a:pPr rtl="0" lvl="0">
              <a:buNone/>
            </a:pPr>
            <a:r>
              <a:rPr lang="en"/>
              <a:t>-Previously, I tried using emails for about a day and realized it wouldn’t work.</a:t>
            </a:r>
          </a:p>
          <a:p>
            <a:pPr rtl="0" lvl="0">
              <a:buNone/>
            </a:pPr>
            <a:r>
              <a:rPr lang="en"/>
              <a:t>-Tried text files and it worked, but left features to be desired</a:t>
            </a:r>
          </a:p>
          <a:p>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Here is a list of the tasks that I will run through briefly in my interface.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-Tabs are preferred over having links that open pop-up windows</a:t>
            </a:r>
          </a:p>
          <a:p>
            <a:pPr rtl="0" lvl="0">
              <a:buNone/>
            </a:pPr>
            <a:r>
              <a:rPr lang="en"/>
              <a:t>-Always have a tooltip for every image just incase the user doesn’t know what the image represents</a:t>
            </a:r>
          </a:p>
          <a:p>
            <a:pPr rtl="0" lvl="0">
              <a:buNone/>
            </a:pPr>
            <a:r>
              <a:rPr lang="en"/>
              <a:t>-Verify user dates entered. - Add datepicker to update to help users with dates.</a:t>
            </a:r>
          </a:p>
          <a:p>
            <a:pPr rtl="0" lvl="0">
              <a:buNone/>
            </a:pPr>
            <a:r>
              <a:rPr lang="en"/>
              <a:t>-Wording (Query vs. Filter)</a:t>
            </a:r>
          </a:p>
          <a:p>
            <a:pPr rtl="0" lvl="0">
              <a:buNone/>
            </a:pPr>
            <a:r>
              <a:rPr lang="en"/>
              <a:t>-Update screen had too many options which confused users - simplified and it made interaction much easier for users.</a:t>
            </a:r>
          </a:p>
          <a:p>
            <a:pPr rtl="0" lvl="0">
              <a:buNone/>
            </a:pPr>
            <a:r>
              <a:rPr lang="en"/>
              <a:t>-Pop-up windows cause confusion. Need to set up secondary pages to load in new windows so that users don’t believe they can close that window to return to previous page.  Ensure clearly marked exits help users understand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SzPct val="100000"/>
              <a:defRPr sz="3000"/>
            </a:lvl1pPr>
            <a:lvl2pPr indent="-133350" marL="742950">
              <a:spcBef>
                <a:spcPts val="480"/>
              </a:spcBef>
              <a:buSzPct val="100000"/>
              <a:defRPr sz="2400"/>
            </a:lvl2pPr>
            <a:lvl3pPr indent="-76200" marL="1143000">
              <a:spcBef>
                <a:spcPts val="480"/>
              </a:spcBef>
              <a:buSzPct val="100000"/>
              <a:defRPr sz="2400"/>
            </a:lvl3pPr>
            <a:lvl4pPr indent="-114300" marL="1600200">
              <a:spcBef>
                <a:spcPts val="360"/>
              </a:spcBef>
              <a:buSzPct val="100000"/>
              <a:defRPr sz="1800"/>
            </a:lvl4pPr>
            <a:lvl5pPr indent="-114300" marL="2057400">
              <a:spcBef>
                <a:spcPts val="360"/>
              </a:spcBef>
              <a:buSzPct val="100000"/>
              <a:defRPr sz="1800"/>
            </a:lvl5pPr>
            <a:lvl6pPr indent="-114300" marL="2514600">
              <a:spcBef>
                <a:spcPts val="360"/>
              </a:spcBef>
              <a:buSzPct val="100000"/>
              <a:defRPr sz="1800"/>
            </a:lvl6pPr>
            <a:lvl7pPr indent="-114300" marL="2971800">
              <a:spcBef>
                <a:spcPts val="360"/>
              </a:spcBef>
              <a:buSzPct val="100000"/>
              <a:defRPr sz="1800"/>
            </a:lvl7pPr>
            <a:lvl8pPr indent="-114300" marL="3429000">
              <a:spcBef>
                <a:spcPts val="360"/>
              </a:spcBef>
              <a:buSzPct val="100000"/>
              <a:defRPr sz="1800"/>
            </a:lvl8pPr>
            <a:lvl9pPr indent="-114300" marL="3886200">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856" cx="7772400"/>
          </a:xfrm>
          <a:prstGeom prst="rect">
            <a:avLst/>
          </a:prstGeom>
        </p:spPr>
        <p:txBody>
          <a:bodyPr bIns="91425" rIns="91425" lIns="91425" tIns="91425" anchor="b" anchorCtr="0">
            <a:noAutofit/>
          </a:bodyPr>
          <a:lstStyle/>
          <a:p>
            <a:pPr>
              <a:buNone/>
            </a:pPr>
            <a:r>
              <a:rPr lang="en"/>
              <a:t>Task Tracker</a:t>
            </a:r>
          </a:p>
        </p:txBody>
      </p:sp>
      <p:sp>
        <p:nvSpPr>
          <p:cNvPr id="24" name="Shape 24"/>
          <p:cNvSpPr txBox="1"/>
          <p:nvPr>
            <p:ph idx="1" type="subTitle"/>
          </p:nvPr>
        </p:nvSpPr>
        <p:spPr>
          <a:xfrm>
            <a:off y="2840053" x="685800"/>
            <a:ext cy="784737" cx="7772400"/>
          </a:xfrm>
          <a:prstGeom prst="rect">
            <a:avLst/>
          </a:prstGeom>
        </p:spPr>
        <p:txBody>
          <a:bodyPr bIns="91425" rIns="91425" lIns="91425" tIns="91425" anchor="t" anchorCtr="0">
            <a:noAutofit/>
          </a:bodyPr>
          <a:lstStyle/>
          <a:p>
            <a:pPr rtl="0" lvl="0">
              <a:buNone/>
            </a:pPr>
            <a:r>
              <a:rPr lang="en"/>
              <a:t>Michael Rodrigues</a:t>
            </a:r>
          </a:p>
          <a:p>
            <a:pPr>
              <a:buNone/>
            </a:pPr>
            <a:r>
              <a:rPr lang="en"/>
              <a:t>IS4300 - Fall 2013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Problem: Task Management</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Previous Methods</a:t>
            </a:r>
          </a:p>
          <a:p>
            <a:pPr rtl="0" lvl="1" indent="-381000" marL="914400">
              <a:buClr>
                <a:srgbClr val="000000"/>
              </a:buClr>
              <a:buSzPct val="80000"/>
              <a:buFont typeface="Courier New"/>
              <a:buChar char="o"/>
            </a:pPr>
            <a:r>
              <a:rPr lang="en"/>
              <a:t>Email, Text File, etc.</a:t>
            </a:r>
          </a:p>
          <a:p>
            <a:pPr rtl="0" lvl="1" indent="-381000" marL="914400">
              <a:buClr>
                <a:srgbClr val="000000"/>
              </a:buClr>
              <a:buSzPct val="80000"/>
              <a:buFont typeface="Courier New"/>
              <a:buChar char="o"/>
            </a:pPr>
            <a:r>
              <a:rPr lang="en"/>
              <a:t>Lacking in features, usability</a:t>
            </a:r>
          </a:p>
          <a:p>
            <a:pPr rtl="0" lvl="2" indent="-381000" marL="1371600">
              <a:buClr>
                <a:srgbClr val="000000"/>
              </a:buClr>
              <a:buSzPct val="80000"/>
              <a:buFont typeface="Wingdings"/>
              <a:buChar char="§"/>
            </a:pPr>
            <a:r>
              <a:rPr lang="en"/>
              <a:t>Filtering, Updating, Completing, etc.</a:t>
            </a:r>
          </a:p>
          <a:p>
            <a:pPr rtl="0" lvl="1" indent="-381000" marL="914400">
              <a:buClr>
                <a:srgbClr val="000000"/>
              </a:buClr>
              <a:buSzPct val="80000"/>
              <a:buFont typeface="Courier New"/>
              <a:buChar char="o"/>
            </a:pPr>
            <a:r>
              <a:rPr lang="en"/>
              <a:t>Many different ways to use</a:t>
            </a:r>
          </a:p>
          <a:p>
            <a:pPr rtl="0" lvl="2" indent="-381000" marL="1371600">
              <a:buClr>
                <a:srgbClr val="000000"/>
              </a:buClr>
              <a:buSzPct val="80000"/>
              <a:buFont typeface="Wingdings"/>
              <a:buChar char="§"/>
            </a:pPr>
            <a:r>
              <a:rPr lang="en"/>
              <a:t>Email: Subject, Message</a:t>
            </a:r>
          </a:p>
          <a:p>
            <a:pPr rtl="0" lvl="0" indent="-419100" marL="457200">
              <a:buClr>
                <a:srgbClr val="000000"/>
              </a:buClr>
              <a:buSzPct val="166666"/>
              <a:buFont typeface="Arial"/>
              <a:buChar char="•"/>
            </a:pPr>
            <a:r>
              <a:rPr lang="en"/>
              <a:t>Desired:</a:t>
            </a:r>
          </a:p>
          <a:p>
            <a:pPr rtl="0" lvl="1" indent="-381000" marL="914400">
              <a:buClr>
                <a:srgbClr val="000000"/>
              </a:buClr>
              <a:buSzPct val="80000"/>
              <a:buFont typeface="Courier New"/>
              <a:buChar char="o"/>
            </a:pPr>
            <a:r>
              <a:rPr lang="en"/>
              <a:t>Simplicity, Necessary Features</a:t>
            </a:r>
          </a:p>
          <a:p>
            <a:pPr lvl="1" indent="-381000" marL="914400">
              <a:buClr>
                <a:srgbClr val="000000"/>
              </a:buClr>
              <a:buSzPct val="80000"/>
              <a:buFont typeface="Courier New"/>
              <a:buChar char="o"/>
            </a:pPr>
            <a:r>
              <a:rPr lang="en"/>
              <a:t>Easily understood use and interface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Demonstration</a:t>
            </a:r>
          </a:p>
        </p:txBody>
      </p:sp>
      <p:sp>
        <p:nvSpPr>
          <p:cNvPr id="36" name="Shape 36"/>
          <p:cNvSpPr txBox="1"/>
          <p:nvPr>
            <p:ph idx="1" type="body"/>
          </p:nvPr>
        </p:nvSpPr>
        <p:spPr>
          <a:xfrm>
            <a:off y="1200150" x="457200"/>
            <a:ext cy="3787500"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Logging In</a:t>
            </a:r>
          </a:p>
          <a:p>
            <a:pPr rtl="0" lvl="0" indent="-419100" marL="457200">
              <a:buClr>
                <a:srgbClr val="000000"/>
              </a:buClr>
              <a:buSzPct val="166666"/>
              <a:buFont typeface="Arial"/>
              <a:buChar char="•"/>
            </a:pPr>
            <a:r>
              <a:rPr lang="en"/>
              <a:t>Adding a Category</a:t>
            </a:r>
          </a:p>
          <a:p>
            <a:pPr rtl="0" lvl="0" indent="-419100" marL="457200">
              <a:buClr>
                <a:srgbClr val="000000"/>
              </a:buClr>
              <a:buSzPct val="166666"/>
              <a:buFont typeface="Arial"/>
              <a:buChar char="•"/>
            </a:pPr>
            <a:r>
              <a:rPr lang="en"/>
              <a:t>Adding a few tasks</a:t>
            </a:r>
          </a:p>
          <a:p>
            <a:pPr rtl="0" lvl="0" indent="-419100" marL="457200">
              <a:buClr>
                <a:srgbClr val="000000"/>
              </a:buClr>
              <a:buSzPct val="166666"/>
              <a:buFont typeface="Arial"/>
              <a:buChar char="•"/>
            </a:pPr>
            <a:r>
              <a:rPr lang="en"/>
              <a:t>Re-prioritizing tasks</a:t>
            </a:r>
          </a:p>
          <a:p>
            <a:pPr rtl="0" lvl="0" indent="-419100" marL="457200">
              <a:buClr>
                <a:srgbClr val="000000"/>
              </a:buClr>
              <a:buSzPct val="166666"/>
              <a:buFont typeface="Arial"/>
              <a:buChar char="•"/>
            </a:pPr>
            <a:r>
              <a:rPr lang="en"/>
              <a:t>Updating a task</a:t>
            </a:r>
          </a:p>
          <a:p>
            <a:pPr rtl="0" lvl="0" indent="-419100" marL="457200">
              <a:buClr>
                <a:srgbClr val="000000"/>
              </a:buClr>
              <a:buSzPct val="166666"/>
              <a:buFont typeface="Arial"/>
              <a:buChar char="•"/>
            </a:pPr>
            <a:r>
              <a:rPr lang="en"/>
              <a:t>Completing a task</a:t>
            </a:r>
          </a:p>
          <a:p>
            <a:pPr rtl="0" lvl="0" indent="-419100" marL="457200">
              <a:buClr>
                <a:srgbClr val="000000"/>
              </a:buClr>
              <a:buSzPct val="166666"/>
              <a:buFont typeface="Arial"/>
              <a:buChar char="•"/>
            </a:pPr>
            <a:r>
              <a:rPr lang="en"/>
              <a:t>Downloading data</a:t>
            </a:r>
          </a:p>
          <a:p>
            <a:pPr rtl="0" lvl="0" indent="-419100" marL="457200">
              <a:buClr>
                <a:srgbClr val="000000"/>
              </a:buClr>
              <a:buSzPct val="166666"/>
              <a:buFont typeface="Arial"/>
              <a:buChar char="•"/>
            </a:pPr>
            <a:r>
              <a:rPr lang="en"/>
              <a:t>Deleting a task</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Evaluation</a:t>
            </a:r>
          </a:p>
        </p:txBody>
      </p:sp>
      <p:sp>
        <p:nvSpPr>
          <p:cNvPr id="42" name="Shape 42"/>
          <p:cNvSpPr txBox="1"/>
          <p:nvPr>
            <p:ph idx="1" type="body"/>
          </p:nvPr>
        </p:nvSpPr>
        <p:spPr>
          <a:xfrm>
            <a:off y="1200150" x="457200"/>
            <a:ext cy="3787500"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Major Findings:</a:t>
            </a:r>
          </a:p>
          <a:p>
            <a:pPr rtl="0" lvl="1" indent="-381000" marL="914400">
              <a:buClr>
                <a:srgbClr val="000000"/>
              </a:buClr>
              <a:buSzPct val="80000"/>
              <a:buFont typeface="Courier New"/>
              <a:buChar char="o"/>
            </a:pPr>
            <a:r>
              <a:rPr lang="en"/>
              <a:t>Tabs vs. Pop-up windows</a:t>
            </a:r>
          </a:p>
          <a:p>
            <a:pPr rtl="0" lvl="1" indent="-381000" marL="914400">
              <a:buClr>
                <a:srgbClr val="000000"/>
              </a:buClr>
              <a:buSzPct val="80000"/>
              <a:buFont typeface="Courier New"/>
              <a:buChar char="o"/>
            </a:pPr>
            <a:r>
              <a:rPr lang="en"/>
              <a:t>Images and Tooltips</a:t>
            </a:r>
          </a:p>
          <a:p>
            <a:pPr rtl="0" lvl="1" indent="-381000" marL="914400">
              <a:buClr>
                <a:srgbClr val="000000"/>
              </a:buClr>
              <a:buSzPct val="80000"/>
              <a:buFont typeface="Courier New"/>
              <a:buChar char="o"/>
            </a:pPr>
            <a:r>
              <a:rPr lang="en"/>
              <a:t>Date Formatting</a:t>
            </a:r>
          </a:p>
          <a:p>
            <a:pPr rtl="0" lvl="1" indent="-381000" marL="914400">
              <a:buClr>
                <a:srgbClr val="000000"/>
              </a:buClr>
              <a:buSzPct val="80000"/>
              <a:buFont typeface="Courier New"/>
              <a:buChar char="o"/>
            </a:pPr>
            <a:r>
              <a:rPr lang="en"/>
              <a:t>Wording (Query vs. Filter)</a:t>
            </a:r>
          </a:p>
          <a:p>
            <a:pPr rtl="0" lvl="1" indent="-381000" marL="914400">
              <a:buClr>
                <a:srgbClr val="000000"/>
              </a:buClr>
              <a:buSzPct val="80000"/>
              <a:buFont typeface="Courier New"/>
              <a:buChar char="o"/>
            </a:pPr>
            <a:r>
              <a:rPr lang="en"/>
              <a:t>Screens</a:t>
            </a:r>
          </a:p>
          <a:p>
            <a:pPr rtl="0" lvl="2" indent="-381000" marL="1371600">
              <a:buClr>
                <a:srgbClr val="000000"/>
              </a:buClr>
              <a:buSzPct val="80000"/>
              <a:buFont typeface="Wingdings"/>
              <a:buChar char="§"/>
            </a:pPr>
            <a:r>
              <a:rPr lang="en"/>
              <a:t>Update Screen</a:t>
            </a:r>
          </a:p>
          <a:p>
            <a:pPr rtl="0" lvl="2" indent="-381000" marL="1371600">
              <a:buClr>
                <a:srgbClr val="000000"/>
              </a:buClr>
              <a:buSzPct val="80000"/>
              <a:buFont typeface="Wingdings"/>
              <a:buChar char="§"/>
            </a:pPr>
            <a:r>
              <a:rPr lang="en"/>
              <a:t>Pop-up windows (Statistics Page)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ctrTitle"/>
          </p:nvPr>
        </p:nvSpPr>
        <p:spPr>
          <a:xfrm>
            <a:off y="1583342" x="685800"/>
            <a:ext cy="1159799" cx="7772400"/>
          </a:xfrm>
          <a:prstGeom prst="rect">
            <a:avLst/>
          </a:prstGeom>
        </p:spPr>
        <p:txBody>
          <a:bodyPr bIns="91425" rIns="91425" lIns="91425" tIns="91425" anchor="b" anchorCtr="0">
            <a:noAutofit/>
          </a:bodyPr>
          <a:lstStyle/>
          <a:p>
            <a:pPr>
              <a:buNone/>
            </a:pPr>
            <a:r>
              <a:rPr lang="en"/>
              <a:t>Questions?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