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59022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97326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321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008376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2927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96468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97861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260234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24898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1BF09D-E1A0-471C-9AD3-0E632BD1368D}" type="datetimeFigureOut">
              <a:rPr lang="es-MX" smtClean="0"/>
              <a:t>26/09/2022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222225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1BF09D-E1A0-471C-9AD3-0E632BD1368D}" type="datetimeFigureOut">
              <a:rPr lang="es-MX" smtClean="0"/>
              <a:t>26/09/2022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07545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D1BF09D-E1A0-471C-9AD3-0E632BD1368D}" type="datetimeFigureOut">
              <a:rPr lang="es-MX" smtClean="0"/>
              <a:t>26/09/2022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200833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D1BF09D-E1A0-471C-9AD3-0E632BD1368D}" type="datetimeFigureOut">
              <a:rPr lang="es-MX" smtClean="0"/>
              <a:t>26/09/2022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6976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BF09D-E1A0-471C-9AD3-0E632BD1368D}" type="datetimeFigureOut">
              <a:rPr lang="es-MX" smtClean="0"/>
              <a:t>26/09/2022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292113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1BF09D-E1A0-471C-9AD3-0E632BD1368D}" type="datetimeFigureOut">
              <a:rPr lang="es-MX" smtClean="0"/>
              <a:t>26/09/2022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197906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D1BF09D-E1A0-471C-9AD3-0E632BD1368D}" type="datetimeFigureOut">
              <a:rPr lang="es-MX" smtClean="0"/>
              <a:t>26/09/2022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FBE040C-3A55-45B7-8EBD-89E6AA8267F6}" type="slidenum">
              <a:rPr lang="es-MX" smtClean="0"/>
              <a:t>‹Nº›</a:t>
            </a:fld>
            <a:endParaRPr lang="es-MX"/>
          </a:p>
        </p:txBody>
      </p:sp>
    </p:spTree>
    <p:extLst>
      <p:ext uri="{BB962C8B-B14F-4D97-AF65-F5344CB8AC3E}">
        <p14:creationId xmlns:p14="http://schemas.microsoft.com/office/powerpoint/2010/main" val="304125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1BF09D-E1A0-471C-9AD3-0E632BD1368D}" type="datetimeFigureOut">
              <a:rPr lang="es-MX" smtClean="0"/>
              <a:t>26/09/2022</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BE040C-3A55-45B7-8EBD-89E6AA8267F6}" type="slidenum">
              <a:rPr lang="es-MX" smtClean="0"/>
              <a:t>‹Nº›</a:t>
            </a:fld>
            <a:endParaRPr lang="es-MX"/>
          </a:p>
        </p:txBody>
      </p:sp>
    </p:spTree>
    <p:extLst>
      <p:ext uri="{BB962C8B-B14F-4D97-AF65-F5344CB8AC3E}">
        <p14:creationId xmlns:p14="http://schemas.microsoft.com/office/powerpoint/2010/main" val="3919809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434D49-1F77-2E40-4E9B-939D208BD8DD}"/>
              </a:ext>
            </a:extLst>
          </p:cNvPr>
          <p:cNvSpPr>
            <a:spLocks noGrp="1"/>
          </p:cNvSpPr>
          <p:nvPr>
            <p:ph type="ctrTitle"/>
          </p:nvPr>
        </p:nvSpPr>
        <p:spPr/>
        <p:txBody>
          <a:bodyPr/>
          <a:lstStyle/>
          <a:p>
            <a:r>
              <a:rPr lang="es-MX" dirty="0"/>
              <a:t>Análisis de velocidades de producción objetivo</a:t>
            </a:r>
          </a:p>
        </p:txBody>
      </p:sp>
      <p:sp>
        <p:nvSpPr>
          <p:cNvPr id="3" name="Subtítulo 2">
            <a:extLst>
              <a:ext uri="{FF2B5EF4-FFF2-40B4-BE49-F238E27FC236}">
                <a16:creationId xmlns:a16="http://schemas.microsoft.com/office/drawing/2014/main" id="{D05A2151-E843-BCEA-A768-C8DEF662AACA}"/>
              </a:ext>
            </a:extLst>
          </p:cNvPr>
          <p:cNvSpPr>
            <a:spLocks noGrp="1"/>
          </p:cNvSpPr>
          <p:nvPr>
            <p:ph type="subTitle" idx="1"/>
          </p:nvPr>
        </p:nvSpPr>
        <p:spPr/>
        <p:txBody>
          <a:bodyPr/>
          <a:lstStyle/>
          <a:p>
            <a:r>
              <a:rPr lang="es-MX" dirty="0"/>
              <a:t>Por: Martha Rodríguez Chávez</a:t>
            </a:r>
          </a:p>
        </p:txBody>
      </p:sp>
    </p:spTree>
    <p:extLst>
      <p:ext uri="{BB962C8B-B14F-4D97-AF65-F5344CB8AC3E}">
        <p14:creationId xmlns:p14="http://schemas.microsoft.com/office/powerpoint/2010/main" val="261040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128A7-F7BA-52E4-8F63-A5FEC83F2F9A}"/>
              </a:ext>
            </a:extLst>
          </p:cNvPr>
          <p:cNvSpPr>
            <a:spLocks noGrp="1"/>
          </p:cNvSpPr>
          <p:nvPr>
            <p:ph type="title"/>
          </p:nvPr>
        </p:nvSpPr>
        <p:spPr/>
        <p:txBody>
          <a:bodyPr/>
          <a:lstStyle/>
          <a:p>
            <a:r>
              <a:rPr lang="es-MX" dirty="0"/>
              <a:t>Viabilidad</a:t>
            </a:r>
          </a:p>
        </p:txBody>
      </p:sp>
      <p:sp>
        <p:nvSpPr>
          <p:cNvPr id="3" name="Marcador de contenido 2">
            <a:extLst>
              <a:ext uri="{FF2B5EF4-FFF2-40B4-BE49-F238E27FC236}">
                <a16:creationId xmlns:a16="http://schemas.microsoft.com/office/drawing/2014/main" id="{09E96A33-735C-C767-F7D2-9788FF8D6BB5}"/>
              </a:ext>
            </a:extLst>
          </p:cNvPr>
          <p:cNvSpPr>
            <a:spLocks noGrp="1"/>
          </p:cNvSpPr>
          <p:nvPr>
            <p:ph idx="1"/>
          </p:nvPr>
        </p:nvSpPr>
        <p:spPr/>
        <p:txBody>
          <a:bodyPr/>
          <a:lstStyle/>
          <a:p>
            <a:r>
              <a:rPr lang="es-MX" dirty="0"/>
              <a:t>Se cuenta con líneas de producción que constan de varias maquinas</a:t>
            </a:r>
          </a:p>
          <a:p>
            <a:r>
              <a:rPr lang="es-MX" dirty="0"/>
              <a:t>La maquina al inicio y al final cuentan con un registro por minuto de la velocidad</a:t>
            </a:r>
          </a:p>
          <a:p>
            <a:r>
              <a:rPr lang="es-MX" dirty="0"/>
              <a:t>Cada línea de producción tiene establecido un objetivo que se basa en la capacidad de la maquina que se encuentra al inicio</a:t>
            </a:r>
          </a:p>
          <a:p>
            <a:r>
              <a:rPr lang="es-MX" dirty="0"/>
              <a:t>Contando con los registros de velocidad se puede analizar si los objetivos actuales son correctos o deben ajustarse</a:t>
            </a:r>
          </a:p>
        </p:txBody>
      </p:sp>
    </p:spTree>
    <p:extLst>
      <p:ext uri="{BB962C8B-B14F-4D97-AF65-F5344CB8AC3E}">
        <p14:creationId xmlns:p14="http://schemas.microsoft.com/office/powerpoint/2010/main" val="189491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70827-781A-164B-3BA4-1128483331F5}"/>
              </a:ext>
            </a:extLst>
          </p:cNvPr>
          <p:cNvSpPr>
            <a:spLocks noGrp="1"/>
          </p:cNvSpPr>
          <p:nvPr>
            <p:ph type="title"/>
          </p:nvPr>
        </p:nvSpPr>
        <p:spPr/>
        <p:txBody>
          <a:bodyPr/>
          <a:lstStyle/>
          <a:p>
            <a:r>
              <a:rPr lang="es-MX" dirty="0"/>
              <a:t>Impacto</a:t>
            </a:r>
          </a:p>
        </p:txBody>
      </p:sp>
      <p:sp>
        <p:nvSpPr>
          <p:cNvPr id="3" name="Marcador de contenido 2">
            <a:extLst>
              <a:ext uri="{FF2B5EF4-FFF2-40B4-BE49-F238E27FC236}">
                <a16:creationId xmlns:a16="http://schemas.microsoft.com/office/drawing/2014/main" id="{1CFE1F51-252B-A52E-6E33-561473D1734B}"/>
              </a:ext>
            </a:extLst>
          </p:cNvPr>
          <p:cNvSpPr>
            <a:spLocks noGrp="1"/>
          </p:cNvSpPr>
          <p:nvPr>
            <p:ph idx="1"/>
          </p:nvPr>
        </p:nvSpPr>
        <p:spPr/>
        <p:txBody>
          <a:bodyPr/>
          <a:lstStyle/>
          <a:p>
            <a:r>
              <a:rPr lang="es-MX" dirty="0"/>
              <a:t>Al contar con los limites correctos se puede determinar con mayor precisión la capacidad de la línea de producción en cuanto a velocidad de producción.</a:t>
            </a:r>
          </a:p>
          <a:p>
            <a:r>
              <a:rPr lang="es-MX" dirty="0"/>
              <a:t>Para el análisis se tomaron muestras del mes de agosto de 11 líneas de producción</a:t>
            </a:r>
          </a:p>
          <a:p>
            <a:r>
              <a:rPr lang="es-MX" dirty="0"/>
              <a:t>El análisis realizado muestra un resumen de las líneas de producción así como el detalle de cada línea, comparando las velocidades objetivo, de la maquina inicial y la maquina final.</a:t>
            </a:r>
          </a:p>
        </p:txBody>
      </p:sp>
    </p:spTree>
    <p:extLst>
      <p:ext uri="{BB962C8B-B14F-4D97-AF65-F5344CB8AC3E}">
        <p14:creationId xmlns:p14="http://schemas.microsoft.com/office/powerpoint/2010/main" val="195203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991B9-8838-D03E-B1FC-ACD3DE648303}"/>
              </a:ext>
            </a:extLst>
          </p:cNvPr>
          <p:cNvSpPr>
            <a:spLocks noGrp="1"/>
          </p:cNvSpPr>
          <p:nvPr>
            <p:ph type="title"/>
          </p:nvPr>
        </p:nvSpPr>
        <p:spPr/>
        <p:txBody>
          <a:bodyPr/>
          <a:lstStyle/>
          <a:p>
            <a:r>
              <a:rPr lang="es-MX" dirty="0"/>
              <a:t>Resumen de las </a:t>
            </a:r>
            <a:r>
              <a:rPr lang="es-MX" dirty="0" err="1"/>
              <a:t>lineas</a:t>
            </a:r>
            <a:endParaRPr lang="es-MX" dirty="0"/>
          </a:p>
        </p:txBody>
      </p:sp>
      <p:pic>
        <p:nvPicPr>
          <p:cNvPr id="7" name="Marcador de contenido 6">
            <a:extLst>
              <a:ext uri="{FF2B5EF4-FFF2-40B4-BE49-F238E27FC236}">
                <a16:creationId xmlns:a16="http://schemas.microsoft.com/office/drawing/2014/main" id="{B4E9EA35-4DDD-690F-BF90-AA2323BAB1F3}"/>
              </a:ext>
            </a:extLst>
          </p:cNvPr>
          <p:cNvPicPr>
            <a:picLocks noGrp="1" noChangeAspect="1"/>
          </p:cNvPicPr>
          <p:nvPr>
            <p:ph sz="half" idx="1"/>
          </p:nvPr>
        </p:nvPicPr>
        <p:blipFill>
          <a:blip r:embed="rId2"/>
          <a:stretch>
            <a:fillRect/>
          </a:stretch>
        </p:blipFill>
        <p:spPr>
          <a:xfrm>
            <a:off x="1282804" y="1270000"/>
            <a:ext cx="6593114" cy="2993693"/>
          </a:xfrm>
        </p:spPr>
      </p:pic>
      <p:sp>
        <p:nvSpPr>
          <p:cNvPr id="5" name="Marcador de contenido 4">
            <a:extLst>
              <a:ext uri="{FF2B5EF4-FFF2-40B4-BE49-F238E27FC236}">
                <a16:creationId xmlns:a16="http://schemas.microsoft.com/office/drawing/2014/main" id="{BA9ADE3F-0C01-D904-3D84-EFD30397CDCE}"/>
              </a:ext>
            </a:extLst>
          </p:cNvPr>
          <p:cNvSpPr>
            <a:spLocks noGrp="1"/>
          </p:cNvSpPr>
          <p:nvPr>
            <p:ph sz="half" idx="2"/>
          </p:nvPr>
        </p:nvSpPr>
        <p:spPr>
          <a:xfrm>
            <a:off x="1345721" y="4572000"/>
            <a:ext cx="7928283" cy="1469362"/>
          </a:xfrm>
        </p:spPr>
        <p:txBody>
          <a:bodyPr>
            <a:normAutofit fontScale="77500" lnSpcReduction="20000"/>
          </a:bodyPr>
          <a:lstStyle/>
          <a:p>
            <a:r>
              <a:rPr lang="es-MX" dirty="0"/>
              <a:t>Este resumen muestra la velocidad que se encuentra en el segundo cuartil que es la que mas se presenta en las muestras.</a:t>
            </a:r>
          </a:p>
          <a:p>
            <a:r>
              <a:rPr lang="es-MX" dirty="0"/>
              <a:t>Se observa que en todas las líneas la velocidad de la maquina de inicio esta por encima de la velocidad objetivo y que la velocidad de la maquina final esta por debajo.</a:t>
            </a:r>
          </a:p>
          <a:p>
            <a:r>
              <a:rPr lang="es-MX" dirty="0"/>
              <a:t>El desperdicio y las piezas malas no llegan a la maquina final por lo que se esperaba que fuera menor a la velocidad de la maquina inicial.</a:t>
            </a:r>
          </a:p>
        </p:txBody>
      </p:sp>
    </p:spTree>
    <p:extLst>
      <p:ext uri="{BB962C8B-B14F-4D97-AF65-F5344CB8AC3E}">
        <p14:creationId xmlns:p14="http://schemas.microsoft.com/office/powerpoint/2010/main" val="19300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48725-EF17-3B33-8BD3-DC90B552121A}"/>
              </a:ext>
            </a:extLst>
          </p:cNvPr>
          <p:cNvSpPr>
            <a:spLocks noGrp="1"/>
          </p:cNvSpPr>
          <p:nvPr>
            <p:ph type="title"/>
          </p:nvPr>
        </p:nvSpPr>
        <p:spPr/>
        <p:txBody>
          <a:bodyPr/>
          <a:lstStyle/>
          <a:p>
            <a:r>
              <a:rPr lang="es-MX" dirty="0" err="1"/>
              <a:t>Linea</a:t>
            </a:r>
            <a:r>
              <a:rPr lang="es-MX" dirty="0"/>
              <a:t> 33</a:t>
            </a:r>
          </a:p>
        </p:txBody>
      </p:sp>
      <p:sp>
        <p:nvSpPr>
          <p:cNvPr id="4" name="Marcador de contenido 3">
            <a:extLst>
              <a:ext uri="{FF2B5EF4-FFF2-40B4-BE49-F238E27FC236}">
                <a16:creationId xmlns:a16="http://schemas.microsoft.com/office/drawing/2014/main" id="{D455EACC-07C2-1C2A-2B6A-ED34B9140C8F}"/>
              </a:ext>
            </a:extLst>
          </p:cNvPr>
          <p:cNvSpPr>
            <a:spLocks noGrp="1"/>
          </p:cNvSpPr>
          <p:nvPr>
            <p:ph sz="half" idx="2"/>
          </p:nvPr>
        </p:nvSpPr>
        <p:spPr>
          <a:xfrm>
            <a:off x="517585" y="4157933"/>
            <a:ext cx="8756419" cy="1883430"/>
          </a:xfrm>
        </p:spPr>
        <p:txBody>
          <a:bodyPr>
            <a:normAutofit lnSpcReduction="10000"/>
          </a:bodyPr>
          <a:lstStyle/>
          <a:p>
            <a:r>
              <a:rPr lang="es-MX" dirty="0"/>
              <a:t>Se observa como los datos se agrupan en torno a la mediana de los datos, la velocidad se mantiene mas o menos estable en la muestra.</a:t>
            </a:r>
          </a:p>
          <a:p>
            <a:r>
              <a:rPr lang="es-MX" dirty="0"/>
              <a:t>En este caso la velocidad de la maquina inicial se mantiene alrededor de 1339 clavos por minuto, son 9 clavos por encima del objetivo.</a:t>
            </a:r>
          </a:p>
          <a:p>
            <a:r>
              <a:rPr lang="es-MX" dirty="0"/>
              <a:t>La velocidad de la maquina final se encuentra 100 clavos por debajo del objetivo.</a:t>
            </a:r>
          </a:p>
          <a:p>
            <a:endParaRPr lang="es-MX" dirty="0"/>
          </a:p>
        </p:txBody>
      </p:sp>
      <p:pic>
        <p:nvPicPr>
          <p:cNvPr id="12" name="Marcador de contenido 11">
            <a:extLst>
              <a:ext uri="{FF2B5EF4-FFF2-40B4-BE49-F238E27FC236}">
                <a16:creationId xmlns:a16="http://schemas.microsoft.com/office/drawing/2014/main" id="{BAEDA224-105D-D487-850B-F7DB16456DE2}"/>
              </a:ext>
            </a:extLst>
          </p:cNvPr>
          <p:cNvPicPr>
            <a:picLocks noGrp="1" noChangeAspect="1"/>
          </p:cNvPicPr>
          <p:nvPr>
            <p:ph sz="half" idx="1"/>
          </p:nvPr>
        </p:nvPicPr>
        <p:blipFill>
          <a:blip r:embed="rId2"/>
          <a:stretch>
            <a:fillRect/>
          </a:stretch>
        </p:blipFill>
        <p:spPr>
          <a:xfrm>
            <a:off x="677334" y="1549946"/>
            <a:ext cx="3283119" cy="1479626"/>
          </a:xfrm>
        </p:spPr>
      </p:pic>
      <p:pic>
        <p:nvPicPr>
          <p:cNvPr id="14" name="Imagen 13">
            <a:extLst>
              <a:ext uri="{FF2B5EF4-FFF2-40B4-BE49-F238E27FC236}">
                <a16:creationId xmlns:a16="http://schemas.microsoft.com/office/drawing/2014/main" id="{C3C1AD6A-29DD-5761-4E95-54CE746C77C8}"/>
              </a:ext>
            </a:extLst>
          </p:cNvPr>
          <p:cNvPicPr>
            <a:picLocks noChangeAspect="1"/>
          </p:cNvPicPr>
          <p:nvPr/>
        </p:nvPicPr>
        <p:blipFill rotWithShape="1">
          <a:blip r:embed="rId3"/>
          <a:srcRect t="1" b="3197"/>
          <a:stretch/>
        </p:blipFill>
        <p:spPr>
          <a:xfrm>
            <a:off x="2638729" y="1947653"/>
            <a:ext cx="2152759" cy="1081919"/>
          </a:xfrm>
          <a:prstGeom prst="rect">
            <a:avLst/>
          </a:prstGeom>
        </p:spPr>
      </p:pic>
      <p:pic>
        <p:nvPicPr>
          <p:cNvPr id="16" name="Imagen 15">
            <a:extLst>
              <a:ext uri="{FF2B5EF4-FFF2-40B4-BE49-F238E27FC236}">
                <a16:creationId xmlns:a16="http://schemas.microsoft.com/office/drawing/2014/main" id="{C4278F79-58F7-AEBC-43DF-3A75D23060CD}"/>
              </a:ext>
            </a:extLst>
          </p:cNvPr>
          <p:cNvPicPr>
            <a:picLocks noChangeAspect="1"/>
          </p:cNvPicPr>
          <p:nvPr/>
        </p:nvPicPr>
        <p:blipFill>
          <a:blip r:embed="rId4"/>
          <a:stretch>
            <a:fillRect/>
          </a:stretch>
        </p:blipFill>
        <p:spPr>
          <a:xfrm>
            <a:off x="4884131" y="1071219"/>
            <a:ext cx="3737507" cy="2791411"/>
          </a:xfrm>
          <a:prstGeom prst="rect">
            <a:avLst/>
          </a:prstGeom>
        </p:spPr>
      </p:pic>
    </p:spTree>
    <p:extLst>
      <p:ext uri="{BB962C8B-B14F-4D97-AF65-F5344CB8AC3E}">
        <p14:creationId xmlns:p14="http://schemas.microsoft.com/office/powerpoint/2010/main" val="339929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9892ECB-BADD-DE83-A192-C1DD44C1966D}"/>
              </a:ext>
            </a:extLst>
          </p:cNvPr>
          <p:cNvSpPr>
            <a:spLocks noGrp="1"/>
          </p:cNvSpPr>
          <p:nvPr>
            <p:ph type="title"/>
          </p:nvPr>
        </p:nvSpPr>
        <p:spPr/>
        <p:txBody>
          <a:bodyPr/>
          <a:lstStyle/>
          <a:p>
            <a:r>
              <a:rPr lang="es-MX" dirty="0"/>
              <a:t>Conclusión</a:t>
            </a:r>
          </a:p>
        </p:txBody>
      </p:sp>
      <p:sp>
        <p:nvSpPr>
          <p:cNvPr id="6" name="Marcador de contenido 5">
            <a:extLst>
              <a:ext uri="{FF2B5EF4-FFF2-40B4-BE49-F238E27FC236}">
                <a16:creationId xmlns:a16="http://schemas.microsoft.com/office/drawing/2014/main" id="{126A11B5-EA5F-7320-BD09-B6D434801CE0}"/>
              </a:ext>
            </a:extLst>
          </p:cNvPr>
          <p:cNvSpPr>
            <a:spLocks noGrp="1"/>
          </p:cNvSpPr>
          <p:nvPr>
            <p:ph idx="1"/>
          </p:nvPr>
        </p:nvSpPr>
        <p:spPr/>
        <p:txBody>
          <a:bodyPr/>
          <a:lstStyle/>
          <a:p>
            <a:r>
              <a:rPr lang="es-MX" dirty="0"/>
              <a:t>Se concluye que aunque la velocidad de inicio coincide con la velocidad objetivo deben existir perdidas entre esta maquina y la maquina final ya que esta siempre se encuentra por debajo del objetivo.</a:t>
            </a:r>
          </a:p>
          <a:p>
            <a:pPr marL="0" indent="0">
              <a:buNone/>
            </a:pPr>
            <a:endParaRPr lang="es-MX" dirty="0"/>
          </a:p>
          <a:p>
            <a:r>
              <a:rPr lang="es-MX" dirty="0"/>
              <a:t>Los valores objetivos pueden ajustarse para mayor precisión ya que aunque no existe una variación muy grande con los valores de las líneas en la mayoría de los casos el valor objetivo este fuera de los cuartiles centrales.</a:t>
            </a:r>
          </a:p>
        </p:txBody>
      </p:sp>
    </p:spTree>
    <p:extLst>
      <p:ext uri="{BB962C8B-B14F-4D97-AF65-F5344CB8AC3E}">
        <p14:creationId xmlns:p14="http://schemas.microsoft.com/office/powerpoint/2010/main" val="143204823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387</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Análisis de velocidades de producción objetivo</vt:lpstr>
      <vt:lpstr>Viabilidad</vt:lpstr>
      <vt:lpstr>Impacto</vt:lpstr>
      <vt:lpstr>Resumen de las lineas</vt:lpstr>
      <vt:lpstr>Linea 33</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velocidades de producción objetivo</dc:title>
  <dc:creator>MARTHA RODRIGUEZ CHAVEZ</dc:creator>
  <cp:lastModifiedBy>MARTHA RODRIGUEZ CHAVEZ</cp:lastModifiedBy>
  <cp:revision>1</cp:revision>
  <dcterms:created xsi:type="dcterms:W3CDTF">2022-09-26T17:27:56Z</dcterms:created>
  <dcterms:modified xsi:type="dcterms:W3CDTF">2022-09-26T18:36:57Z</dcterms:modified>
</cp:coreProperties>
</file>