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58" r:id="rId6"/>
    <p:sldId id="269" r:id="rId7"/>
    <p:sldId id="264" r:id="rId8"/>
    <p:sldId id="266" r:id="rId9"/>
    <p:sldId id="259" r:id="rId10"/>
    <p:sldId id="260" r:id="rId11"/>
    <p:sldId id="261" r:id="rId12"/>
  </p:sldIdLst>
  <p:sldSz cx="9144000" cy="5143500" type="screen16x9"/>
  <p:notesSz cx="6858000" cy="9144000"/>
  <p:embeddedFontLst>
    <p:embeddedFont>
      <p:font typeface="Gill Sans" panose="020B0604020202020204" charset="0"/>
      <p:regular r:id="rId14"/>
      <p:bold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e94c9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e94c9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9e94c9c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9e94c9c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5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646a8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646a8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646a8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646a8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90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646a8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646a8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173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d721d84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fd721d84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d721d84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d721d84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abfe509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abfe509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8255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2319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6510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457200" marR="0" lvl="0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02503" y="4732020"/>
            <a:ext cx="2472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82588" y="0"/>
            <a:ext cx="8226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1000" y="797719"/>
            <a:ext cx="8410500" cy="4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>
            <a:lvl1pPr marL="457200" lvl="0" indent="-354330" algn="l" rtl="0">
              <a:spcBef>
                <a:spcPts val="900"/>
              </a:spcBef>
              <a:spcAft>
                <a:spcPts val="0"/>
              </a:spcAft>
              <a:buSzPts val="198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45525" y="4941094"/>
            <a:ext cx="498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F7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ding.geo.census.gov/" TargetMode="External"/><Relationship Id="rId2" Type="http://schemas.openxmlformats.org/officeDocument/2006/relationships/hyperlink" Target="https://developers.google.com/maps/documentatio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287750" y="1474700"/>
            <a:ext cx="75294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 dirty="0">
                <a:latin typeface="Roboto"/>
                <a:ea typeface="Roboto"/>
                <a:cs typeface="Roboto"/>
                <a:sym typeface="Roboto"/>
              </a:rPr>
              <a:t>Module 3 Project </a:t>
            </a:r>
            <a:endParaRPr sz="4800" b="1" i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Locale Effect on Healthcare Costs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185925" y="4235476"/>
            <a:ext cx="2877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Last Update: Aug 2019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4472075" y="-23975"/>
            <a:ext cx="46719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584725" y="1398500"/>
            <a:ext cx="38871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Further Research and Next Steps</a:t>
            </a:r>
            <a:endParaRPr sz="30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920275" y="952050"/>
            <a:ext cx="42237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Investigate causation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Expand scope into diagnosis-specific location effects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Further categorize hospitals by different criteria (e.g. Teaching vs. Private, local economy, etc.)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Look into variation of medical costs within individual socioeconomic metropolitan areas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12000" y="0"/>
            <a:ext cx="9144000" cy="5143500"/>
          </a:xfrm>
          <a:prstGeom prst="rect">
            <a:avLst/>
          </a:prstGeom>
          <a:solidFill>
            <a:srgbClr val="2B2B2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7096" y="4544025"/>
            <a:ext cx="2235398" cy="3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516350" y="1474700"/>
            <a:ext cx="75294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48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1342825" y="179300"/>
            <a:ext cx="37101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Key Questions: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123400" y="366000"/>
            <a:ext cx="5073900" cy="4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Metropolitan vs. Non-Metropolitan: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there a difference for hospital charges for the same procedures depending on location?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Medicare coverage affected by hospital location?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patients in Metro areas paying more than those in non-Metro areas?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diagnosis categories have the largest location effect?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62011A-D1DC-404B-B4B2-A6C1AE8A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40CBA-4AB2-42AA-B060-47868B538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Inpatient Prospective Payment System (IPPS) Provider Summary for the Top 100 Diagnosis-Related Groups (DRG) - FY2016</a:t>
            </a:r>
          </a:p>
          <a:p>
            <a:r>
              <a:rPr lang="en-US" dirty="0"/>
              <a:t>Census data from 2010</a:t>
            </a:r>
          </a:p>
          <a:p>
            <a:r>
              <a:rPr lang="en-US" dirty="0">
                <a:hlinkClick r:id="rId2"/>
              </a:rPr>
              <a:t>Google Maps API</a:t>
            </a:r>
            <a:endParaRPr lang="en-US" dirty="0"/>
          </a:p>
          <a:p>
            <a:r>
              <a:rPr lang="en-US" dirty="0">
                <a:hlinkClick r:id="rId3"/>
              </a:rPr>
              <a:t>Census block geoid – Geo Locator API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4C188-6029-4582-92D3-980B1C40E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E4F8790-5DE2-4AD5-8DB2-831D151436AC}"/>
              </a:ext>
            </a:extLst>
          </p:cNvPr>
          <p:cNvSpPr txBox="1">
            <a:spLocks/>
          </p:cNvSpPr>
          <p:nvPr/>
        </p:nvSpPr>
        <p:spPr>
          <a:xfrm>
            <a:off x="311700" y="29334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Caveats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D4154B-5308-466C-8E25-685A44B412FC}"/>
              </a:ext>
            </a:extLst>
          </p:cNvPr>
          <p:cNvSpPr txBox="1">
            <a:spLocks/>
          </p:cNvSpPr>
          <p:nvPr/>
        </p:nvSpPr>
        <p:spPr>
          <a:xfrm>
            <a:off x="311700" y="3435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Old Data – 2010 Census &amp; 2016 Hospital Charge Data</a:t>
            </a:r>
          </a:p>
        </p:txBody>
      </p:sp>
    </p:spTree>
    <p:extLst>
      <p:ext uri="{BB962C8B-B14F-4D97-AF65-F5344CB8AC3E}">
        <p14:creationId xmlns:p14="http://schemas.microsoft.com/office/powerpoint/2010/main" val="373236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A5E08-EC3F-4CB6-93A6-D1A6C95A19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6070A8-744B-4585-A1C5-D0F8AC2C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09"/>
            <a:ext cx="8520600" cy="572700"/>
          </a:xfrm>
        </p:spPr>
        <p:txBody>
          <a:bodyPr/>
          <a:lstStyle/>
          <a:p>
            <a:r>
              <a:rPr lang="en-US" dirty="0"/>
              <a:t>Metro vs. Non-Metro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558C4-B1F6-4EDE-B1C6-0CDAD7382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34" y="614704"/>
            <a:ext cx="6993732" cy="44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dirty="0">
                <a:solidFill>
                  <a:srgbClr val="2B2B2B"/>
                </a:solidFill>
                <a:latin typeface="Roboto"/>
                <a:ea typeface="Roboto"/>
                <a:sym typeface="Roboto"/>
              </a:rPr>
              <a:t>Average Hospital Charges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1018B-6C1D-439A-9DF4-ABF401B02E7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1625" y="4163055"/>
            <a:ext cx="7860750" cy="696962"/>
          </a:xfrm>
        </p:spPr>
        <p:txBody>
          <a:bodyPr/>
          <a:lstStyle/>
          <a:p>
            <a:pPr marL="139700" indent="0" algn="ctr">
              <a:buNone/>
            </a:pPr>
            <a:r>
              <a:rPr lang="en-US" dirty="0"/>
              <a:t>Hospital charges more for Medicare covered services in Metropolitan locations</a:t>
            </a:r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r>
              <a:rPr lang="en-US" dirty="0"/>
              <a:t>Charges for Medicare services vary more in Metropolitan locations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FAE5C650-41A8-4815-BA03-13BEC826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44" y="779860"/>
            <a:ext cx="6839232" cy="32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3C9B-7687-4D24-9B73-A66D697B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b="1" dirty="0"/>
              <a:t>% Charges Paid for Treatment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04B09-75C8-46B7-89D6-7EE39CE998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0187" y="3921918"/>
            <a:ext cx="8003625" cy="1011287"/>
          </a:xfrm>
        </p:spPr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  <a:p>
            <a:pPr marL="139700" indent="0">
              <a:buNone/>
            </a:pPr>
            <a:r>
              <a:rPr lang="en-US" dirty="0"/>
              <a:t>Medicare pays a higher percentage of the hospital charge in non-Metro areas vs. Metro areas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E661E-D2D1-46D8-B58D-46B19908A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B84DDC9-A84F-4CCA-862F-52E85291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75" y="646907"/>
            <a:ext cx="6343650" cy="335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77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 of Pocket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BD1A2-2FD6-4A39-BA9C-678F003C83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68986" y="4093159"/>
            <a:ext cx="7089225" cy="766858"/>
          </a:xfrm>
        </p:spPr>
        <p:txBody>
          <a:bodyPr/>
          <a:lstStyle/>
          <a:p>
            <a:pPr marL="139700" indent="0" algn="ctr">
              <a:buNone/>
            </a:pPr>
            <a:r>
              <a:rPr lang="en-US" dirty="0"/>
              <a:t>Patients who receive Medicare Services in Metropolitan areas pay more out-of-pocket than those in Non-Metropolitan areas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2A8EBF9-0E15-4A81-9DC3-3A2BD6BC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92" y="804341"/>
            <a:ext cx="6184615" cy="30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8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Locale effect per Diagnosis Type</a:t>
            </a: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58200-FF9C-4FE9-82FD-42808874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50" y="1416210"/>
            <a:ext cx="4301158" cy="2511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0EC33-90DD-413D-8E90-EC9998C43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68" y="1242989"/>
            <a:ext cx="3661590" cy="2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3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4472075" y="-23975"/>
            <a:ext cx="46719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FFD4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584725" y="1398500"/>
            <a:ext cx="38871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sz="30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708400" y="1085600"/>
            <a:ext cx="42237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Consider policy decisions to lower regional boundaries for alcohol/drug abuse and mental illness in urban areas (particularly regarding homelessness issues)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Consider legislation to standardize medical costs, especially within metropolitan areas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312</Words>
  <Application>Microsoft Office PowerPoint</Application>
  <PresentationFormat>On-screen Show (16:9)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Gill Sans</vt:lpstr>
      <vt:lpstr>Proxima Nova</vt:lpstr>
      <vt:lpstr>Arial</vt:lpstr>
      <vt:lpstr>Simple Light</vt:lpstr>
      <vt:lpstr>PowerPoint Presentation</vt:lpstr>
      <vt:lpstr>PowerPoint Presentation</vt:lpstr>
      <vt:lpstr>Data Sources</vt:lpstr>
      <vt:lpstr>Metro vs. Non-Metro </vt:lpstr>
      <vt:lpstr>PowerPoint Presentation</vt:lpstr>
      <vt:lpstr>% Charges Paid for Treatment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</dc:creator>
  <cp:lastModifiedBy>Jose Fuentes</cp:lastModifiedBy>
  <cp:revision>30</cp:revision>
  <dcterms:modified xsi:type="dcterms:W3CDTF">2019-08-23T21:08:04Z</dcterms:modified>
</cp:coreProperties>
</file>