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Average"/>
      <p:regular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Michael R"/>
  <p:cmAuthor clrIdx="1" id="1" initials="" lastIdx="1" name="Kevin Heder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Average-regular.fntdata"/><Relationship Id="rId47" Type="http://schemas.openxmlformats.org/officeDocument/2006/relationships/slide" Target="slides/slide41.xml"/><Relationship Id="rId49"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09T02:56:26.717">
    <p:pos x="1156" y="1755"/>
    <p:text>Yes! The really interesting comparison is Sullivan County - also a small county. Scores lower on SVI than state average, but significantly higher than Coos county. Also had way, way fewer pills in its pharmacies.</p:text>
  </p:cm>
  <p:cm authorId="1" idx="1" dt="2019-12-09T00:01:58.199">
    <p:pos x="1156" y="1755"/>
    <p:text>That is a great observation. One of the things I want to do is to show these types of unique little items to further explore and talk about how someone on the ground (e.g. the New Hampshire Gazette reporter) could start asking more questions to try to uncover anything.</p:text>
  </p:cm>
  <p:cm authorId="0" idx="2" dt="2019-12-09T02:56:26.717">
    <p:pos x="1156" y="1755"/>
    <p:text>*snaps* yes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abc9e5fb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abc9e5fb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abc9e5fb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abc9e5fb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the plan, but then…)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abc9e5fb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abc9e5fb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bc9e5fb4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bc9e5fb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changed our approach.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c2e92b20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c2e92b20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“R_output_2019_12_6” or “RScriptAPIProj”/similar name.</a:t>
            </a:r>
            <a:endParaRPr/>
          </a:p>
          <a:p>
            <a:pPr indent="0" lvl="0" marL="0" rtl="0" algn="l">
              <a:spcBef>
                <a:spcPts val="0"/>
              </a:spcBef>
              <a:spcAft>
                <a:spcPts val="0"/>
              </a:spcAft>
              <a:buNone/>
            </a:pPr>
            <a:r>
              <a:rPr lang="en"/>
              <a:t>Use Anaconda Navigator → environment that has R → Open Notebook.</a:t>
            </a:r>
            <a:endParaRPr/>
          </a:p>
          <a:p>
            <a:pPr indent="0" lvl="0" marL="0" rtl="0" algn="l">
              <a:spcBef>
                <a:spcPts val="0"/>
              </a:spcBef>
              <a:spcAft>
                <a:spcPts val="0"/>
              </a:spcAft>
              <a:buNone/>
            </a:pPr>
            <a:r>
              <a:rPr lang="en"/>
              <a:t>We used the ARCOS API, which is intended for use by researchers, journalists, etc., to reframe our questions.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abc9e5fb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abc9e5fb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c461e43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c461e43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a:t>
            </a:r>
            <a:r>
              <a:rPr lang="en"/>
              <a:t>We used a similar approach to HW1 - a beefy VM, with a large persistent disk mounted. GCP provides a good walkthrough for mounting the disk. Then used gsutil to copy to Bucket.</a:t>
            </a:r>
            <a:endParaRPr/>
          </a:p>
          <a:p>
            <a:pPr indent="0" lvl="0" marL="0" rtl="0" algn="l">
              <a:spcBef>
                <a:spcPts val="0"/>
              </a:spcBef>
              <a:spcAft>
                <a:spcPts val="0"/>
              </a:spcAft>
              <a:buNone/>
            </a:pPr>
            <a:r>
              <a:rPr lang="en"/>
              <a:t>3- Covered in the PySpark Jupyter Notebook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c461e433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c461e433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See: “PySpark_Output_2019_12_10.pdf” or OpioidProjectNotebook.ipynb</a:t>
            </a:r>
            <a:endParaRPr b="1"/>
          </a:p>
          <a:p>
            <a:pPr indent="0" lvl="0" marL="0" rtl="0" algn="l">
              <a:spcBef>
                <a:spcPts val="0"/>
              </a:spcBef>
              <a:spcAft>
                <a:spcPts val="0"/>
              </a:spcAft>
              <a:buNone/>
            </a:pPr>
            <a:r>
              <a:rPr lang="en"/>
              <a:t>1+2- We used a similar approach to HW1 - a beefy VM, with a large persistent disk mounted. GCP provides a good walkthrough for mounting the disk. Then used gsutil to copy to Bucket.</a:t>
            </a:r>
            <a:endParaRPr/>
          </a:p>
          <a:p>
            <a:pPr indent="0" lvl="0" marL="0" rtl="0" algn="l">
              <a:spcBef>
                <a:spcPts val="0"/>
              </a:spcBef>
              <a:spcAft>
                <a:spcPts val="0"/>
              </a:spcAft>
              <a:buNone/>
            </a:pPr>
            <a:r>
              <a:rPr lang="en"/>
              <a:t>3- Covered in the PySpark Jupyter Notebook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abc9e5fb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bc9e5fb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abc9e5fb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abc9e5fb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interesting county-level output, let’s revisit the original plan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touched on this in the .gov sources slide notes, a few slides earlier. Essentially, deaths spiked after this period, from synthetic opioids like fentanyl, rather than prescription drugs. This could be the confluence of the incredible potency of fentanyl combined with a decrease in prescriptions after ~2012 from new regulations.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abc9e5fb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bc9e5fb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c2e92b2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c2e92b2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c2e92b2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c2e92b2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c2e92b20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c2e92b20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c2e92b2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c2e92b2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c2e92b2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c2e92b2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abc9e5fb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abc9e5fb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abc9e5fb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abc9e5fb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abc9e5fb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abc9e5fb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c2e92b20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c2e92b20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c39f8d69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c39f8d69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abc9e5fb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abc9e5fb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c39f8d69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c39f8d69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c39f8d69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c39f8d69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c39f8d69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c39f8d69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c39f8d69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c39f8d69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for future work - incorporating pill volume into the pharmacy dots - like a heatmap</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c461e433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c461e433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largest positive correlation makes sense - disabilities sometimes include chronic pain, and opioids were over-prescribed as part of chronic pain management)</a:t>
            </a:r>
            <a:endParaRPr/>
          </a:p>
          <a:p>
            <a:pPr indent="0" lvl="0" marL="0" rtl="0" algn="l">
              <a:spcBef>
                <a:spcPts val="0"/>
              </a:spcBef>
              <a:spcAft>
                <a:spcPts val="0"/>
              </a:spcAft>
              <a:buNone/>
            </a:pPr>
            <a:r>
              <a:rPr lang="en"/>
              <a:t>These results stored in county_summary python notebook.</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c461e433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c461e433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largest positive correlation makes sense - disabilities sometimes include chronic pain, and opioids were over-prescribed as part of chronic pain management)</a:t>
            </a:r>
            <a:endParaRPr/>
          </a:p>
          <a:p>
            <a:pPr indent="0" lvl="0" marL="0" rtl="0" algn="l">
              <a:spcBef>
                <a:spcPts val="0"/>
              </a:spcBef>
              <a:spcAft>
                <a:spcPts val="0"/>
              </a:spcAft>
              <a:buNone/>
            </a:pPr>
            <a:r>
              <a:rPr lang="en"/>
              <a:t>These results stored in county_summary python notebook.</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c2e92b2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c2e92b2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largest positive correlation makes sense - disabilities sometimes include chronic pain, and opioids were </a:t>
            </a:r>
            <a:r>
              <a:rPr lang="en"/>
              <a:t>over-prescribed</a:t>
            </a:r>
            <a:r>
              <a:rPr lang="en"/>
              <a:t> as part of chronic pain management)</a:t>
            </a:r>
            <a:endParaRPr/>
          </a:p>
          <a:p>
            <a:pPr indent="0" lvl="0" marL="0" rtl="0" algn="l">
              <a:spcBef>
                <a:spcPts val="0"/>
              </a:spcBef>
              <a:spcAft>
                <a:spcPts val="0"/>
              </a:spcAft>
              <a:buNone/>
            </a:pPr>
            <a:r>
              <a:rPr lang="en"/>
              <a:t>These results stored in county_summary python notebook.</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6c2e92b20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c2e92b20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comparison between the counties that experienced the largest and smallest change in Rx pills/person.</a:t>
            </a:r>
            <a:endParaRPr/>
          </a:p>
          <a:p>
            <a:pPr indent="0" lvl="0" marL="0" rtl="0" algn="l">
              <a:spcBef>
                <a:spcPts val="0"/>
              </a:spcBef>
              <a:spcAft>
                <a:spcPts val="0"/>
              </a:spcAft>
              <a:buNone/>
            </a:pPr>
            <a:r>
              <a:rPr lang="en"/>
              <a:t>What else could be going on here? Public health initiatives? Distribution of pharmacies?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6c2e92b20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c2e92b20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c2e92b2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c2e92b2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abc9e5fb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abc9e5fb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6c2e92b20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6c2e92b20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c2e92b20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c2e92b20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abc9e5fb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abc9e5f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abc9e5fb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abc9e5fb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abc9e5fb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abc9e5fb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abc9e5fb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bc9e5fb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abc9e5fb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bc9e5fb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Our initial review of existing data sources turned up lots of .gov resources. This is the “WISDOM” portal. Pretty informative, if clunky.</a:t>
            </a:r>
            <a:endParaRPr/>
          </a:p>
          <a:p>
            <a:pPr indent="-298450" lvl="0" marL="457200" rtl="0" algn="l">
              <a:spcBef>
                <a:spcPts val="0"/>
              </a:spcBef>
              <a:spcAft>
                <a:spcPts val="0"/>
              </a:spcAft>
              <a:buSzPts val="1100"/>
              <a:buChar char="-"/>
            </a:pPr>
            <a:r>
              <a:rPr lang="en"/>
              <a:t>Deaths spiked in the period </a:t>
            </a:r>
            <a:r>
              <a:rPr i="1" lang="en"/>
              <a:t>after</a:t>
            </a:r>
            <a:r>
              <a:rPr lang="en"/>
              <a:t> the observation, and largely from synthetic opioids (fentanyl introduction)</a:t>
            </a:r>
            <a:endParaRPr/>
          </a:p>
          <a:p>
            <a:pPr indent="-298450" lvl="1" marL="914400" rtl="0" algn="l">
              <a:spcBef>
                <a:spcPts val="0"/>
              </a:spcBef>
              <a:spcAft>
                <a:spcPts val="0"/>
              </a:spcAft>
              <a:buSzPts val="1100"/>
              <a:buChar char="-"/>
            </a:pPr>
            <a:r>
              <a:rPr lang="en"/>
              <a:t>This led us away from performing the correlation analysis, since the spread of prescription medications might foretell those death trends rather than directly cause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grpSp>
        <p:nvGrpSpPr>
          <p:cNvPr id="11" name="Google Shape;11;p2"/>
          <p:cNvGrpSpPr/>
          <p:nvPr/>
        </p:nvGrpSpPr>
        <p:grpSpPr>
          <a:xfrm>
            <a:off x="4350279" y="2855377"/>
            <a:ext cx="443589" cy="105632"/>
            <a:chOff x="4137525" y="2915950"/>
            <a:chExt cx="869100" cy="207000"/>
          </a:xfrm>
        </p:grpSpPr>
        <p:sp>
          <p:nvSpPr>
            <p:cNvPr id="12" name="Google Shape;12;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9" name="Google Shape;39;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5" name="Google Shape;4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6" name="Google Shape;46;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9" name="Google Shape;49;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6484200" y="4681000"/>
            <a:ext cx="2348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Oswald"/>
                <a:ea typeface="Oswald"/>
                <a:cs typeface="Oswald"/>
                <a:sym typeface="Oswald"/>
              </a:rPr>
              <a:t>Digging Around in the ARCOS Dataset</a:t>
            </a:r>
            <a:endParaRPr sz="1200">
              <a:solidFill>
                <a:srgbClr val="F3F3F3"/>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ran.r-project.org/web/packages/arcos/readme/README.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ran.r-project.org/web/packages/arcos/readme/READM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vi.cdc.gov/data-and-tools-download.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2.png"/><Relationship Id="rId7"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23.png"/><Relationship Id="rId7"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Digging Around in the </a:t>
            </a:r>
            <a:endParaRPr/>
          </a:p>
          <a:p>
            <a:pPr indent="0" lvl="0" marL="0" rtl="0" algn="ctr">
              <a:spcBef>
                <a:spcPts val="0"/>
              </a:spcBef>
              <a:spcAft>
                <a:spcPts val="0"/>
              </a:spcAft>
              <a:buNone/>
            </a:pPr>
            <a:r>
              <a:rPr lang="en"/>
              <a:t>ARCOS Dataset</a:t>
            </a:r>
            <a:endParaRPr/>
          </a:p>
        </p:txBody>
      </p:sp>
      <p:sp>
        <p:nvSpPr>
          <p:cNvPr id="61" name="Google Shape;61;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Michael Rogove</a:t>
            </a:r>
            <a:endParaRPr/>
          </a:p>
          <a:p>
            <a:pPr indent="0" lvl="0" marL="0" rtl="0" algn="ctr">
              <a:spcBef>
                <a:spcPts val="0"/>
              </a:spcBef>
              <a:spcAft>
                <a:spcPts val="0"/>
              </a:spcAft>
              <a:buNone/>
            </a:pPr>
            <a:r>
              <a:rPr lang="en"/>
              <a:t>Megana Lakshmi Padmanabhan</a:t>
            </a:r>
            <a:endParaRPr/>
          </a:p>
          <a:p>
            <a:pPr indent="0" lvl="0" marL="0" rtl="0" algn="ctr">
              <a:spcBef>
                <a:spcPts val="0"/>
              </a:spcBef>
              <a:spcAft>
                <a:spcPts val="0"/>
              </a:spcAft>
              <a:buNone/>
            </a:pPr>
            <a:r>
              <a:rPr lang="en"/>
              <a:t>Kevin Hederman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Original Plan Overview</a:t>
            </a:r>
            <a:endParaRPr sz="4800"/>
          </a:p>
        </p:txBody>
      </p:sp>
      <p:sp>
        <p:nvSpPr>
          <p:cNvPr id="134" name="Google Shape;134;p22"/>
          <p:cNvSpPr txBox="1"/>
          <p:nvPr/>
        </p:nvSpPr>
        <p:spPr>
          <a:xfrm>
            <a:off x="475850" y="18802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ARCOS</a:t>
            </a:r>
            <a:endParaRPr b="1" sz="1800">
              <a:solidFill>
                <a:schemeClr val="accent1"/>
              </a:solidFill>
              <a:latin typeface="Average"/>
              <a:ea typeface="Average"/>
              <a:cs typeface="Average"/>
              <a:sym typeface="Average"/>
            </a:endParaRPr>
          </a:p>
        </p:txBody>
      </p:sp>
      <p:sp>
        <p:nvSpPr>
          <p:cNvPr id="135" name="Google Shape;135;p22"/>
          <p:cNvSpPr/>
          <p:nvPr/>
        </p:nvSpPr>
        <p:spPr>
          <a:xfrm>
            <a:off x="1738000" y="2064425"/>
            <a:ext cx="350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rot="-5396950">
            <a:off x="5044040" y="2485891"/>
            <a:ext cx="676200" cy="20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txBox="1"/>
          <p:nvPr/>
        </p:nvSpPr>
        <p:spPr>
          <a:xfrm>
            <a:off x="4816800" y="27547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NH OD Deaths</a:t>
            </a:r>
            <a:endParaRPr b="1" sz="1800">
              <a:solidFill>
                <a:schemeClr val="accent1"/>
              </a:solidFill>
              <a:latin typeface="Average"/>
              <a:ea typeface="Average"/>
              <a:cs typeface="Average"/>
              <a:sym typeface="Average"/>
            </a:endParaRPr>
          </a:p>
        </p:txBody>
      </p:sp>
      <p:sp>
        <p:nvSpPr>
          <p:cNvPr id="138" name="Google Shape;138;p22"/>
          <p:cNvSpPr txBox="1"/>
          <p:nvPr/>
        </p:nvSpPr>
        <p:spPr>
          <a:xfrm>
            <a:off x="2169275" y="1880225"/>
            <a:ext cx="1130700" cy="5727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PySpark</a:t>
            </a:r>
            <a:endParaRPr b="1" sz="1800">
              <a:solidFill>
                <a:schemeClr val="accent1"/>
              </a:solidFill>
              <a:latin typeface="Average"/>
              <a:ea typeface="Average"/>
              <a:cs typeface="Average"/>
              <a:sym typeface="Average"/>
            </a:endParaRPr>
          </a:p>
        </p:txBody>
      </p:sp>
      <p:sp>
        <p:nvSpPr>
          <p:cNvPr id="139" name="Google Shape;139;p22"/>
          <p:cNvSpPr txBox="1"/>
          <p:nvPr/>
        </p:nvSpPr>
        <p:spPr>
          <a:xfrm>
            <a:off x="3862700" y="18802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NH ARCOS</a:t>
            </a:r>
            <a:endParaRPr b="1" sz="1800">
              <a:solidFill>
                <a:schemeClr val="accent1"/>
              </a:solidFill>
              <a:latin typeface="Average"/>
              <a:ea typeface="Average"/>
              <a:cs typeface="Average"/>
              <a:sym typeface="Average"/>
            </a:endParaRPr>
          </a:p>
        </p:txBody>
      </p:sp>
      <p:sp>
        <p:nvSpPr>
          <p:cNvPr id="140" name="Google Shape;140;p22"/>
          <p:cNvSpPr/>
          <p:nvPr/>
        </p:nvSpPr>
        <p:spPr>
          <a:xfrm>
            <a:off x="5101725" y="2079025"/>
            <a:ext cx="6348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3429800" y="2064425"/>
            <a:ext cx="350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nvSpPr>
        <p:spPr>
          <a:xfrm>
            <a:off x="5882825" y="18948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Joined Data</a:t>
            </a:r>
            <a:endParaRPr b="1" sz="1800">
              <a:solidFill>
                <a:schemeClr val="accent1"/>
              </a:solidFill>
              <a:latin typeface="Average"/>
              <a:ea typeface="Average"/>
              <a:cs typeface="Average"/>
              <a:sym typeface="Average"/>
            </a:endParaRPr>
          </a:p>
        </p:txBody>
      </p:sp>
      <p:sp>
        <p:nvSpPr>
          <p:cNvPr id="143" name="Google Shape;143;p22"/>
          <p:cNvSpPr/>
          <p:nvPr/>
        </p:nvSpPr>
        <p:spPr>
          <a:xfrm>
            <a:off x="7159825" y="2079025"/>
            <a:ext cx="350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nvSpPr>
        <p:spPr>
          <a:xfrm>
            <a:off x="7591100" y="1894825"/>
            <a:ext cx="1130700" cy="5727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Examine</a:t>
            </a:r>
            <a:endParaRPr b="1" sz="1800">
              <a:solidFill>
                <a:schemeClr val="accent1"/>
              </a:solidFill>
              <a:latin typeface="Average"/>
              <a:ea typeface="Average"/>
              <a:cs typeface="Average"/>
              <a:sym typeface="Average"/>
            </a:endParaRPr>
          </a:p>
        </p:txBody>
      </p:sp>
      <p:sp>
        <p:nvSpPr>
          <p:cNvPr id="145" name="Google Shape;145;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Original Plan </a:t>
            </a:r>
            <a:r>
              <a:rPr lang="en" sz="4800"/>
              <a:t>Overview</a:t>
            </a:r>
            <a:endParaRPr sz="4800"/>
          </a:p>
        </p:txBody>
      </p:sp>
      <p:sp>
        <p:nvSpPr>
          <p:cNvPr id="151" name="Google Shape;151;p23"/>
          <p:cNvSpPr txBox="1"/>
          <p:nvPr/>
        </p:nvSpPr>
        <p:spPr>
          <a:xfrm>
            <a:off x="475850" y="18802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ARCOS</a:t>
            </a:r>
            <a:endParaRPr b="1" sz="1800">
              <a:solidFill>
                <a:schemeClr val="accent1"/>
              </a:solidFill>
              <a:latin typeface="Average"/>
              <a:ea typeface="Average"/>
              <a:cs typeface="Average"/>
              <a:sym typeface="Average"/>
            </a:endParaRPr>
          </a:p>
        </p:txBody>
      </p:sp>
      <p:sp>
        <p:nvSpPr>
          <p:cNvPr id="152" name="Google Shape;152;p23"/>
          <p:cNvSpPr/>
          <p:nvPr/>
        </p:nvSpPr>
        <p:spPr>
          <a:xfrm>
            <a:off x="1738000" y="2064425"/>
            <a:ext cx="350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396950">
            <a:off x="5044040" y="2485891"/>
            <a:ext cx="676200" cy="20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txBox="1"/>
          <p:nvPr/>
        </p:nvSpPr>
        <p:spPr>
          <a:xfrm>
            <a:off x="4816800" y="27547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NH OD Deaths</a:t>
            </a:r>
            <a:endParaRPr b="1" sz="1800">
              <a:solidFill>
                <a:schemeClr val="accent1"/>
              </a:solidFill>
              <a:latin typeface="Average"/>
              <a:ea typeface="Average"/>
              <a:cs typeface="Average"/>
              <a:sym typeface="Average"/>
            </a:endParaRPr>
          </a:p>
        </p:txBody>
      </p:sp>
      <p:sp>
        <p:nvSpPr>
          <p:cNvPr id="155" name="Google Shape;155;p23"/>
          <p:cNvSpPr txBox="1"/>
          <p:nvPr/>
        </p:nvSpPr>
        <p:spPr>
          <a:xfrm>
            <a:off x="2169275" y="1880225"/>
            <a:ext cx="1130700" cy="5727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PySpark</a:t>
            </a:r>
            <a:endParaRPr b="1" sz="1800">
              <a:solidFill>
                <a:schemeClr val="accent1"/>
              </a:solidFill>
              <a:latin typeface="Average"/>
              <a:ea typeface="Average"/>
              <a:cs typeface="Average"/>
              <a:sym typeface="Average"/>
            </a:endParaRPr>
          </a:p>
        </p:txBody>
      </p:sp>
      <p:sp>
        <p:nvSpPr>
          <p:cNvPr id="156" name="Google Shape;156;p23"/>
          <p:cNvSpPr txBox="1"/>
          <p:nvPr/>
        </p:nvSpPr>
        <p:spPr>
          <a:xfrm>
            <a:off x="3862700" y="18802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NH ARCOS</a:t>
            </a:r>
            <a:endParaRPr b="1" sz="1800">
              <a:solidFill>
                <a:schemeClr val="accent1"/>
              </a:solidFill>
              <a:latin typeface="Average"/>
              <a:ea typeface="Average"/>
              <a:cs typeface="Average"/>
              <a:sym typeface="Average"/>
            </a:endParaRPr>
          </a:p>
        </p:txBody>
      </p:sp>
      <p:sp>
        <p:nvSpPr>
          <p:cNvPr id="157" name="Google Shape;157;p23"/>
          <p:cNvSpPr/>
          <p:nvPr/>
        </p:nvSpPr>
        <p:spPr>
          <a:xfrm>
            <a:off x="5101725" y="2079025"/>
            <a:ext cx="6348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3429800" y="2064425"/>
            <a:ext cx="350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txBox="1"/>
          <p:nvPr/>
        </p:nvSpPr>
        <p:spPr>
          <a:xfrm>
            <a:off x="5882825" y="18948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Joined Data</a:t>
            </a:r>
            <a:endParaRPr b="1" sz="1800">
              <a:solidFill>
                <a:schemeClr val="accent1"/>
              </a:solidFill>
              <a:latin typeface="Average"/>
              <a:ea typeface="Average"/>
              <a:cs typeface="Average"/>
              <a:sym typeface="Average"/>
            </a:endParaRPr>
          </a:p>
        </p:txBody>
      </p:sp>
      <p:sp>
        <p:nvSpPr>
          <p:cNvPr id="160" name="Google Shape;160;p23"/>
          <p:cNvSpPr/>
          <p:nvPr/>
        </p:nvSpPr>
        <p:spPr>
          <a:xfrm>
            <a:off x="7159825" y="2079025"/>
            <a:ext cx="350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nvSpPr>
        <p:spPr>
          <a:xfrm>
            <a:off x="7591100" y="1894825"/>
            <a:ext cx="1130700" cy="5727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Examine</a:t>
            </a:r>
            <a:endParaRPr b="1" sz="1800">
              <a:solidFill>
                <a:schemeClr val="accent1"/>
              </a:solidFill>
              <a:latin typeface="Average"/>
              <a:ea typeface="Average"/>
              <a:cs typeface="Average"/>
              <a:sym typeface="Average"/>
            </a:endParaRPr>
          </a:p>
        </p:txBody>
      </p:sp>
      <p:sp>
        <p:nvSpPr>
          <p:cNvPr id="162" name="Google Shape;162;p23"/>
          <p:cNvSpPr txBox="1"/>
          <p:nvPr>
            <p:ph idx="1" type="body"/>
          </p:nvPr>
        </p:nvSpPr>
        <p:spPr>
          <a:xfrm>
            <a:off x="348175" y="3039075"/>
            <a:ext cx="4678500" cy="17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Joined Data:</a:t>
            </a:r>
            <a:endParaRPr sz="2100"/>
          </a:p>
          <a:p>
            <a:pPr indent="-342900" lvl="0" marL="457200" rtl="0" algn="l">
              <a:spcBef>
                <a:spcPts val="0"/>
              </a:spcBef>
              <a:spcAft>
                <a:spcPts val="0"/>
              </a:spcAft>
              <a:buSzPts val="1800"/>
              <a:buChar char="➔"/>
            </a:pPr>
            <a:r>
              <a:rPr lang="en" sz="1800"/>
              <a:t>Destination / quantity / time of shipments</a:t>
            </a:r>
            <a:endParaRPr sz="1800"/>
          </a:p>
          <a:p>
            <a:pPr indent="-342900" lvl="0" marL="457200" rtl="0" algn="l">
              <a:spcBef>
                <a:spcPts val="0"/>
              </a:spcBef>
              <a:spcAft>
                <a:spcPts val="0"/>
              </a:spcAft>
              <a:buSzPts val="1800"/>
              <a:buChar char="➔"/>
            </a:pPr>
            <a:r>
              <a:rPr lang="en" sz="1800"/>
              <a:t>Time of opioid overdose deaths</a:t>
            </a:r>
            <a:endParaRPr sz="1800"/>
          </a:p>
        </p:txBody>
      </p:sp>
      <p:sp>
        <p:nvSpPr>
          <p:cNvPr id="163" name="Google Shape;163;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What We Found</a:t>
            </a:r>
            <a:endParaRPr sz="4800"/>
          </a:p>
        </p:txBody>
      </p:sp>
      <p:sp>
        <p:nvSpPr>
          <p:cNvPr id="169" name="Google Shape;169;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New Tools</a:t>
            </a:r>
            <a:endParaRPr sz="4800"/>
          </a:p>
        </p:txBody>
      </p:sp>
      <p:sp>
        <p:nvSpPr>
          <p:cNvPr id="175" name="Google Shape;175;p25"/>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During our research, we found new toolsets, including the </a:t>
            </a:r>
            <a:r>
              <a:rPr lang="en" sz="2100" u="sng">
                <a:solidFill>
                  <a:schemeClr val="hlink"/>
                </a:solidFill>
                <a:hlinkClick r:id="rId3"/>
              </a:rPr>
              <a:t>ARCOS API</a:t>
            </a:r>
            <a:r>
              <a:rPr lang="en" sz="2100"/>
              <a:t>.</a:t>
            </a:r>
            <a:endParaRPr sz="2100"/>
          </a:p>
          <a:p>
            <a:pPr indent="-361950" lvl="0" marL="914400" rtl="0" algn="l">
              <a:spcBef>
                <a:spcPts val="1600"/>
              </a:spcBef>
              <a:spcAft>
                <a:spcPts val="0"/>
              </a:spcAft>
              <a:buSzPts val="2100"/>
              <a:buChar char="●"/>
            </a:pPr>
            <a:r>
              <a:rPr lang="en" sz="2100"/>
              <a:t>Published by the Washington Post</a:t>
            </a:r>
            <a:endParaRPr sz="2100"/>
          </a:p>
          <a:p>
            <a:pPr indent="-361950" lvl="0" marL="914400" rtl="0" algn="l">
              <a:spcBef>
                <a:spcPts val="0"/>
              </a:spcBef>
              <a:spcAft>
                <a:spcPts val="0"/>
              </a:spcAft>
              <a:buSzPts val="2100"/>
              <a:buChar char="●"/>
            </a:pPr>
            <a:r>
              <a:rPr lang="en" sz="2100"/>
              <a:t>Provides focused tools to drill into data</a:t>
            </a:r>
            <a:endParaRPr sz="2100"/>
          </a:p>
          <a:p>
            <a:pPr indent="-361950" lvl="0" marL="914400" rtl="0" algn="l">
              <a:spcBef>
                <a:spcPts val="0"/>
              </a:spcBef>
              <a:spcAft>
                <a:spcPts val="0"/>
              </a:spcAft>
              <a:buSzPts val="2100"/>
              <a:buChar char="●"/>
            </a:pPr>
            <a:r>
              <a:rPr lang="en" sz="2100"/>
              <a:t>Operates in R</a:t>
            </a:r>
            <a:endParaRPr sz="2100"/>
          </a:p>
          <a:p>
            <a:pPr indent="0" lvl="0" marL="457200" rtl="0" algn="l">
              <a:spcBef>
                <a:spcPts val="1600"/>
              </a:spcBef>
              <a:spcAft>
                <a:spcPts val="0"/>
              </a:spcAft>
              <a:buNone/>
            </a:pPr>
            <a:r>
              <a:t/>
            </a:r>
            <a:endParaRPr sz="2100"/>
          </a:p>
          <a:p>
            <a:pPr indent="0" lvl="0" marL="0" rtl="0" algn="l">
              <a:spcBef>
                <a:spcPts val="1600"/>
              </a:spcBef>
              <a:spcAft>
                <a:spcPts val="1600"/>
              </a:spcAft>
              <a:buNone/>
            </a:pPr>
            <a:r>
              <a:t/>
            </a:r>
            <a:endParaRPr sz="2100"/>
          </a:p>
        </p:txBody>
      </p:sp>
      <p:sp>
        <p:nvSpPr>
          <p:cNvPr id="176" name="Google Shape;176;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New Tools</a:t>
            </a:r>
            <a:endParaRPr sz="4800"/>
          </a:p>
        </p:txBody>
      </p:sp>
      <p:sp>
        <p:nvSpPr>
          <p:cNvPr id="182" name="Google Shape;182;p26"/>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During our research, we found new toolsets, including the </a:t>
            </a:r>
            <a:r>
              <a:rPr lang="en" sz="2100" u="sng">
                <a:solidFill>
                  <a:schemeClr val="hlink"/>
                </a:solidFill>
                <a:hlinkClick r:id="rId3"/>
              </a:rPr>
              <a:t>ARCOS API</a:t>
            </a:r>
            <a:r>
              <a:rPr lang="en" sz="2100"/>
              <a:t>.</a:t>
            </a:r>
            <a:endParaRPr sz="2100"/>
          </a:p>
          <a:p>
            <a:pPr indent="-361950" lvl="0" marL="914400" rtl="0" algn="l">
              <a:spcBef>
                <a:spcPts val="1600"/>
              </a:spcBef>
              <a:spcAft>
                <a:spcPts val="0"/>
              </a:spcAft>
              <a:buSzPts val="2100"/>
              <a:buChar char="●"/>
            </a:pPr>
            <a:r>
              <a:rPr lang="en" sz="2100"/>
              <a:t>Published by the Washington Post</a:t>
            </a:r>
            <a:endParaRPr sz="2100"/>
          </a:p>
          <a:p>
            <a:pPr indent="-361950" lvl="0" marL="914400" rtl="0" algn="l">
              <a:spcBef>
                <a:spcPts val="0"/>
              </a:spcBef>
              <a:spcAft>
                <a:spcPts val="0"/>
              </a:spcAft>
              <a:buSzPts val="2100"/>
              <a:buChar char="●"/>
            </a:pPr>
            <a:r>
              <a:rPr lang="en" sz="2100"/>
              <a:t>Provides focused tools to drill into data</a:t>
            </a:r>
            <a:endParaRPr sz="2100"/>
          </a:p>
          <a:p>
            <a:pPr indent="-361950" lvl="0" marL="914400" rtl="0" algn="l">
              <a:spcBef>
                <a:spcPts val="0"/>
              </a:spcBef>
              <a:spcAft>
                <a:spcPts val="0"/>
              </a:spcAft>
              <a:buSzPts val="2100"/>
              <a:buChar char="●"/>
            </a:pPr>
            <a:r>
              <a:rPr lang="en" sz="2100"/>
              <a:t>Operates in R</a:t>
            </a:r>
            <a:endParaRPr sz="2100"/>
          </a:p>
          <a:p>
            <a:pPr indent="0" lvl="0" marL="457200" rtl="0" algn="l">
              <a:spcBef>
                <a:spcPts val="1600"/>
              </a:spcBef>
              <a:spcAft>
                <a:spcPts val="0"/>
              </a:spcAft>
              <a:buNone/>
            </a:pPr>
            <a:r>
              <a:t/>
            </a:r>
            <a:endParaRPr sz="2100"/>
          </a:p>
          <a:p>
            <a:pPr indent="0" lvl="0" marL="0" rtl="0" algn="l">
              <a:spcBef>
                <a:spcPts val="1600"/>
              </a:spcBef>
              <a:spcAft>
                <a:spcPts val="1600"/>
              </a:spcAft>
              <a:buNone/>
            </a:pPr>
            <a:r>
              <a:t/>
            </a:r>
            <a:endParaRPr sz="2100"/>
          </a:p>
        </p:txBody>
      </p:sp>
      <p:sp>
        <p:nvSpPr>
          <p:cNvPr id="183" name="Google Shape;183;p26"/>
          <p:cNvSpPr txBox="1"/>
          <p:nvPr/>
        </p:nvSpPr>
        <p:spPr>
          <a:xfrm>
            <a:off x="6026275" y="3319525"/>
            <a:ext cx="2201400" cy="12111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None/>
            </a:pPr>
            <a:r>
              <a:rPr lang="en" sz="3000">
                <a:solidFill>
                  <a:schemeClr val="accent3"/>
                </a:solidFill>
                <a:latin typeface="Average"/>
                <a:ea typeface="Average"/>
                <a:cs typeface="Average"/>
                <a:sym typeface="Average"/>
              </a:rPr>
              <a:t>Live Demo</a:t>
            </a:r>
            <a:endParaRPr sz="3000">
              <a:latin typeface="Average"/>
              <a:ea typeface="Average"/>
              <a:cs typeface="Average"/>
              <a:sym typeface="Average"/>
            </a:endParaRPr>
          </a:p>
        </p:txBody>
      </p:sp>
      <p:sp>
        <p:nvSpPr>
          <p:cNvPr id="184" name="Google Shape;184;p26"/>
          <p:cNvSpPr/>
          <p:nvPr/>
        </p:nvSpPr>
        <p:spPr>
          <a:xfrm>
            <a:off x="5244025" y="3695275"/>
            <a:ext cx="669300" cy="459600"/>
          </a:xfrm>
          <a:prstGeom prst="rightArrow">
            <a:avLst>
              <a:gd fmla="val 50000" name="adj1"/>
              <a:gd fmla="val 50000" name="adj2"/>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Primary Tools</a:t>
            </a:r>
            <a:endParaRPr sz="4800"/>
          </a:p>
        </p:txBody>
      </p:sp>
      <p:sp>
        <p:nvSpPr>
          <p:cNvPr id="191" name="Google Shape;191;p27"/>
          <p:cNvSpPr txBox="1"/>
          <p:nvPr>
            <p:ph idx="1" type="body"/>
          </p:nvPr>
        </p:nvSpPr>
        <p:spPr>
          <a:xfrm>
            <a:off x="311700" y="1381075"/>
            <a:ext cx="823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Google Cloud Platform</a:t>
            </a:r>
            <a:endParaRPr sz="2100"/>
          </a:p>
          <a:p>
            <a:pPr indent="-361950" lvl="0" marL="914400" rtl="0" algn="l">
              <a:spcBef>
                <a:spcPts val="0"/>
              </a:spcBef>
              <a:spcAft>
                <a:spcPts val="0"/>
              </a:spcAft>
              <a:buSzPts val="2100"/>
              <a:buChar char="●"/>
            </a:pPr>
            <a:r>
              <a:rPr lang="en" sz="2100"/>
              <a:t>General operating environment</a:t>
            </a:r>
            <a:endParaRPr sz="2100"/>
          </a:p>
          <a:p>
            <a:pPr indent="0" lvl="0" marL="0" rtl="0" algn="l">
              <a:spcBef>
                <a:spcPts val="1600"/>
              </a:spcBef>
              <a:spcAft>
                <a:spcPts val="0"/>
              </a:spcAft>
              <a:buNone/>
            </a:pPr>
            <a:r>
              <a:rPr lang="en" sz="2100"/>
              <a:t>PySpark</a:t>
            </a:r>
            <a:endParaRPr sz="2100"/>
          </a:p>
          <a:p>
            <a:pPr indent="-361950" lvl="0" marL="914400" rtl="0" algn="l">
              <a:spcBef>
                <a:spcPts val="0"/>
              </a:spcBef>
              <a:spcAft>
                <a:spcPts val="0"/>
              </a:spcAft>
              <a:buSzPts val="2100"/>
              <a:buChar char="●"/>
            </a:pPr>
            <a:r>
              <a:rPr lang="en" sz="2100"/>
              <a:t>Vehicle</a:t>
            </a:r>
            <a:r>
              <a:rPr lang="en" sz="2100"/>
              <a:t> to manipulate data</a:t>
            </a:r>
            <a:endParaRPr sz="2100"/>
          </a:p>
          <a:p>
            <a:pPr indent="0" lvl="0" marL="0" rtl="0" algn="l">
              <a:spcBef>
                <a:spcPts val="1000"/>
              </a:spcBef>
              <a:spcAft>
                <a:spcPts val="0"/>
              </a:spcAft>
              <a:buNone/>
            </a:pPr>
            <a:r>
              <a:rPr lang="en" sz="2100"/>
              <a:t>Various Python Libraries</a:t>
            </a:r>
            <a:endParaRPr sz="2100"/>
          </a:p>
          <a:p>
            <a:pPr indent="-361950" lvl="0" marL="914400" rtl="0" algn="l">
              <a:spcBef>
                <a:spcPts val="0"/>
              </a:spcBef>
              <a:spcAft>
                <a:spcPts val="0"/>
              </a:spcAft>
              <a:buSzPts val="2100"/>
              <a:buChar char="●"/>
            </a:pPr>
            <a:r>
              <a:rPr lang="en" sz="2100"/>
              <a:t>Toolsets to manipulate the data</a:t>
            </a:r>
            <a:endParaRPr sz="2100"/>
          </a:p>
          <a:p>
            <a:pPr indent="0" lvl="0" marL="0" rtl="0" algn="l">
              <a:spcBef>
                <a:spcPts val="0"/>
              </a:spcBef>
              <a:spcAft>
                <a:spcPts val="1600"/>
              </a:spcAft>
              <a:buNone/>
            </a:pPr>
            <a:r>
              <a:t/>
            </a:r>
            <a:endParaRPr sz="2100"/>
          </a:p>
        </p:txBody>
      </p:sp>
      <p:sp>
        <p:nvSpPr>
          <p:cNvPr id="192" name="Google Shape;192;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With new direction, we wanted to dig deeper using a big data toolset.</a:t>
            </a:r>
            <a:endParaRPr sz="2100"/>
          </a:p>
          <a:p>
            <a:pPr indent="-361950" lvl="0" marL="914400" rtl="0" algn="l">
              <a:spcBef>
                <a:spcPts val="1600"/>
              </a:spcBef>
              <a:spcAft>
                <a:spcPts val="0"/>
              </a:spcAft>
              <a:buSzPts val="2100"/>
              <a:buChar char="●"/>
            </a:pPr>
            <a:r>
              <a:rPr lang="en" sz="2100"/>
              <a:t>C</a:t>
            </a:r>
            <a:r>
              <a:rPr lang="en" sz="2100"/>
              <a:t>ompressed ARCOS database downloaded to Google Cloud Platform; unzipped on a GCP VM.</a:t>
            </a:r>
            <a:endParaRPr sz="2100"/>
          </a:p>
          <a:p>
            <a:pPr indent="-361950" lvl="0" marL="914400" rtl="0" algn="l">
              <a:spcBef>
                <a:spcPts val="0"/>
              </a:spcBef>
              <a:spcAft>
                <a:spcPts val="0"/>
              </a:spcAft>
              <a:buSzPts val="2100"/>
              <a:buChar char="●"/>
            </a:pPr>
            <a:r>
              <a:rPr lang="en" sz="2100"/>
              <a:t>Data hosted on GCP Bucket storage.</a:t>
            </a:r>
            <a:endParaRPr sz="2100"/>
          </a:p>
          <a:p>
            <a:pPr indent="-361950" lvl="0" marL="914400" rtl="0" algn="l">
              <a:spcBef>
                <a:spcPts val="0"/>
              </a:spcBef>
              <a:spcAft>
                <a:spcPts val="0"/>
              </a:spcAft>
              <a:buSzPts val="2100"/>
              <a:buChar char="●"/>
            </a:pPr>
            <a:r>
              <a:rPr lang="en" sz="2100"/>
              <a:t>Computation run on GCP Dataproc.</a:t>
            </a:r>
            <a:endParaRPr sz="2100"/>
          </a:p>
          <a:p>
            <a:pPr indent="-361950" lvl="1" marL="1371600" rtl="0" algn="l">
              <a:spcBef>
                <a:spcPts val="0"/>
              </a:spcBef>
              <a:spcAft>
                <a:spcPts val="0"/>
              </a:spcAft>
              <a:buSzPts val="2100"/>
              <a:buChar char="○"/>
            </a:pPr>
            <a:r>
              <a:rPr lang="en" sz="2100"/>
              <a:t>PySpark Jupter Notebook.</a:t>
            </a:r>
            <a:endParaRPr sz="2100"/>
          </a:p>
          <a:p>
            <a:pPr indent="0" lvl="0" marL="457200" rtl="0" algn="l">
              <a:spcBef>
                <a:spcPts val="1600"/>
              </a:spcBef>
              <a:spcAft>
                <a:spcPts val="0"/>
              </a:spcAft>
              <a:buNone/>
            </a:pPr>
            <a:r>
              <a:t/>
            </a:r>
            <a:endParaRPr sz="2100"/>
          </a:p>
          <a:p>
            <a:pPr indent="0" lvl="0" marL="0" rtl="0" algn="l">
              <a:spcBef>
                <a:spcPts val="1600"/>
              </a:spcBef>
              <a:spcAft>
                <a:spcPts val="1600"/>
              </a:spcAft>
              <a:buNone/>
            </a:pPr>
            <a:r>
              <a:t/>
            </a:r>
            <a:endParaRPr sz="2100"/>
          </a:p>
        </p:txBody>
      </p:sp>
      <p:pic>
        <p:nvPicPr>
          <p:cNvPr id="198" name="Google Shape;198;p28"/>
          <p:cNvPicPr preferRelativeResize="0"/>
          <p:nvPr/>
        </p:nvPicPr>
        <p:blipFill rotWithShape="1">
          <a:blip r:embed="rId3">
            <a:alphaModFix/>
          </a:blip>
          <a:srcRect b="46449" l="0" r="43968" t="0"/>
          <a:stretch/>
        </p:blipFill>
        <p:spPr>
          <a:xfrm>
            <a:off x="1648925" y="251875"/>
            <a:ext cx="3275700" cy="645500"/>
          </a:xfrm>
          <a:prstGeom prst="rect">
            <a:avLst/>
          </a:prstGeom>
          <a:noFill/>
          <a:ln>
            <a:noFill/>
          </a:ln>
        </p:spPr>
      </p:pic>
      <p:pic>
        <p:nvPicPr>
          <p:cNvPr id="199" name="Google Shape;199;p28"/>
          <p:cNvPicPr preferRelativeResize="0"/>
          <p:nvPr/>
        </p:nvPicPr>
        <p:blipFill rotWithShape="1">
          <a:blip r:embed="rId3">
            <a:alphaModFix amt="18000"/>
          </a:blip>
          <a:srcRect b="0" l="52552" r="0" t="0"/>
          <a:stretch/>
        </p:blipFill>
        <p:spPr>
          <a:xfrm>
            <a:off x="4713050" y="251875"/>
            <a:ext cx="2773899" cy="1205400"/>
          </a:xfrm>
          <a:prstGeom prst="rect">
            <a:avLst/>
          </a:prstGeom>
          <a:noFill/>
          <a:ln>
            <a:noFill/>
          </a:ln>
        </p:spPr>
      </p:pic>
      <p:sp>
        <p:nvSpPr>
          <p:cNvPr id="200" name="Google Shape;20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New Approach</a:t>
            </a:r>
            <a:endParaRPr sz="4800"/>
          </a:p>
        </p:txBody>
      </p:sp>
      <p:sp>
        <p:nvSpPr>
          <p:cNvPr id="201" name="Google Shape;201;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With new direction, we wanted to dig deeper using a big data toolset.</a:t>
            </a:r>
            <a:endParaRPr sz="2100"/>
          </a:p>
          <a:p>
            <a:pPr indent="-361950" lvl="0" marL="914400" rtl="0" algn="l">
              <a:spcBef>
                <a:spcPts val="1600"/>
              </a:spcBef>
              <a:spcAft>
                <a:spcPts val="0"/>
              </a:spcAft>
              <a:buSzPts val="2100"/>
              <a:buChar char="●"/>
            </a:pPr>
            <a:r>
              <a:rPr lang="en" sz="2100"/>
              <a:t>Compressed ARCOS database downloaded to Google Cloud Platform; unzipped on a GCP VM.</a:t>
            </a:r>
            <a:endParaRPr sz="2100"/>
          </a:p>
          <a:p>
            <a:pPr indent="-361950" lvl="0" marL="914400" rtl="0" algn="l">
              <a:spcBef>
                <a:spcPts val="0"/>
              </a:spcBef>
              <a:spcAft>
                <a:spcPts val="0"/>
              </a:spcAft>
              <a:buSzPts val="2100"/>
              <a:buChar char="●"/>
            </a:pPr>
            <a:r>
              <a:rPr lang="en" sz="2100"/>
              <a:t>Data hosted on GCP Bucket storage.</a:t>
            </a:r>
            <a:endParaRPr sz="2100"/>
          </a:p>
          <a:p>
            <a:pPr indent="-361950" lvl="0" marL="914400" rtl="0" algn="l">
              <a:spcBef>
                <a:spcPts val="0"/>
              </a:spcBef>
              <a:spcAft>
                <a:spcPts val="0"/>
              </a:spcAft>
              <a:buSzPts val="2100"/>
              <a:buChar char="●"/>
            </a:pPr>
            <a:r>
              <a:rPr lang="en" sz="2100"/>
              <a:t>Computation run on GCP Dataproc.</a:t>
            </a:r>
            <a:endParaRPr sz="2100"/>
          </a:p>
          <a:p>
            <a:pPr indent="-361950" lvl="1" marL="1371600" rtl="0" algn="l">
              <a:spcBef>
                <a:spcPts val="0"/>
              </a:spcBef>
              <a:spcAft>
                <a:spcPts val="0"/>
              </a:spcAft>
              <a:buSzPts val="2100"/>
              <a:buChar char="○"/>
            </a:pPr>
            <a:r>
              <a:rPr lang="en" sz="2100"/>
              <a:t>PySpark Jupter Notebook.</a:t>
            </a:r>
            <a:endParaRPr sz="2100"/>
          </a:p>
          <a:p>
            <a:pPr indent="0" lvl="0" marL="457200" rtl="0" algn="l">
              <a:spcBef>
                <a:spcPts val="1600"/>
              </a:spcBef>
              <a:spcAft>
                <a:spcPts val="0"/>
              </a:spcAft>
              <a:buNone/>
            </a:pPr>
            <a:r>
              <a:t/>
            </a:r>
            <a:endParaRPr sz="2100"/>
          </a:p>
          <a:p>
            <a:pPr indent="0" lvl="0" marL="0" rtl="0" algn="l">
              <a:spcBef>
                <a:spcPts val="1600"/>
              </a:spcBef>
              <a:spcAft>
                <a:spcPts val="1600"/>
              </a:spcAft>
              <a:buNone/>
            </a:pPr>
            <a:r>
              <a:t/>
            </a:r>
            <a:endParaRPr sz="2100"/>
          </a:p>
        </p:txBody>
      </p:sp>
      <p:sp>
        <p:nvSpPr>
          <p:cNvPr id="207" name="Google Shape;207;p29"/>
          <p:cNvSpPr txBox="1"/>
          <p:nvPr/>
        </p:nvSpPr>
        <p:spPr>
          <a:xfrm>
            <a:off x="6026275" y="3319525"/>
            <a:ext cx="2639400" cy="12111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None/>
            </a:pPr>
            <a:r>
              <a:rPr lang="en" sz="3000">
                <a:solidFill>
                  <a:schemeClr val="accent3"/>
                </a:solidFill>
                <a:latin typeface="Average"/>
                <a:ea typeface="Average"/>
                <a:cs typeface="Average"/>
                <a:sym typeface="Average"/>
              </a:rPr>
              <a:t>Live(?) Demo</a:t>
            </a:r>
            <a:endParaRPr sz="3000">
              <a:latin typeface="Average"/>
              <a:ea typeface="Average"/>
              <a:cs typeface="Average"/>
              <a:sym typeface="Average"/>
            </a:endParaRPr>
          </a:p>
        </p:txBody>
      </p:sp>
      <p:pic>
        <p:nvPicPr>
          <p:cNvPr id="208" name="Google Shape;208;p29"/>
          <p:cNvPicPr preferRelativeResize="0"/>
          <p:nvPr/>
        </p:nvPicPr>
        <p:blipFill rotWithShape="1">
          <a:blip r:embed="rId3">
            <a:alphaModFix/>
          </a:blip>
          <a:srcRect b="46449" l="0" r="43968" t="0"/>
          <a:stretch/>
        </p:blipFill>
        <p:spPr>
          <a:xfrm>
            <a:off x="1648925" y="251875"/>
            <a:ext cx="3275700" cy="645500"/>
          </a:xfrm>
          <a:prstGeom prst="rect">
            <a:avLst/>
          </a:prstGeom>
          <a:noFill/>
          <a:ln>
            <a:noFill/>
          </a:ln>
        </p:spPr>
      </p:pic>
      <p:pic>
        <p:nvPicPr>
          <p:cNvPr id="209" name="Google Shape;209;p29"/>
          <p:cNvPicPr preferRelativeResize="0"/>
          <p:nvPr/>
        </p:nvPicPr>
        <p:blipFill rotWithShape="1">
          <a:blip r:embed="rId3">
            <a:alphaModFix amt="18000"/>
          </a:blip>
          <a:srcRect b="0" l="52552" r="0" t="0"/>
          <a:stretch/>
        </p:blipFill>
        <p:spPr>
          <a:xfrm>
            <a:off x="4713050" y="251875"/>
            <a:ext cx="2773899" cy="1205400"/>
          </a:xfrm>
          <a:prstGeom prst="rect">
            <a:avLst/>
          </a:prstGeom>
          <a:noFill/>
          <a:ln>
            <a:noFill/>
          </a:ln>
        </p:spPr>
      </p:pic>
      <p:sp>
        <p:nvSpPr>
          <p:cNvPr id="210" name="Google Shape;210;p29"/>
          <p:cNvSpPr/>
          <p:nvPr/>
        </p:nvSpPr>
        <p:spPr>
          <a:xfrm>
            <a:off x="5244025" y="3695275"/>
            <a:ext cx="669300" cy="459600"/>
          </a:xfrm>
          <a:prstGeom prst="rightArrow">
            <a:avLst>
              <a:gd fmla="val 50000" name="adj1"/>
              <a:gd fmla="val 50000" name="adj2"/>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New Approach</a:t>
            </a:r>
            <a:endParaRPr sz="4800"/>
          </a:p>
        </p:txBody>
      </p:sp>
      <p:sp>
        <p:nvSpPr>
          <p:cNvPr id="212" name="Google Shape;212;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6" name="Shape 216"/>
        <p:cNvGrpSpPr/>
        <p:nvPr/>
      </p:nvGrpSpPr>
      <p:grpSpPr>
        <a:xfrm>
          <a:off x="0" y="0"/>
          <a:ext cx="0" cy="0"/>
          <a:chOff x="0" y="0"/>
          <a:chExt cx="0" cy="0"/>
        </a:xfrm>
      </p:grpSpPr>
      <p:sp>
        <p:nvSpPr>
          <p:cNvPr id="217" name="Google Shape;217;p30"/>
          <p:cNvSpPr txBox="1"/>
          <p:nvPr>
            <p:ph idx="1" type="body"/>
          </p:nvPr>
        </p:nvSpPr>
        <p:spPr>
          <a:xfrm>
            <a:off x="311700" y="1729100"/>
            <a:ext cx="8520600" cy="3144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arenR"/>
            </a:pPr>
            <a:r>
              <a:rPr lang="en" sz="2100"/>
              <a:t>The compressed ARCOS database was downloaded into Google Cloud Platform and unzipped on a virtual machine.</a:t>
            </a:r>
            <a:endParaRPr sz="2100"/>
          </a:p>
          <a:p>
            <a:pPr indent="0" lvl="0" marL="0" rtl="0" algn="l">
              <a:spcBef>
                <a:spcPts val="1600"/>
              </a:spcBef>
              <a:spcAft>
                <a:spcPts val="0"/>
              </a:spcAft>
              <a:buNone/>
            </a:pPr>
            <a:r>
              <a:t/>
            </a:r>
            <a:endParaRPr sz="2100"/>
          </a:p>
          <a:p>
            <a:pPr indent="-361950" lvl="0" marL="457200" rtl="0" algn="l">
              <a:spcBef>
                <a:spcPts val="1600"/>
              </a:spcBef>
              <a:spcAft>
                <a:spcPts val="0"/>
              </a:spcAft>
              <a:buSzPts val="2100"/>
              <a:buAutoNum type="arabicParenR"/>
            </a:pPr>
            <a:r>
              <a:rPr lang="en" sz="2100"/>
              <a:t>This unzipped data was</a:t>
            </a:r>
            <a:r>
              <a:rPr lang="en" sz="2100"/>
              <a:t> loaded into PySpark</a:t>
            </a:r>
            <a:r>
              <a:rPr lang="en" sz="2100"/>
              <a:t> for manipulation and evaluation.</a:t>
            </a:r>
            <a:endParaRPr sz="2100">
              <a:solidFill>
                <a:srgbClr val="FF0000"/>
              </a:solidFill>
            </a:endParaRPr>
          </a:p>
        </p:txBody>
      </p:sp>
      <p:pic>
        <p:nvPicPr>
          <p:cNvPr id="218" name="Google Shape;218;p30"/>
          <p:cNvPicPr preferRelativeResize="0"/>
          <p:nvPr/>
        </p:nvPicPr>
        <p:blipFill rotWithShape="1">
          <a:blip r:embed="rId3">
            <a:alphaModFix/>
          </a:blip>
          <a:srcRect b="46449" l="0" r="43968" t="0"/>
          <a:stretch/>
        </p:blipFill>
        <p:spPr>
          <a:xfrm>
            <a:off x="1648925" y="251875"/>
            <a:ext cx="3275700" cy="645500"/>
          </a:xfrm>
          <a:prstGeom prst="rect">
            <a:avLst/>
          </a:prstGeom>
          <a:noFill/>
          <a:ln>
            <a:noFill/>
          </a:ln>
        </p:spPr>
      </p:pic>
      <p:pic>
        <p:nvPicPr>
          <p:cNvPr id="219" name="Google Shape;219;p30"/>
          <p:cNvPicPr preferRelativeResize="0"/>
          <p:nvPr/>
        </p:nvPicPr>
        <p:blipFill rotWithShape="1">
          <a:blip r:embed="rId3">
            <a:alphaModFix amt="18000"/>
          </a:blip>
          <a:srcRect b="0" l="52552" r="0" t="0"/>
          <a:stretch/>
        </p:blipFill>
        <p:spPr>
          <a:xfrm>
            <a:off x="4713050" y="251875"/>
            <a:ext cx="2773899" cy="1205400"/>
          </a:xfrm>
          <a:prstGeom prst="rect">
            <a:avLst/>
          </a:prstGeom>
          <a:noFill/>
          <a:ln>
            <a:noFill/>
          </a:ln>
        </p:spPr>
      </p:pic>
      <p:sp>
        <p:nvSpPr>
          <p:cNvPr id="220" name="Google Shape;220;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31"/>
          <p:cNvPicPr preferRelativeResize="0"/>
          <p:nvPr/>
        </p:nvPicPr>
        <p:blipFill rotWithShape="1">
          <a:blip r:embed="rId3">
            <a:alphaModFix amt="18000"/>
          </a:blip>
          <a:srcRect b="0" l="0" r="0" t="0"/>
          <a:stretch/>
        </p:blipFill>
        <p:spPr>
          <a:xfrm>
            <a:off x="1640676" y="251875"/>
            <a:ext cx="5846274" cy="1205400"/>
          </a:xfrm>
          <a:prstGeom prst="rect">
            <a:avLst/>
          </a:prstGeom>
          <a:noFill/>
          <a:ln>
            <a:noFill/>
          </a:ln>
        </p:spPr>
      </p:pic>
      <p:sp>
        <p:nvSpPr>
          <p:cNvPr id="226" name="Google Shape;226;p31"/>
          <p:cNvSpPr txBox="1"/>
          <p:nvPr>
            <p:ph idx="1" type="body"/>
          </p:nvPr>
        </p:nvSpPr>
        <p:spPr>
          <a:xfrm>
            <a:off x="311700" y="1729100"/>
            <a:ext cx="8520600" cy="31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We ran into an issue identifying a reliable set of data for NH overdose deaths.</a:t>
            </a:r>
            <a:endParaRPr sz="2100"/>
          </a:p>
          <a:p>
            <a:pPr indent="-361950" lvl="0" marL="914400" rtl="0" algn="l">
              <a:spcBef>
                <a:spcPts val="1600"/>
              </a:spcBef>
              <a:spcAft>
                <a:spcPts val="0"/>
              </a:spcAft>
              <a:buSzPts val="2100"/>
              <a:buChar char="●"/>
            </a:pPr>
            <a:r>
              <a:rPr lang="en" sz="2100"/>
              <a:t>Research indicated that overdose deaths spiked </a:t>
            </a:r>
            <a:r>
              <a:rPr b="1" i="1" lang="en" sz="2100"/>
              <a:t>after </a:t>
            </a:r>
            <a:r>
              <a:rPr lang="en" sz="2100"/>
              <a:t>the period of data we were examining (2006 - 2012)</a:t>
            </a:r>
            <a:endParaRPr sz="2100"/>
          </a:p>
          <a:p>
            <a:pPr indent="-361950" lvl="0" marL="914400" rtl="0" algn="l">
              <a:spcBef>
                <a:spcPts val="0"/>
              </a:spcBef>
              <a:spcAft>
                <a:spcPts val="0"/>
              </a:spcAft>
              <a:buSzPts val="2100"/>
              <a:buChar char="●"/>
            </a:pPr>
            <a:r>
              <a:rPr lang="en" sz="2100"/>
              <a:t>Further, most opioid deaths ended up being the result of synthetic opioids (e.g. fentanyl), rather than prescription drugs</a:t>
            </a:r>
            <a:endParaRPr sz="2100">
              <a:solidFill>
                <a:srgbClr val="FF0000"/>
              </a:solidFill>
            </a:endParaRPr>
          </a:p>
        </p:txBody>
      </p:sp>
      <p:pic>
        <p:nvPicPr>
          <p:cNvPr id="227" name="Google Shape;227;p31"/>
          <p:cNvPicPr preferRelativeResize="0"/>
          <p:nvPr/>
        </p:nvPicPr>
        <p:blipFill rotWithShape="1">
          <a:blip r:embed="rId3">
            <a:alphaModFix/>
          </a:blip>
          <a:srcRect b="0" l="47169" r="27871" t="54155"/>
          <a:stretch/>
        </p:blipFill>
        <p:spPr>
          <a:xfrm>
            <a:off x="4406625" y="904675"/>
            <a:ext cx="1459150" cy="552600"/>
          </a:xfrm>
          <a:prstGeom prst="rect">
            <a:avLst/>
          </a:prstGeom>
          <a:noFill/>
          <a:ln>
            <a:noFill/>
          </a:ln>
        </p:spPr>
      </p:pic>
      <p:sp>
        <p:nvSpPr>
          <p:cNvPr id="228" name="Google Shape;228;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Outline</a:t>
            </a:r>
            <a:endParaRPr sz="4800"/>
          </a:p>
        </p:txBody>
      </p:sp>
      <p:cxnSp>
        <p:nvCxnSpPr>
          <p:cNvPr id="67" name="Google Shape;67;p14"/>
          <p:cNvCxnSpPr>
            <a:stCxn id="68" idx="2"/>
            <a:endCxn id="69" idx="1"/>
          </p:cNvCxnSpPr>
          <p:nvPr/>
        </p:nvCxnSpPr>
        <p:spPr>
          <a:xfrm flipH="1" rot="-5400000">
            <a:off x="2160800" y="1605275"/>
            <a:ext cx="704400" cy="1713900"/>
          </a:xfrm>
          <a:prstGeom prst="bentConnector2">
            <a:avLst/>
          </a:prstGeom>
          <a:noFill/>
          <a:ln cap="flat" cmpd="sng" w="76200">
            <a:solidFill>
              <a:schemeClr val="dk2"/>
            </a:solidFill>
            <a:prstDash val="solid"/>
            <a:round/>
            <a:headEnd len="med" w="med" type="none"/>
            <a:tailEnd len="med" w="med" type="triangle"/>
          </a:ln>
        </p:spPr>
      </p:cxnSp>
      <p:cxnSp>
        <p:nvCxnSpPr>
          <p:cNvPr id="70" name="Google Shape;70;p14"/>
          <p:cNvCxnSpPr/>
          <p:nvPr/>
        </p:nvCxnSpPr>
        <p:spPr>
          <a:xfrm flipH="1" rot="-5400000">
            <a:off x="5076750" y="2595875"/>
            <a:ext cx="704400" cy="1713900"/>
          </a:xfrm>
          <a:prstGeom prst="bentConnector2">
            <a:avLst/>
          </a:prstGeom>
          <a:noFill/>
          <a:ln cap="flat" cmpd="sng" w="76200">
            <a:solidFill>
              <a:schemeClr val="dk2"/>
            </a:solidFill>
            <a:prstDash val="solid"/>
            <a:round/>
            <a:headEnd len="med" w="med" type="none"/>
            <a:tailEnd len="med" w="med" type="triangle"/>
          </a:ln>
        </p:spPr>
      </p:cxnSp>
      <p:sp>
        <p:nvSpPr>
          <p:cNvPr id="69" name="Google Shape;69;p14"/>
          <p:cNvSpPr txBox="1"/>
          <p:nvPr/>
        </p:nvSpPr>
        <p:spPr>
          <a:xfrm>
            <a:off x="3369900" y="2527925"/>
            <a:ext cx="24042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What We Found</a:t>
            </a:r>
            <a:endParaRPr b="1" sz="1800">
              <a:solidFill>
                <a:schemeClr val="accent1"/>
              </a:solidFill>
              <a:latin typeface="Average"/>
              <a:ea typeface="Average"/>
              <a:cs typeface="Average"/>
              <a:sym typeface="Average"/>
            </a:endParaRPr>
          </a:p>
        </p:txBody>
      </p:sp>
      <p:sp>
        <p:nvSpPr>
          <p:cNvPr id="71" name="Google Shape;71;p14"/>
          <p:cNvSpPr txBox="1"/>
          <p:nvPr/>
        </p:nvSpPr>
        <p:spPr>
          <a:xfrm>
            <a:off x="6285850" y="3518525"/>
            <a:ext cx="24042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Where We Ended</a:t>
            </a:r>
            <a:endParaRPr b="1" sz="1800">
              <a:solidFill>
                <a:schemeClr val="accent1"/>
              </a:solidFill>
              <a:latin typeface="Average"/>
              <a:ea typeface="Average"/>
              <a:cs typeface="Average"/>
              <a:sym typeface="Average"/>
            </a:endParaRPr>
          </a:p>
        </p:txBody>
      </p:sp>
      <p:sp>
        <p:nvSpPr>
          <p:cNvPr id="68" name="Google Shape;68;p14"/>
          <p:cNvSpPr txBox="1"/>
          <p:nvPr/>
        </p:nvSpPr>
        <p:spPr>
          <a:xfrm>
            <a:off x="453950" y="1537325"/>
            <a:ext cx="24042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How We Started</a:t>
            </a:r>
            <a:endParaRPr b="1" sz="1800">
              <a:solidFill>
                <a:schemeClr val="accent1"/>
              </a:solidFill>
              <a:latin typeface="Average"/>
              <a:ea typeface="Average"/>
              <a:cs typeface="Average"/>
              <a:sym typeface="Average"/>
            </a:endParaRPr>
          </a:p>
        </p:txBody>
      </p:sp>
      <p:sp>
        <p:nvSpPr>
          <p:cNvPr id="72" name="Google Shape;72;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New Tools</a:t>
            </a:r>
            <a:endParaRPr sz="4800"/>
          </a:p>
        </p:txBody>
      </p:sp>
      <p:sp>
        <p:nvSpPr>
          <p:cNvPr id="234" name="Google Shape;234;p32"/>
          <p:cNvSpPr txBox="1"/>
          <p:nvPr>
            <p:ph idx="1" type="body"/>
          </p:nvPr>
        </p:nvSpPr>
        <p:spPr>
          <a:xfrm>
            <a:off x="311700" y="1304875"/>
            <a:ext cx="85206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The ARCOS API illustrated the effectiveness of using GIS visualization.</a:t>
            </a:r>
            <a:endParaRPr sz="2100"/>
          </a:p>
          <a:p>
            <a:pPr indent="0" lvl="0" marL="0" rtl="0" algn="l">
              <a:spcBef>
                <a:spcPts val="1600"/>
              </a:spcBef>
              <a:spcAft>
                <a:spcPts val="0"/>
              </a:spcAft>
              <a:buNone/>
            </a:pPr>
            <a:r>
              <a:rPr lang="en" sz="2100"/>
              <a:t>We decided to explore the incorporation of additional GIS tools into our analysis.</a:t>
            </a:r>
            <a:endParaRPr sz="2100"/>
          </a:p>
          <a:p>
            <a:pPr indent="-361950" lvl="0" marL="457200" rtl="0" algn="l">
              <a:spcBef>
                <a:spcPts val="1600"/>
              </a:spcBef>
              <a:spcAft>
                <a:spcPts val="0"/>
              </a:spcAft>
              <a:buSzPts val="2100"/>
              <a:buChar char="➔"/>
            </a:pPr>
            <a:r>
              <a:rPr lang="en" sz="2100"/>
              <a:t>QGIS is a free and open-source Geographic Information System, that supports viewing, editing and analyzing geospatial data.</a:t>
            </a:r>
            <a:endParaRPr sz="2100"/>
          </a:p>
          <a:p>
            <a:pPr indent="-361950" lvl="0" marL="457200" rtl="0" algn="l">
              <a:spcBef>
                <a:spcPts val="0"/>
              </a:spcBef>
              <a:spcAft>
                <a:spcPts val="0"/>
              </a:spcAft>
              <a:buSzPts val="2100"/>
              <a:buChar char="➔"/>
            </a:pPr>
            <a:r>
              <a:rPr lang="en" sz="2100"/>
              <a:t>This tool is used to analyze and represent </a:t>
            </a:r>
            <a:r>
              <a:rPr lang="en" sz="2100"/>
              <a:t>the retrieved opioid consumption data and the SVI data</a:t>
            </a:r>
            <a:r>
              <a:rPr lang="en" sz="2100"/>
              <a:t> geographically.</a:t>
            </a:r>
            <a:endParaRPr sz="2100">
              <a:solidFill>
                <a:srgbClr val="FF0000"/>
              </a:solidFill>
            </a:endParaRPr>
          </a:p>
          <a:p>
            <a:pPr indent="0" lvl="0" marL="457200" rtl="0" algn="l">
              <a:spcBef>
                <a:spcPts val="1600"/>
              </a:spcBef>
              <a:spcAft>
                <a:spcPts val="0"/>
              </a:spcAft>
              <a:buNone/>
            </a:pPr>
            <a:r>
              <a:t/>
            </a:r>
            <a:endParaRPr sz="2100"/>
          </a:p>
          <a:p>
            <a:pPr indent="0" lvl="0" marL="0" rtl="0" algn="l">
              <a:spcBef>
                <a:spcPts val="1600"/>
              </a:spcBef>
              <a:spcAft>
                <a:spcPts val="1600"/>
              </a:spcAft>
              <a:buNone/>
            </a:pPr>
            <a:r>
              <a:t/>
            </a:r>
            <a:endParaRPr sz="2100"/>
          </a:p>
        </p:txBody>
      </p:sp>
      <p:sp>
        <p:nvSpPr>
          <p:cNvPr id="235" name="Google Shape;235;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New Data</a:t>
            </a:r>
            <a:endParaRPr sz="4800"/>
          </a:p>
        </p:txBody>
      </p:sp>
      <p:sp>
        <p:nvSpPr>
          <p:cNvPr id="241" name="Google Shape;241;p33"/>
          <p:cNvSpPr txBox="1"/>
          <p:nvPr>
            <p:ph idx="1" type="body"/>
          </p:nvPr>
        </p:nvSpPr>
        <p:spPr>
          <a:xfrm>
            <a:off x="311700" y="1304875"/>
            <a:ext cx="864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Additional consultations provided insight into previously unknown datasets:</a:t>
            </a:r>
            <a:endParaRPr sz="2100"/>
          </a:p>
          <a:p>
            <a:pPr indent="-361950" lvl="0" marL="914400" rtl="0" algn="l">
              <a:spcBef>
                <a:spcPts val="1600"/>
              </a:spcBef>
              <a:spcAft>
                <a:spcPts val="0"/>
              </a:spcAft>
              <a:buSzPts val="2100"/>
              <a:buChar char="●"/>
            </a:pPr>
            <a:r>
              <a:rPr lang="en" sz="2100"/>
              <a:t>The CDC has huge, publicly available datasets on the “Social Determinants of Health” based on nationwide census data</a:t>
            </a:r>
            <a:endParaRPr sz="2100"/>
          </a:p>
          <a:p>
            <a:pPr indent="-361950" lvl="0" marL="914400" rtl="0" algn="l">
              <a:spcBef>
                <a:spcPts val="1000"/>
              </a:spcBef>
              <a:spcAft>
                <a:spcPts val="0"/>
              </a:spcAft>
              <a:buSzPts val="2100"/>
              <a:buChar char="●"/>
            </a:pPr>
            <a:r>
              <a:rPr lang="en" sz="2100"/>
              <a:t>One such dataset is the “</a:t>
            </a:r>
            <a:r>
              <a:rPr lang="en" sz="2100" u="sng">
                <a:solidFill>
                  <a:schemeClr val="hlink"/>
                </a:solidFill>
                <a:hlinkClick r:id="rId3"/>
              </a:rPr>
              <a:t>Social Vulnerability Index</a:t>
            </a:r>
            <a:r>
              <a:rPr lang="en" sz="2100"/>
              <a:t>”</a:t>
            </a:r>
            <a:endParaRPr sz="2100">
              <a:solidFill>
                <a:srgbClr val="FF0000"/>
              </a:solidFill>
            </a:endParaRPr>
          </a:p>
          <a:p>
            <a:pPr indent="0" lvl="0" marL="457200" rtl="0" algn="l">
              <a:spcBef>
                <a:spcPts val="1600"/>
              </a:spcBef>
              <a:spcAft>
                <a:spcPts val="0"/>
              </a:spcAft>
              <a:buNone/>
            </a:pPr>
            <a:r>
              <a:t/>
            </a:r>
            <a:endParaRPr sz="2100"/>
          </a:p>
          <a:p>
            <a:pPr indent="0" lvl="0" marL="0" rtl="0" algn="l">
              <a:spcBef>
                <a:spcPts val="1600"/>
              </a:spcBef>
              <a:spcAft>
                <a:spcPts val="1600"/>
              </a:spcAft>
              <a:buNone/>
            </a:pPr>
            <a:r>
              <a:t/>
            </a:r>
            <a:endParaRPr sz="2100"/>
          </a:p>
        </p:txBody>
      </p:sp>
      <p:sp>
        <p:nvSpPr>
          <p:cNvPr id="242" name="Google Shape;242;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6" name="Shape 246"/>
        <p:cNvGrpSpPr/>
        <p:nvPr/>
      </p:nvGrpSpPr>
      <p:grpSpPr>
        <a:xfrm>
          <a:off x="0" y="0"/>
          <a:ext cx="0" cy="0"/>
          <a:chOff x="0" y="0"/>
          <a:chExt cx="0" cy="0"/>
        </a:xfrm>
      </p:grpSpPr>
      <p:pic>
        <p:nvPicPr>
          <p:cNvPr id="247" name="Google Shape;247;p34"/>
          <p:cNvPicPr preferRelativeResize="0"/>
          <p:nvPr/>
        </p:nvPicPr>
        <p:blipFill>
          <a:blip r:embed="rId3">
            <a:alphaModFix/>
          </a:blip>
          <a:stretch>
            <a:fillRect/>
          </a:stretch>
        </p:blipFill>
        <p:spPr>
          <a:xfrm>
            <a:off x="152400" y="360450"/>
            <a:ext cx="8839199" cy="4422588"/>
          </a:xfrm>
          <a:prstGeom prst="rect">
            <a:avLst/>
          </a:prstGeom>
          <a:noFill/>
          <a:ln>
            <a:noFill/>
          </a:ln>
        </p:spPr>
      </p:pic>
      <p:sp>
        <p:nvSpPr>
          <p:cNvPr id="248" name="Google Shape;248;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Social Vulnerability Index</a:t>
            </a:r>
            <a:endParaRPr sz="4800"/>
          </a:p>
        </p:txBody>
      </p:sp>
      <p:sp>
        <p:nvSpPr>
          <p:cNvPr id="254" name="Google Shape;254;p35"/>
          <p:cNvSpPr txBox="1"/>
          <p:nvPr>
            <p:ph idx="1" type="body"/>
          </p:nvPr>
        </p:nvSpPr>
        <p:spPr>
          <a:xfrm>
            <a:off x="311700" y="1304875"/>
            <a:ext cx="864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The Social Vulnerability Index (SVI) is a data-backed ranking developed by the CDC to determine a rating of “Social Vulnerability”</a:t>
            </a:r>
            <a:endParaRPr sz="2100"/>
          </a:p>
          <a:p>
            <a:pPr indent="-361950" lvl="0" marL="457200" rtl="0" algn="l">
              <a:spcBef>
                <a:spcPts val="1000"/>
              </a:spcBef>
              <a:spcAft>
                <a:spcPts val="0"/>
              </a:spcAft>
              <a:buSzPts val="2100"/>
              <a:buChar char="●"/>
            </a:pPr>
            <a:r>
              <a:rPr lang="en" sz="2100"/>
              <a:t>Used by the CDC to identify areas that might be particularly sensitive to hazardous events</a:t>
            </a:r>
            <a:endParaRPr sz="2100"/>
          </a:p>
          <a:p>
            <a:pPr indent="-361950" lvl="0" marL="457200" rtl="0" algn="l">
              <a:spcBef>
                <a:spcPts val="1000"/>
              </a:spcBef>
              <a:spcAft>
                <a:spcPts val="0"/>
              </a:spcAft>
              <a:buSzPts val="2100"/>
              <a:buChar char="●"/>
            </a:pPr>
            <a:r>
              <a:rPr lang="en" sz="2100"/>
              <a:t>The SVI ranks each tract on 15 social factors, including poverty, lack of vehicle access, and crowded housing, and groups them into four related themes.</a:t>
            </a:r>
            <a:endParaRPr sz="2100"/>
          </a:p>
        </p:txBody>
      </p:sp>
      <p:sp>
        <p:nvSpPr>
          <p:cNvPr id="255" name="Google Shape;255;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Social Vulnerability Index</a:t>
            </a:r>
            <a:endParaRPr sz="4800"/>
          </a:p>
        </p:txBody>
      </p:sp>
      <p:pic>
        <p:nvPicPr>
          <p:cNvPr id="261" name="Google Shape;261;p36"/>
          <p:cNvPicPr preferRelativeResize="0"/>
          <p:nvPr/>
        </p:nvPicPr>
        <p:blipFill>
          <a:blip r:embed="rId3">
            <a:alphaModFix/>
          </a:blip>
          <a:stretch>
            <a:fillRect/>
          </a:stretch>
        </p:blipFill>
        <p:spPr>
          <a:xfrm>
            <a:off x="2162375" y="1331075"/>
            <a:ext cx="4699300" cy="3725875"/>
          </a:xfrm>
          <a:prstGeom prst="rect">
            <a:avLst/>
          </a:prstGeom>
          <a:noFill/>
          <a:ln>
            <a:noFill/>
          </a:ln>
        </p:spPr>
      </p:pic>
      <p:sp>
        <p:nvSpPr>
          <p:cNvPr id="262" name="Google Shape;262;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New </a:t>
            </a:r>
            <a:r>
              <a:rPr lang="en" sz="4800"/>
              <a:t>Objective</a:t>
            </a:r>
            <a:endParaRPr sz="4800"/>
          </a:p>
        </p:txBody>
      </p:sp>
      <p:sp>
        <p:nvSpPr>
          <p:cNvPr id="268" name="Google Shape;268;p37"/>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Following our initial examinations, we modified our objective to map opioid distribution to SVI data from the CDC.</a:t>
            </a:r>
            <a:endParaRPr sz="2100"/>
          </a:p>
          <a:p>
            <a:pPr indent="0" lvl="0" marL="0" rtl="0" algn="l">
              <a:spcBef>
                <a:spcPts val="1600"/>
              </a:spcBef>
              <a:spcAft>
                <a:spcPts val="1600"/>
              </a:spcAft>
              <a:buNone/>
            </a:pPr>
            <a:r>
              <a:t/>
            </a:r>
            <a:endParaRPr sz="2100"/>
          </a:p>
        </p:txBody>
      </p:sp>
      <p:sp>
        <p:nvSpPr>
          <p:cNvPr id="269" name="Google Shape;269;p37"/>
          <p:cNvSpPr txBox="1"/>
          <p:nvPr/>
        </p:nvSpPr>
        <p:spPr>
          <a:xfrm>
            <a:off x="1835275" y="2786125"/>
            <a:ext cx="6943800" cy="12111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None/>
            </a:pPr>
            <a:r>
              <a:rPr lang="en" sz="2100">
                <a:solidFill>
                  <a:schemeClr val="accent3"/>
                </a:solidFill>
                <a:latin typeface="Average"/>
                <a:ea typeface="Average"/>
                <a:cs typeface="Average"/>
                <a:sym typeface="Average"/>
              </a:rPr>
              <a:t>We wanted to highlight any correlation between opioid shipments to an area and social determinants of public health within that </a:t>
            </a:r>
            <a:r>
              <a:rPr lang="en" sz="2100">
                <a:solidFill>
                  <a:schemeClr val="accent3"/>
                </a:solidFill>
                <a:latin typeface="Average"/>
                <a:ea typeface="Average"/>
                <a:cs typeface="Average"/>
                <a:sym typeface="Average"/>
              </a:rPr>
              <a:t>community</a:t>
            </a:r>
            <a:r>
              <a:rPr lang="en" sz="2100">
                <a:solidFill>
                  <a:schemeClr val="accent3"/>
                </a:solidFill>
                <a:latin typeface="Average"/>
                <a:ea typeface="Average"/>
                <a:cs typeface="Average"/>
                <a:sym typeface="Average"/>
              </a:rPr>
              <a:t>.</a:t>
            </a:r>
            <a:endParaRPr>
              <a:latin typeface="Average"/>
              <a:ea typeface="Average"/>
              <a:cs typeface="Average"/>
              <a:sym typeface="Average"/>
            </a:endParaRPr>
          </a:p>
        </p:txBody>
      </p:sp>
      <p:sp>
        <p:nvSpPr>
          <p:cNvPr id="270" name="Google Shape;270;p37"/>
          <p:cNvSpPr/>
          <p:nvPr/>
        </p:nvSpPr>
        <p:spPr>
          <a:xfrm>
            <a:off x="1053025" y="3161875"/>
            <a:ext cx="669300" cy="459600"/>
          </a:xfrm>
          <a:prstGeom prst="rightArrow">
            <a:avLst>
              <a:gd fmla="val 50000" name="adj1"/>
              <a:gd fmla="val 50000" name="adj2"/>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Updated Overview</a:t>
            </a:r>
            <a:endParaRPr sz="4800"/>
          </a:p>
        </p:txBody>
      </p:sp>
      <p:sp>
        <p:nvSpPr>
          <p:cNvPr id="277" name="Google Shape;277;p38"/>
          <p:cNvSpPr txBox="1"/>
          <p:nvPr/>
        </p:nvSpPr>
        <p:spPr>
          <a:xfrm>
            <a:off x="475850" y="18802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ARCOS</a:t>
            </a:r>
            <a:endParaRPr b="1" sz="1800">
              <a:solidFill>
                <a:schemeClr val="accent1"/>
              </a:solidFill>
              <a:latin typeface="Average"/>
              <a:ea typeface="Average"/>
              <a:cs typeface="Average"/>
              <a:sym typeface="Average"/>
            </a:endParaRPr>
          </a:p>
        </p:txBody>
      </p:sp>
      <p:sp>
        <p:nvSpPr>
          <p:cNvPr id="278" name="Google Shape;278;p38"/>
          <p:cNvSpPr/>
          <p:nvPr/>
        </p:nvSpPr>
        <p:spPr>
          <a:xfrm>
            <a:off x="1738000" y="2064425"/>
            <a:ext cx="350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rot="-5396950">
            <a:off x="5044040" y="2485891"/>
            <a:ext cx="676200" cy="20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txBox="1"/>
          <p:nvPr/>
        </p:nvSpPr>
        <p:spPr>
          <a:xfrm>
            <a:off x="4816800" y="27547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NH SVI Data</a:t>
            </a:r>
            <a:endParaRPr b="1" sz="1800">
              <a:solidFill>
                <a:schemeClr val="accent1"/>
              </a:solidFill>
              <a:latin typeface="Average"/>
              <a:ea typeface="Average"/>
              <a:cs typeface="Average"/>
              <a:sym typeface="Average"/>
            </a:endParaRPr>
          </a:p>
        </p:txBody>
      </p:sp>
      <p:sp>
        <p:nvSpPr>
          <p:cNvPr id="281" name="Google Shape;281;p38"/>
          <p:cNvSpPr txBox="1"/>
          <p:nvPr/>
        </p:nvSpPr>
        <p:spPr>
          <a:xfrm>
            <a:off x="2169275" y="1880225"/>
            <a:ext cx="1130700" cy="5727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PySpark</a:t>
            </a:r>
            <a:endParaRPr b="1" sz="1800">
              <a:solidFill>
                <a:schemeClr val="accent1"/>
              </a:solidFill>
              <a:latin typeface="Average"/>
              <a:ea typeface="Average"/>
              <a:cs typeface="Average"/>
              <a:sym typeface="Average"/>
            </a:endParaRPr>
          </a:p>
        </p:txBody>
      </p:sp>
      <p:sp>
        <p:nvSpPr>
          <p:cNvPr id="282" name="Google Shape;282;p38"/>
          <p:cNvSpPr txBox="1"/>
          <p:nvPr/>
        </p:nvSpPr>
        <p:spPr>
          <a:xfrm>
            <a:off x="3862700" y="18802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NH ARCOS</a:t>
            </a:r>
            <a:endParaRPr b="1" sz="1800">
              <a:solidFill>
                <a:schemeClr val="accent1"/>
              </a:solidFill>
              <a:latin typeface="Average"/>
              <a:ea typeface="Average"/>
              <a:cs typeface="Average"/>
              <a:sym typeface="Average"/>
            </a:endParaRPr>
          </a:p>
        </p:txBody>
      </p:sp>
      <p:sp>
        <p:nvSpPr>
          <p:cNvPr id="283" name="Google Shape;283;p38"/>
          <p:cNvSpPr/>
          <p:nvPr/>
        </p:nvSpPr>
        <p:spPr>
          <a:xfrm>
            <a:off x="5101725" y="2079025"/>
            <a:ext cx="6348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3429800" y="2064425"/>
            <a:ext cx="350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txBox="1"/>
          <p:nvPr/>
        </p:nvSpPr>
        <p:spPr>
          <a:xfrm>
            <a:off x="5882825" y="1894825"/>
            <a:ext cx="11307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Joined Data</a:t>
            </a:r>
            <a:endParaRPr b="1" sz="1800">
              <a:solidFill>
                <a:schemeClr val="accent1"/>
              </a:solidFill>
              <a:latin typeface="Average"/>
              <a:ea typeface="Average"/>
              <a:cs typeface="Average"/>
              <a:sym typeface="Average"/>
            </a:endParaRPr>
          </a:p>
        </p:txBody>
      </p:sp>
      <p:sp>
        <p:nvSpPr>
          <p:cNvPr id="286" name="Google Shape;286;p38"/>
          <p:cNvSpPr/>
          <p:nvPr/>
        </p:nvSpPr>
        <p:spPr>
          <a:xfrm>
            <a:off x="7159825" y="2079025"/>
            <a:ext cx="3501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txBox="1"/>
          <p:nvPr/>
        </p:nvSpPr>
        <p:spPr>
          <a:xfrm>
            <a:off x="7591100" y="1894825"/>
            <a:ext cx="1130700" cy="5727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Examine</a:t>
            </a:r>
            <a:endParaRPr b="1" sz="1800">
              <a:solidFill>
                <a:schemeClr val="accent1"/>
              </a:solidFill>
              <a:latin typeface="Average"/>
              <a:ea typeface="Average"/>
              <a:cs typeface="Average"/>
              <a:sym typeface="Average"/>
            </a:endParaRPr>
          </a:p>
        </p:txBody>
      </p:sp>
      <p:sp>
        <p:nvSpPr>
          <p:cNvPr id="288" name="Google Shape;288;p38"/>
          <p:cNvSpPr txBox="1"/>
          <p:nvPr>
            <p:ph idx="1" type="body"/>
          </p:nvPr>
        </p:nvSpPr>
        <p:spPr>
          <a:xfrm>
            <a:off x="271975" y="2962875"/>
            <a:ext cx="5975400" cy="17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Isolated New Hampshire SVI Data</a:t>
            </a:r>
            <a:r>
              <a:rPr lang="en" sz="2100"/>
              <a:t>:</a:t>
            </a:r>
            <a:endParaRPr sz="2100"/>
          </a:p>
          <a:p>
            <a:pPr indent="-342900" lvl="0" marL="914400" rtl="0" algn="l">
              <a:spcBef>
                <a:spcPts val="0"/>
              </a:spcBef>
              <a:spcAft>
                <a:spcPts val="0"/>
              </a:spcAft>
              <a:buSzPts val="1800"/>
              <a:buChar char="●"/>
            </a:pPr>
            <a:r>
              <a:rPr lang="en" sz="1800"/>
              <a:t>% of population below poverty line</a:t>
            </a:r>
            <a:endParaRPr sz="1800"/>
          </a:p>
          <a:p>
            <a:pPr indent="-342900" lvl="0" marL="914400" rtl="0" algn="l">
              <a:spcBef>
                <a:spcPts val="0"/>
              </a:spcBef>
              <a:spcAft>
                <a:spcPts val="0"/>
              </a:spcAft>
              <a:buSzPts val="1800"/>
              <a:buChar char="●"/>
            </a:pPr>
            <a:r>
              <a:rPr lang="en" sz="1800"/>
              <a:t>% of population unemployed</a:t>
            </a:r>
            <a:endParaRPr sz="1800"/>
          </a:p>
          <a:p>
            <a:pPr indent="-342900" lvl="0" marL="914400" rtl="0" algn="l">
              <a:spcBef>
                <a:spcPts val="0"/>
              </a:spcBef>
              <a:spcAft>
                <a:spcPts val="0"/>
              </a:spcAft>
              <a:buSzPts val="1800"/>
              <a:buChar char="●"/>
            </a:pPr>
            <a:r>
              <a:rPr lang="en" sz="1800"/>
              <a:t>% of population with a disability</a:t>
            </a:r>
            <a:endParaRPr sz="1800"/>
          </a:p>
          <a:p>
            <a:pPr indent="-342900" lvl="0" marL="914400" rtl="0" algn="l">
              <a:spcBef>
                <a:spcPts val="0"/>
              </a:spcBef>
              <a:spcAft>
                <a:spcPts val="0"/>
              </a:spcAft>
              <a:buSzPts val="1800"/>
              <a:buChar char="●"/>
            </a:pPr>
            <a:r>
              <a:rPr lang="en" sz="1800"/>
              <a:t>Per capita income</a:t>
            </a:r>
            <a:endParaRPr sz="1800"/>
          </a:p>
        </p:txBody>
      </p:sp>
      <p:sp>
        <p:nvSpPr>
          <p:cNvPr id="289" name="Google Shape;289;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Where We </a:t>
            </a:r>
            <a:r>
              <a:rPr lang="en" sz="4800"/>
              <a:t>Ended</a:t>
            </a:r>
            <a:endParaRPr sz="4800"/>
          </a:p>
        </p:txBody>
      </p:sp>
      <p:sp>
        <p:nvSpPr>
          <p:cNvPr id="295" name="Google Shape;295;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Findings</a:t>
            </a:r>
            <a:endParaRPr sz="4800"/>
          </a:p>
        </p:txBody>
      </p:sp>
      <p:sp>
        <p:nvSpPr>
          <p:cNvPr id="301" name="Google Shape;301;p40"/>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100"/>
          </a:p>
        </p:txBody>
      </p:sp>
      <p:sp>
        <p:nvSpPr>
          <p:cNvPr id="302" name="Google Shape;302;p4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254050" y="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showing the SVI Index Data</a:t>
            </a:r>
            <a:endParaRPr/>
          </a:p>
        </p:txBody>
      </p:sp>
      <p:pic>
        <p:nvPicPr>
          <p:cNvPr id="308" name="Google Shape;308;p41"/>
          <p:cNvPicPr preferRelativeResize="0"/>
          <p:nvPr/>
        </p:nvPicPr>
        <p:blipFill>
          <a:blip r:embed="rId3">
            <a:alphaModFix/>
          </a:blip>
          <a:stretch>
            <a:fillRect/>
          </a:stretch>
        </p:blipFill>
        <p:spPr>
          <a:xfrm>
            <a:off x="152400" y="824150"/>
            <a:ext cx="3058718" cy="4166949"/>
          </a:xfrm>
          <a:prstGeom prst="rect">
            <a:avLst/>
          </a:prstGeom>
          <a:noFill/>
          <a:ln>
            <a:noFill/>
          </a:ln>
        </p:spPr>
      </p:pic>
      <p:pic>
        <p:nvPicPr>
          <p:cNvPr id="309" name="Google Shape;309;p41"/>
          <p:cNvPicPr preferRelativeResize="0"/>
          <p:nvPr/>
        </p:nvPicPr>
        <p:blipFill>
          <a:blip r:embed="rId4">
            <a:alphaModFix/>
          </a:blip>
          <a:stretch>
            <a:fillRect/>
          </a:stretch>
        </p:blipFill>
        <p:spPr>
          <a:xfrm>
            <a:off x="7588943" y="951850"/>
            <a:ext cx="1409700" cy="1133475"/>
          </a:xfrm>
          <a:prstGeom prst="rect">
            <a:avLst/>
          </a:prstGeom>
          <a:noFill/>
          <a:ln>
            <a:noFill/>
          </a:ln>
        </p:spPr>
      </p:pic>
      <p:pic>
        <p:nvPicPr>
          <p:cNvPr id="310" name="Google Shape;310;p41"/>
          <p:cNvPicPr preferRelativeResize="0"/>
          <p:nvPr/>
        </p:nvPicPr>
        <p:blipFill>
          <a:blip r:embed="rId5">
            <a:alphaModFix/>
          </a:blip>
          <a:stretch>
            <a:fillRect/>
          </a:stretch>
        </p:blipFill>
        <p:spPr>
          <a:xfrm>
            <a:off x="3507166" y="1540252"/>
            <a:ext cx="1816007" cy="2583250"/>
          </a:xfrm>
          <a:prstGeom prst="rect">
            <a:avLst/>
          </a:prstGeom>
          <a:noFill/>
          <a:ln>
            <a:noFill/>
          </a:ln>
        </p:spPr>
      </p:pic>
      <p:pic>
        <p:nvPicPr>
          <p:cNvPr id="311" name="Google Shape;311;p41"/>
          <p:cNvPicPr preferRelativeResize="0"/>
          <p:nvPr/>
        </p:nvPicPr>
        <p:blipFill/>
        <p:spPr>
          <a:xfrm>
            <a:off x="7588950" y="2322175"/>
            <a:ext cx="1409700" cy="1041952"/>
          </a:xfrm>
          <a:prstGeom prst="rect">
            <a:avLst/>
          </a:prstGeom>
          <a:noFill/>
          <a:ln>
            <a:noFill/>
          </a:ln>
        </p:spPr>
      </p:pic>
      <p:pic>
        <p:nvPicPr>
          <p:cNvPr id="312" name="Google Shape;312;p41"/>
          <p:cNvPicPr preferRelativeResize="0"/>
          <p:nvPr/>
        </p:nvPicPr>
        <p:blipFill>
          <a:blip r:embed="rId6">
            <a:alphaModFix/>
          </a:blip>
          <a:stretch>
            <a:fillRect/>
          </a:stretch>
        </p:blipFill>
        <p:spPr>
          <a:xfrm>
            <a:off x="5475587" y="1509950"/>
            <a:ext cx="1913345" cy="2583245"/>
          </a:xfrm>
          <a:prstGeom prst="rect">
            <a:avLst/>
          </a:prstGeom>
          <a:noFill/>
          <a:ln>
            <a:noFill/>
          </a:ln>
        </p:spPr>
      </p:pic>
      <p:pic>
        <p:nvPicPr>
          <p:cNvPr id="313" name="Google Shape;313;p41"/>
          <p:cNvPicPr preferRelativeResize="0"/>
          <p:nvPr/>
        </p:nvPicPr>
        <p:blipFill>
          <a:blip r:embed="rId7">
            <a:alphaModFix/>
          </a:blip>
          <a:stretch>
            <a:fillRect/>
          </a:stretch>
        </p:blipFill>
        <p:spPr>
          <a:xfrm>
            <a:off x="7603230" y="3593002"/>
            <a:ext cx="1409700" cy="1028700"/>
          </a:xfrm>
          <a:prstGeom prst="rect">
            <a:avLst/>
          </a:prstGeom>
          <a:noFill/>
          <a:ln>
            <a:noFill/>
          </a:ln>
        </p:spPr>
      </p:pic>
      <p:sp>
        <p:nvSpPr>
          <p:cNvPr id="314" name="Google Shape;314;p4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How We Started</a:t>
            </a:r>
            <a:endParaRPr sz="4800"/>
          </a:p>
        </p:txBody>
      </p:sp>
      <p:sp>
        <p:nvSpPr>
          <p:cNvPr id="78" name="Google Shape;78;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showing the SVI Index Data</a:t>
            </a:r>
            <a:endParaRPr/>
          </a:p>
        </p:txBody>
      </p:sp>
      <p:pic>
        <p:nvPicPr>
          <p:cNvPr id="320" name="Google Shape;320;p42"/>
          <p:cNvPicPr preferRelativeResize="0"/>
          <p:nvPr/>
        </p:nvPicPr>
        <p:blipFill>
          <a:blip r:embed="rId3">
            <a:alphaModFix/>
          </a:blip>
          <a:stretch>
            <a:fillRect/>
          </a:stretch>
        </p:blipFill>
        <p:spPr>
          <a:xfrm>
            <a:off x="3507166" y="1540252"/>
            <a:ext cx="1816007" cy="2583250"/>
          </a:xfrm>
          <a:prstGeom prst="rect">
            <a:avLst/>
          </a:prstGeom>
          <a:noFill/>
          <a:ln>
            <a:noFill/>
          </a:ln>
        </p:spPr>
      </p:pic>
      <p:pic>
        <p:nvPicPr>
          <p:cNvPr id="321" name="Google Shape;321;p42"/>
          <p:cNvPicPr preferRelativeResize="0"/>
          <p:nvPr/>
        </p:nvPicPr>
        <p:blipFill/>
        <p:spPr>
          <a:xfrm>
            <a:off x="7588950" y="2322175"/>
            <a:ext cx="1409700" cy="1041952"/>
          </a:xfrm>
          <a:prstGeom prst="rect">
            <a:avLst/>
          </a:prstGeom>
          <a:noFill/>
          <a:ln>
            <a:noFill/>
          </a:ln>
        </p:spPr>
      </p:pic>
      <p:pic>
        <p:nvPicPr>
          <p:cNvPr id="322" name="Google Shape;322;p42"/>
          <p:cNvPicPr preferRelativeResize="0"/>
          <p:nvPr/>
        </p:nvPicPr>
        <p:blipFill>
          <a:blip r:embed="rId4">
            <a:alphaModFix/>
          </a:blip>
          <a:stretch>
            <a:fillRect/>
          </a:stretch>
        </p:blipFill>
        <p:spPr>
          <a:xfrm>
            <a:off x="5475587" y="1509950"/>
            <a:ext cx="1913345" cy="2583245"/>
          </a:xfrm>
          <a:prstGeom prst="rect">
            <a:avLst/>
          </a:prstGeom>
          <a:noFill/>
          <a:ln>
            <a:noFill/>
          </a:ln>
        </p:spPr>
      </p:pic>
      <p:pic>
        <p:nvPicPr>
          <p:cNvPr id="323" name="Google Shape;323;p42"/>
          <p:cNvPicPr preferRelativeResize="0"/>
          <p:nvPr/>
        </p:nvPicPr>
        <p:blipFill>
          <a:blip r:embed="rId5">
            <a:alphaModFix/>
          </a:blip>
          <a:stretch>
            <a:fillRect/>
          </a:stretch>
        </p:blipFill>
        <p:spPr>
          <a:xfrm>
            <a:off x="7603230" y="3593002"/>
            <a:ext cx="1409700" cy="1028700"/>
          </a:xfrm>
          <a:prstGeom prst="rect">
            <a:avLst/>
          </a:prstGeom>
          <a:noFill/>
          <a:ln>
            <a:noFill/>
          </a:ln>
        </p:spPr>
      </p:pic>
      <p:pic>
        <p:nvPicPr>
          <p:cNvPr id="324" name="Google Shape;324;p42"/>
          <p:cNvPicPr preferRelativeResize="0"/>
          <p:nvPr/>
        </p:nvPicPr>
        <p:blipFill>
          <a:blip r:embed="rId6">
            <a:alphaModFix/>
          </a:blip>
          <a:stretch>
            <a:fillRect/>
          </a:stretch>
        </p:blipFill>
        <p:spPr>
          <a:xfrm>
            <a:off x="152400" y="795750"/>
            <a:ext cx="3114842" cy="4195349"/>
          </a:xfrm>
          <a:prstGeom prst="rect">
            <a:avLst/>
          </a:prstGeom>
          <a:noFill/>
          <a:ln>
            <a:noFill/>
          </a:ln>
        </p:spPr>
      </p:pic>
      <p:pic>
        <p:nvPicPr>
          <p:cNvPr id="325" name="Google Shape;325;p42"/>
          <p:cNvPicPr preferRelativeResize="0"/>
          <p:nvPr/>
        </p:nvPicPr>
        <p:blipFill>
          <a:blip r:embed="rId7">
            <a:alphaModFix/>
          </a:blip>
          <a:stretch>
            <a:fillRect/>
          </a:stretch>
        </p:blipFill>
        <p:spPr>
          <a:xfrm>
            <a:off x="7617524" y="903844"/>
            <a:ext cx="1409700" cy="1189731"/>
          </a:xfrm>
          <a:prstGeom prst="rect">
            <a:avLst/>
          </a:prstGeom>
          <a:noFill/>
          <a:ln>
            <a:noFill/>
          </a:ln>
        </p:spPr>
      </p:pic>
      <p:sp>
        <p:nvSpPr>
          <p:cNvPr id="326" name="Google Shape;326;p4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showing the SVI Index Data</a:t>
            </a:r>
            <a:endParaRPr/>
          </a:p>
        </p:txBody>
      </p:sp>
      <p:pic>
        <p:nvPicPr>
          <p:cNvPr id="332" name="Google Shape;332;p43"/>
          <p:cNvPicPr preferRelativeResize="0"/>
          <p:nvPr/>
        </p:nvPicPr>
        <p:blipFill>
          <a:blip r:embed="rId3">
            <a:alphaModFix/>
          </a:blip>
          <a:stretch>
            <a:fillRect/>
          </a:stretch>
        </p:blipFill>
        <p:spPr>
          <a:xfrm>
            <a:off x="3507166" y="1540252"/>
            <a:ext cx="1816007" cy="2583250"/>
          </a:xfrm>
          <a:prstGeom prst="rect">
            <a:avLst/>
          </a:prstGeom>
          <a:noFill/>
          <a:ln>
            <a:noFill/>
          </a:ln>
        </p:spPr>
      </p:pic>
      <p:pic>
        <p:nvPicPr>
          <p:cNvPr id="333" name="Google Shape;333;p43"/>
          <p:cNvPicPr preferRelativeResize="0"/>
          <p:nvPr/>
        </p:nvPicPr>
        <p:blipFill/>
        <p:spPr>
          <a:xfrm>
            <a:off x="7588950" y="2322175"/>
            <a:ext cx="1409700" cy="1041952"/>
          </a:xfrm>
          <a:prstGeom prst="rect">
            <a:avLst/>
          </a:prstGeom>
          <a:noFill/>
          <a:ln>
            <a:noFill/>
          </a:ln>
        </p:spPr>
      </p:pic>
      <p:pic>
        <p:nvPicPr>
          <p:cNvPr id="334" name="Google Shape;334;p43"/>
          <p:cNvPicPr preferRelativeResize="0"/>
          <p:nvPr/>
        </p:nvPicPr>
        <p:blipFill>
          <a:blip r:embed="rId4">
            <a:alphaModFix/>
          </a:blip>
          <a:stretch>
            <a:fillRect/>
          </a:stretch>
        </p:blipFill>
        <p:spPr>
          <a:xfrm>
            <a:off x="5475587" y="1509950"/>
            <a:ext cx="1913345" cy="2583245"/>
          </a:xfrm>
          <a:prstGeom prst="rect">
            <a:avLst/>
          </a:prstGeom>
          <a:noFill/>
          <a:ln>
            <a:noFill/>
          </a:ln>
        </p:spPr>
      </p:pic>
      <p:pic>
        <p:nvPicPr>
          <p:cNvPr id="335" name="Google Shape;335;p43"/>
          <p:cNvPicPr preferRelativeResize="0"/>
          <p:nvPr/>
        </p:nvPicPr>
        <p:blipFill>
          <a:blip r:embed="rId5">
            <a:alphaModFix/>
          </a:blip>
          <a:stretch>
            <a:fillRect/>
          </a:stretch>
        </p:blipFill>
        <p:spPr>
          <a:xfrm>
            <a:off x="7603230" y="3593002"/>
            <a:ext cx="1409700" cy="1028700"/>
          </a:xfrm>
          <a:prstGeom prst="rect">
            <a:avLst/>
          </a:prstGeom>
          <a:noFill/>
          <a:ln>
            <a:noFill/>
          </a:ln>
        </p:spPr>
      </p:pic>
      <p:pic>
        <p:nvPicPr>
          <p:cNvPr id="336" name="Google Shape;336;p43"/>
          <p:cNvPicPr preferRelativeResize="0"/>
          <p:nvPr/>
        </p:nvPicPr>
        <p:blipFill>
          <a:blip r:embed="rId6">
            <a:alphaModFix/>
          </a:blip>
          <a:stretch>
            <a:fillRect/>
          </a:stretch>
        </p:blipFill>
        <p:spPr>
          <a:xfrm>
            <a:off x="152400" y="836961"/>
            <a:ext cx="3202375" cy="4230339"/>
          </a:xfrm>
          <a:prstGeom prst="rect">
            <a:avLst/>
          </a:prstGeom>
          <a:noFill/>
          <a:ln>
            <a:noFill/>
          </a:ln>
        </p:spPr>
      </p:pic>
      <p:pic>
        <p:nvPicPr>
          <p:cNvPr id="337" name="Google Shape;337;p43"/>
          <p:cNvPicPr preferRelativeResize="0"/>
          <p:nvPr/>
        </p:nvPicPr>
        <p:blipFill>
          <a:blip r:embed="rId7">
            <a:alphaModFix/>
          </a:blip>
          <a:stretch>
            <a:fillRect/>
          </a:stretch>
        </p:blipFill>
        <p:spPr>
          <a:xfrm>
            <a:off x="7617525" y="941525"/>
            <a:ext cx="1409700" cy="1152050"/>
          </a:xfrm>
          <a:prstGeom prst="rect">
            <a:avLst/>
          </a:prstGeom>
          <a:noFill/>
          <a:ln>
            <a:noFill/>
          </a:ln>
        </p:spPr>
      </p:pic>
      <p:sp>
        <p:nvSpPr>
          <p:cNvPr id="338" name="Google Shape;338;p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Google Shape;343;p44"/>
          <p:cNvPicPr preferRelativeResize="0"/>
          <p:nvPr/>
        </p:nvPicPr>
        <p:blipFill>
          <a:blip r:embed="rId3">
            <a:alphaModFix/>
          </a:blip>
          <a:stretch>
            <a:fillRect/>
          </a:stretch>
        </p:blipFill>
        <p:spPr>
          <a:xfrm>
            <a:off x="3507166" y="1540252"/>
            <a:ext cx="1816007" cy="2583250"/>
          </a:xfrm>
          <a:prstGeom prst="rect">
            <a:avLst/>
          </a:prstGeom>
          <a:noFill/>
          <a:ln>
            <a:noFill/>
          </a:ln>
        </p:spPr>
      </p:pic>
      <p:pic>
        <p:nvPicPr>
          <p:cNvPr id="344" name="Google Shape;344;p44"/>
          <p:cNvPicPr preferRelativeResize="0"/>
          <p:nvPr/>
        </p:nvPicPr>
        <p:blipFill/>
        <p:spPr>
          <a:xfrm>
            <a:off x="7588950" y="2322175"/>
            <a:ext cx="1409700" cy="1041952"/>
          </a:xfrm>
          <a:prstGeom prst="rect">
            <a:avLst/>
          </a:prstGeom>
          <a:noFill/>
          <a:ln>
            <a:noFill/>
          </a:ln>
        </p:spPr>
      </p:pic>
      <p:pic>
        <p:nvPicPr>
          <p:cNvPr id="345" name="Google Shape;345;p44"/>
          <p:cNvPicPr preferRelativeResize="0"/>
          <p:nvPr/>
        </p:nvPicPr>
        <p:blipFill>
          <a:blip r:embed="rId4">
            <a:alphaModFix/>
          </a:blip>
          <a:stretch>
            <a:fillRect/>
          </a:stretch>
        </p:blipFill>
        <p:spPr>
          <a:xfrm>
            <a:off x="5475587" y="1509950"/>
            <a:ext cx="1913345" cy="2583245"/>
          </a:xfrm>
          <a:prstGeom prst="rect">
            <a:avLst/>
          </a:prstGeom>
          <a:noFill/>
          <a:ln>
            <a:noFill/>
          </a:ln>
        </p:spPr>
      </p:pic>
      <p:pic>
        <p:nvPicPr>
          <p:cNvPr id="346" name="Google Shape;346;p44"/>
          <p:cNvPicPr preferRelativeResize="0"/>
          <p:nvPr/>
        </p:nvPicPr>
        <p:blipFill>
          <a:blip r:embed="rId5">
            <a:alphaModFix/>
          </a:blip>
          <a:stretch>
            <a:fillRect/>
          </a:stretch>
        </p:blipFill>
        <p:spPr>
          <a:xfrm>
            <a:off x="7603230" y="3593002"/>
            <a:ext cx="1409700" cy="1028700"/>
          </a:xfrm>
          <a:prstGeom prst="rect">
            <a:avLst/>
          </a:prstGeom>
          <a:noFill/>
          <a:ln>
            <a:noFill/>
          </a:ln>
        </p:spPr>
      </p:pic>
      <p:pic>
        <p:nvPicPr>
          <p:cNvPr id="347" name="Google Shape;347;p44"/>
          <p:cNvPicPr preferRelativeResize="0"/>
          <p:nvPr/>
        </p:nvPicPr>
        <p:blipFill>
          <a:blip r:embed="rId6">
            <a:alphaModFix/>
          </a:blip>
          <a:stretch>
            <a:fillRect/>
          </a:stretch>
        </p:blipFill>
        <p:spPr>
          <a:xfrm>
            <a:off x="152400" y="685800"/>
            <a:ext cx="3202367" cy="4349369"/>
          </a:xfrm>
          <a:prstGeom prst="rect">
            <a:avLst/>
          </a:prstGeom>
          <a:noFill/>
          <a:ln>
            <a:noFill/>
          </a:ln>
        </p:spPr>
      </p:pic>
      <p:pic>
        <p:nvPicPr>
          <p:cNvPr id="348" name="Google Shape;348;p44"/>
          <p:cNvPicPr preferRelativeResize="0"/>
          <p:nvPr/>
        </p:nvPicPr>
        <p:blipFill>
          <a:blip r:embed="rId7">
            <a:alphaModFix/>
          </a:blip>
          <a:stretch>
            <a:fillRect/>
          </a:stretch>
        </p:blipFill>
        <p:spPr>
          <a:xfrm>
            <a:off x="7588950" y="897500"/>
            <a:ext cx="1409700" cy="1143000"/>
          </a:xfrm>
          <a:prstGeom prst="rect">
            <a:avLst/>
          </a:prstGeom>
          <a:noFill/>
          <a:ln>
            <a:noFill/>
          </a:ln>
        </p:spPr>
      </p:pic>
      <p:sp>
        <p:nvSpPr>
          <p:cNvPr id="349" name="Google Shape;349;p44"/>
          <p:cNvSpPr txBox="1"/>
          <p:nvPr>
            <p:ph type="title"/>
          </p:nvPr>
        </p:nvSpPr>
        <p:spPr>
          <a:xfrm>
            <a:off x="177850" y="2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showing the SVI Index Data</a:t>
            </a:r>
            <a:endParaRPr/>
          </a:p>
        </p:txBody>
      </p:sp>
      <p:sp>
        <p:nvSpPr>
          <p:cNvPr id="350" name="Google Shape;350;p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4232750" y="2285400"/>
            <a:ext cx="448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Pharmacies in New Hampshire</a:t>
            </a:r>
            <a:endParaRPr/>
          </a:p>
        </p:txBody>
      </p:sp>
      <p:pic>
        <p:nvPicPr>
          <p:cNvPr id="356" name="Google Shape;356;p45"/>
          <p:cNvPicPr preferRelativeResize="0"/>
          <p:nvPr/>
        </p:nvPicPr>
        <p:blipFill>
          <a:blip r:embed="rId3">
            <a:alphaModFix/>
          </a:blip>
          <a:stretch>
            <a:fillRect/>
          </a:stretch>
        </p:blipFill>
        <p:spPr>
          <a:xfrm>
            <a:off x="244725" y="152400"/>
            <a:ext cx="3665166" cy="4838699"/>
          </a:xfrm>
          <a:prstGeom prst="rect">
            <a:avLst/>
          </a:prstGeom>
          <a:noFill/>
          <a:ln>
            <a:noFill/>
          </a:ln>
        </p:spPr>
      </p:pic>
      <p:sp>
        <p:nvSpPr>
          <p:cNvPr id="357" name="Google Shape;357;p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Findings</a:t>
            </a:r>
            <a:endParaRPr sz="4800"/>
          </a:p>
        </p:txBody>
      </p:sp>
      <p:sp>
        <p:nvSpPr>
          <p:cNvPr id="363" name="Google Shape;363;p4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4" name="Google Shape;364;p46"/>
          <p:cNvPicPr preferRelativeResize="0"/>
          <p:nvPr/>
        </p:nvPicPr>
        <p:blipFill>
          <a:blip r:embed="rId3">
            <a:alphaModFix/>
          </a:blip>
          <a:stretch>
            <a:fillRect/>
          </a:stretch>
        </p:blipFill>
        <p:spPr>
          <a:xfrm>
            <a:off x="152400" y="1170125"/>
            <a:ext cx="8839201" cy="252198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Findings</a:t>
            </a:r>
            <a:endParaRPr sz="4800"/>
          </a:p>
        </p:txBody>
      </p:sp>
      <p:sp>
        <p:nvSpPr>
          <p:cNvPr id="370" name="Google Shape;370;p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1" name="Google Shape;371;p47"/>
          <p:cNvPicPr preferRelativeResize="0"/>
          <p:nvPr/>
        </p:nvPicPr>
        <p:blipFill>
          <a:blip r:embed="rId3">
            <a:alphaModFix/>
          </a:blip>
          <a:stretch>
            <a:fillRect/>
          </a:stretch>
        </p:blipFill>
        <p:spPr>
          <a:xfrm>
            <a:off x="0" y="1343215"/>
            <a:ext cx="9144001" cy="306667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Findings</a:t>
            </a:r>
            <a:endParaRPr sz="4800"/>
          </a:p>
        </p:txBody>
      </p:sp>
      <p:sp>
        <p:nvSpPr>
          <p:cNvPr id="377" name="Google Shape;377;p48"/>
          <p:cNvSpPr txBox="1"/>
          <p:nvPr>
            <p:ph idx="1" type="body"/>
          </p:nvPr>
        </p:nvSpPr>
        <p:spPr>
          <a:xfrm>
            <a:off x="311700" y="2688000"/>
            <a:ext cx="8520600" cy="2033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Largest positive correlation - % with a Disability   and Increase in Pills/Person (by County)</a:t>
            </a:r>
            <a:endParaRPr sz="2100"/>
          </a:p>
          <a:p>
            <a:pPr indent="-361950" lvl="0" marL="457200" rtl="0" algn="l">
              <a:spcBef>
                <a:spcPts val="0"/>
              </a:spcBef>
              <a:spcAft>
                <a:spcPts val="0"/>
              </a:spcAft>
              <a:buSzPts val="2100"/>
              <a:buChar char="➔"/>
            </a:pPr>
            <a:r>
              <a:rPr lang="en" sz="2100"/>
              <a:t>Large positive correlation - % Below Poverty Line and Increase in Pills/Person (by County)</a:t>
            </a:r>
            <a:endParaRPr sz="2100"/>
          </a:p>
          <a:p>
            <a:pPr indent="-361950" lvl="0" marL="457200" rtl="0" algn="l">
              <a:spcBef>
                <a:spcPts val="0"/>
              </a:spcBef>
              <a:spcAft>
                <a:spcPts val="0"/>
              </a:spcAft>
              <a:buSzPts val="2100"/>
              <a:buChar char="➔"/>
            </a:pPr>
            <a:r>
              <a:rPr lang="en" sz="2100"/>
              <a:t>Negative correlations with Average Income and both opioid measures</a:t>
            </a:r>
            <a:endParaRPr sz="2100"/>
          </a:p>
          <a:p>
            <a:pPr indent="0" lvl="0" marL="0" rtl="0" algn="l">
              <a:spcBef>
                <a:spcPts val="1600"/>
              </a:spcBef>
              <a:spcAft>
                <a:spcPts val="0"/>
              </a:spcAft>
              <a:buNone/>
            </a:pPr>
            <a:r>
              <a:t/>
            </a:r>
            <a:endParaRPr sz="2100"/>
          </a:p>
          <a:p>
            <a:pPr indent="0" lvl="0" marL="0" rtl="0" algn="l">
              <a:spcBef>
                <a:spcPts val="1600"/>
              </a:spcBef>
              <a:spcAft>
                <a:spcPts val="0"/>
              </a:spcAft>
              <a:buNone/>
            </a:pPr>
            <a:r>
              <a:t/>
            </a:r>
            <a:endParaRPr sz="2100"/>
          </a:p>
          <a:p>
            <a:pPr indent="0" lvl="0" marL="0" rtl="0" algn="l">
              <a:spcBef>
                <a:spcPts val="1600"/>
              </a:spcBef>
              <a:spcAft>
                <a:spcPts val="1600"/>
              </a:spcAft>
              <a:buNone/>
            </a:pPr>
            <a:r>
              <a:t/>
            </a:r>
            <a:endParaRPr sz="2100"/>
          </a:p>
        </p:txBody>
      </p:sp>
      <p:sp>
        <p:nvSpPr>
          <p:cNvPr id="378" name="Google Shape;378;p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9" name="Google Shape;379;p48"/>
          <p:cNvPicPr preferRelativeResize="0"/>
          <p:nvPr/>
        </p:nvPicPr>
        <p:blipFill>
          <a:blip r:embed="rId3">
            <a:alphaModFix/>
          </a:blip>
          <a:stretch>
            <a:fillRect/>
          </a:stretch>
        </p:blipFill>
        <p:spPr>
          <a:xfrm>
            <a:off x="152400" y="1335661"/>
            <a:ext cx="8679900" cy="123608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Findings</a:t>
            </a:r>
            <a:endParaRPr sz="4800"/>
          </a:p>
        </p:txBody>
      </p:sp>
      <p:pic>
        <p:nvPicPr>
          <p:cNvPr id="385" name="Google Shape;385;p49"/>
          <p:cNvPicPr preferRelativeResize="0"/>
          <p:nvPr/>
        </p:nvPicPr>
        <p:blipFill>
          <a:blip r:embed="rId3">
            <a:alphaModFix/>
          </a:blip>
          <a:stretch>
            <a:fillRect/>
          </a:stretch>
        </p:blipFill>
        <p:spPr>
          <a:xfrm>
            <a:off x="1651125" y="1782463"/>
            <a:ext cx="5924550" cy="2447925"/>
          </a:xfrm>
          <a:prstGeom prst="rect">
            <a:avLst/>
          </a:prstGeom>
          <a:noFill/>
          <a:ln>
            <a:noFill/>
          </a:ln>
        </p:spPr>
      </p:pic>
      <p:sp>
        <p:nvSpPr>
          <p:cNvPr id="386" name="Google Shape;386;p4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Big Picture</a:t>
            </a:r>
            <a:endParaRPr sz="4800"/>
          </a:p>
        </p:txBody>
      </p:sp>
      <p:sp>
        <p:nvSpPr>
          <p:cNvPr id="392" name="Google Shape;392;p50"/>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We realized in retrospect that we effectively navigated 2 useful processes: </a:t>
            </a:r>
            <a:endParaRPr sz="2100"/>
          </a:p>
          <a:p>
            <a:pPr indent="0" lvl="0" marL="0" rtl="0" algn="l">
              <a:spcBef>
                <a:spcPts val="1600"/>
              </a:spcBef>
              <a:spcAft>
                <a:spcPts val="0"/>
              </a:spcAft>
              <a:buNone/>
            </a:pPr>
            <a:r>
              <a:t/>
            </a:r>
            <a:endParaRPr sz="2100">
              <a:solidFill>
                <a:srgbClr val="FF0000"/>
              </a:solidFill>
            </a:endParaRPr>
          </a:p>
          <a:p>
            <a:pPr indent="0" lvl="0" marL="457200" rtl="0" algn="l">
              <a:spcBef>
                <a:spcPts val="1600"/>
              </a:spcBef>
              <a:spcAft>
                <a:spcPts val="0"/>
              </a:spcAft>
              <a:buNone/>
            </a:pPr>
            <a:r>
              <a:t/>
            </a:r>
            <a:endParaRPr sz="2100">
              <a:solidFill>
                <a:srgbClr val="FF0000"/>
              </a:solidFill>
            </a:endParaRPr>
          </a:p>
          <a:p>
            <a:pPr indent="0" lvl="0" marL="0" rtl="0" algn="l">
              <a:spcBef>
                <a:spcPts val="1600"/>
              </a:spcBef>
              <a:spcAft>
                <a:spcPts val="1600"/>
              </a:spcAft>
              <a:buNone/>
            </a:pPr>
            <a:r>
              <a:t/>
            </a:r>
            <a:endParaRPr sz="2100"/>
          </a:p>
        </p:txBody>
      </p:sp>
      <p:sp>
        <p:nvSpPr>
          <p:cNvPr id="393" name="Google Shape;393;p50"/>
          <p:cNvSpPr txBox="1"/>
          <p:nvPr/>
        </p:nvSpPr>
        <p:spPr>
          <a:xfrm>
            <a:off x="790500" y="2261225"/>
            <a:ext cx="1283100" cy="12375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ARCOS</a:t>
            </a:r>
            <a:endParaRPr b="1" sz="1800">
              <a:solidFill>
                <a:schemeClr val="accent1"/>
              </a:solidFill>
              <a:latin typeface="Average"/>
              <a:ea typeface="Average"/>
              <a:cs typeface="Average"/>
              <a:sym typeface="Average"/>
            </a:endParaRPr>
          </a:p>
        </p:txBody>
      </p:sp>
      <p:sp>
        <p:nvSpPr>
          <p:cNvPr id="394" name="Google Shape;394;p50"/>
          <p:cNvSpPr/>
          <p:nvPr/>
        </p:nvSpPr>
        <p:spPr>
          <a:xfrm>
            <a:off x="2239650" y="2777825"/>
            <a:ext cx="18795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0"/>
          <p:cNvSpPr txBox="1"/>
          <p:nvPr/>
        </p:nvSpPr>
        <p:spPr>
          <a:xfrm>
            <a:off x="6049175" y="2199875"/>
            <a:ext cx="27192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Local Opioid Picture </a:t>
            </a:r>
            <a:endParaRPr b="1" sz="1800">
              <a:solidFill>
                <a:schemeClr val="accent1"/>
              </a:solidFill>
              <a:latin typeface="Average"/>
              <a:ea typeface="Average"/>
              <a:cs typeface="Average"/>
              <a:sym typeface="Average"/>
            </a:endParaRPr>
          </a:p>
        </p:txBody>
      </p:sp>
      <p:sp>
        <p:nvSpPr>
          <p:cNvPr id="396" name="Google Shape;396;p50"/>
          <p:cNvSpPr/>
          <p:nvPr/>
        </p:nvSpPr>
        <p:spPr>
          <a:xfrm>
            <a:off x="5489000" y="2384075"/>
            <a:ext cx="4536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0"/>
          <p:cNvSpPr txBox="1"/>
          <p:nvPr/>
        </p:nvSpPr>
        <p:spPr>
          <a:xfrm>
            <a:off x="2556225" y="2434025"/>
            <a:ext cx="1156500" cy="310500"/>
          </a:xfrm>
          <a:prstGeom prst="rect">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Average"/>
                <a:ea typeface="Average"/>
                <a:cs typeface="Average"/>
                <a:sym typeface="Average"/>
              </a:rPr>
              <a:t>WaPo Tools</a:t>
            </a:r>
            <a:endParaRPr b="1">
              <a:solidFill>
                <a:schemeClr val="accent1"/>
              </a:solidFill>
              <a:latin typeface="Average"/>
              <a:ea typeface="Average"/>
              <a:cs typeface="Average"/>
              <a:sym typeface="Average"/>
            </a:endParaRPr>
          </a:p>
        </p:txBody>
      </p:sp>
      <p:sp>
        <p:nvSpPr>
          <p:cNvPr id="398" name="Google Shape;398;p50"/>
          <p:cNvSpPr txBox="1"/>
          <p:nvPr/>
        </p:nvSpPr>
        <p:spPr>
          <a:xfrm>
            <a:off x="2569125" y="3015425"/>
            <a:ext cx="1130700" cy="327000"/>
          </a:xfrm>
          <a:prstGeom prst="rect">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Average"/>
                <a:ea typeface="Average"/>
                <a:cs typeface="Average"/>
                <a:sym typeface="Average"/>
              </a:rPr>
              <a:t>PySpark</a:t>
            </a:r>
            <a:endParaRPr b="1">
              <a:solidFill>
                <a:schemeClr val="accent1"/>
              </a:solidFill>
              <a:latin typeface="Average"/>
              <a:ea typeface="Average"/>
              <a:cs typeface="Average"/>
              <a:sym typeface="Average"/>
            </a:endParaRPr>
          </a:p>
        </p:txBody>
      </p:sp>
      <p:sp>
        <p:nvSpPr>
          <p:cNvPr id="399" name="Google Shape;399;p50"/>
          <p:cNvSpPr txBox="1"/>
          <p:nvPr/>
        </p:nvSpPr>
        <p:spPr>
          <a:xfrm>
            <a:off x="4195350" y="2233175"/>
            <a:ext cx="1130700" cy="1293600"/>
          </a:xfrm>
          <a:prstGeom prst="rect">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Focused Analysis </a:t>
            </a:r>
            <a:endParaRPr b="1" sz="1800">
              <a:solidFill>
                <a:schemeClr val="accent1"/>
              </a:solidFill>
              <a:latin typeface="Average"/>
              <a:ea typeface="Average"/>
              <a:cs typeface="Average"/>
              <a:sym typeface="Average"/>
            </a:endParaRPr>
          </a:p>
        </p:txBody>
      </p:sp>
      <p:sp>
        <p:nvSpPr>
          <p:cNvPr id="400" name="Google Shape;400;p50"/>
          <p:cNvSpPr/>
          <p:nvPr/>
        </p:nvSpPr>
        <p:spPr>
          <a:xfrm>
            <a:off x="5489125" y="3138275"/>
            <a:ext cx="4536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0"/>
          <p:cNvSpPr txBox="1"/>
          <p:nvPr/>
        </p:nvSpPr>
        <p:spPr>
          <a:xfrm>
            <a:off x="6056900" y="2954075"/>
            <a:ext cx="2719200" cy="572700"/>
          </a:xfrm>
          <a:prstGeom prst="rect">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verage"/>
                <a:ea typeface="Average"/>
                <a:cs typeface="Average"/>
                <a:sym typeface="Average"/>
              </a:rPr>
              <a:t>Public Health Correlation</a:t>
            </a:r>
            <a:endParaRPr b="1" sz="1800">
              <a:solidFill>
                <a:schemeClr val="accent1"/>
              </a:solidFill>
              <a:latin typeface="Average"/>
              <a:ea typeface="Average"/>
              <a:cs typeface="Average"/>
              <a:sym typeface="Average"/>
            </a:endParaRPr>
          </a:p>
        </p:txBody>
      </p:sp>
      <p:sp>
        <p:nvSpPr>
          <p:cNvPr id="402" name="Google Shape;402;p5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Further Exploration</a:t>
            </a:r>
            <a:endParaRPr sz="4800"/>
          </a:p>
        </p:txBody>
      </p:sp>
      <p:sp>
        <p:nvSpPr>
          <p:cNvPr id="408" name="Google Shape;408;p51"/>
          <p:cNvSpPr txBox="1"/>
          <p:nvPr>
            <p:ph idx="1" type="body"/>
          </p:nvPr>
        </p:nvSpPr>
        <p:spPr>
          <a:xfrm>
            <a:off x="311700" y="1304875"/>
            <a:ext cx="864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The Social Vulnerability Index (SVI) data exists for every census tract in the country - this analysis could be applied </a:t>
            </a:r>
            <a:r>
              <a:rPr lang="en" sz="2100" u="sng"/>
              <a:t>everywhere</a:t>
            </a:r>
            <a:endParaRPr sz="2100" u="sng"/>
          </a:p>
          <a:p>
            <a:pPr indent="-361950" lvl="0" marL="457200" rtl="0" algn="l">
              <a:spcBef>
                <a:spcPts val="1000"/>
              </a:spcBef>
              <a:spcAft>
                <a:spcPts val="0"/>
              </a:spcAft>
              <a:buSzPts val="2100"/>
              <a:buChar char="●"/>
            </a:pPr>
            <a:r>
              <a:rPr lang="en" sz="2100"/>
              <a:t>Interesting findings during the deep dives on local data - these could provide a framework for potential local interests, including local investigative reporting.</a:t>
            </a:r>
            <a:endParaRPr sz="2100"/>
          </a:p>
          <a:p>
            <a:pPr indent="-361950" lvl="1" marL="914400" rtl="0" algn="l">
              <a:spcBef>
                <a:spcPts val="1000"/>
              </a:spcBef>
              <a:spcAft>
                <a:spcPts val="0"/>
              </a:spcAft>
              <a:buSzPts val="2100"/>
              <a:buChar char="○"/>
            </a:pPr>
            <a:r>
              <a:rPr lang="en" sz="2100"/>
              <a:t>PySpark allows us to go beyond the pre-filtered data provided by the ARCOS API.</a:t>
            </a:r>
            <a:endParaRPr sz="2100"/>
          </a:p>
          <a:p>
            <a:pPr indent="0" lvl="0" marL="0" rtl="0" algn="l">
              <a:spcBef>
                <a:spcPts val="1000"/>
              </a:spcBef>
              <a:spcAft>
                <a:spcPts val="0"/>
              </a:spcAft>
              <a:buNone/>
            </a:pPr>
            <a:r>
              <a:t/>
            </a:r>
            <a:endParaRPr sz="2100"/>
          </a:p>
        </p:txBody>
      </p:sp>
      <p:sp>
        <p:nvSpPr>
          <p:cNvPr id="409" name="Google Shape;409;p5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Original Objective</a:t>
            </a:r>
            <a:endParaRPr sz="4800"/>
          </a:p>
        </p:txBody>
      </p:sp>
      <p:sp>
        <p:nvSpPr>
          <p:cNvPr id="84" name="Google Shape;84;p16"/>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Our original intent was to look for a correlation in the ARCOS Dataset between:</a:t>
            </a:r>
            <a:endParaRPr sz="2100"/>
          </a:p>
          <a:p>
            <a:pPr indent="-361950" lvl="0" marL="914400" rtl="0" algn="l">
              <a:spcBef>
                <a:spcPts val="1600"/>
              </a:spcBef>
              <a:spcAft>
                <a:spcPts val="0"/>
              </a:spcAft>
              <a:buSzPts val="2100"/>
              <a:buChar char="●"/>
            </a:pPr>
            <a:r>
              <a:rPr lang="en" sz="2100"/>
              <a:t>opioid distribution by geography and </a:t>
            </a:r>
            <a:endParaRPr sz="2100"/>
          </a:p>
          <a:p>
            <a:pPr indent="-361950" lvl="0" marL="914400" rtl="0" algn="l">
              <a:spcBef>
                <a:spcPts val="0"/>
              </a:spcBef>
              <a:spcAft>
                <a:spcPts val="0"/>
              </a:spcAft>
              <a:buSzPts val="2100"/>
              <a:buChar char="●"/>
            </a:pPr>
            <a:r>
              <a:rPr lang="en" sz="2100"/>
              <a:t>overdose deaths in that vicinity</a:t>
            </a:r>
            <a:endParaRPr sz="2100"/>
          </a:p>
          <a:p>
            <a:pPr indent="0" lvl="0" marL="457200" rtl="0" algn="l">
              <a:spcBef>
                <a:spcPts val="1600"/>
              </a:spcBef>
              <a:spcAft>
                <a:spcPts val="0"/>
              </a:spcAft>
              <a:buNone/>
            </a:pPr>
            <a:r>
              <a:t/>
            </a:r>
            <a:endParaRPr sz="2100"/>
          </a:p>
          <a:p>
            <a:pPr indent="0" lvl="0" marL="0" rtl="0" algn="l">
              <a:spcBef>
                <a:spcPts val="1600"/>
              </a:spcBef>
              <a:spcAft>
                <a:spcPts val="1600"/>
              </a:spcAft>
              <a:buNone/>
            </a:pPr>
            <a:r>
              <a:t/>
            </a:r>
            <a:endParaRPr sz="2100"/>
          </a:p>
        </p:txBody>
      </p:sp>
      <p:sp>
        <p:nvSpPr>
          <p:cNvPr id="85" name="Google Shape;85;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800"/>
          </a:p>
        </p:txBody>
      </p:sp>
      <p:sp>
        <p:nvSpPr>
          <p:cNvPr id="415" name="Google Shape;415;p52"/>
          <p:cNvSpPr txBox="1"/>
          <p:nvPr>
            <p:ph idx="1" type="body"/>
          </p:nvPr>
        </p:nvSpPr>
        <p:spPr>
          <a:xfrm>
            <a:off x="311700" y="1304875"/>
            <a:ext cx="864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The Social Vulnerability Index (SVI) data exists for every census tract in the country - this analysis could be applied </a:t>
            </a:r>
            <a:r>
              <a:rPr lang="en" sz="2100" u="sng"/>
              <a:t>everywhere</a:t>
            </a:r>
            <a:endParaRPr sz="2100" u="sng"/>
          </a:p>
          <a:p>
            <a:pPr indent="-361950" lvl="0" marL="457200" rtl="0" algn="l">
              <a:spcBef>
                <a:spcPts val="1000"/>
              </a:spcBef>
              <a:spcAft>
                <a:spcPts val="0"/>
              </a:spcAft>
              <a:buSzPts val="2100"/>
              <a:buChar char="●"/>
            </a:pPr>
            <a:r>
              <a:rPr lang="en" sz="2100"/>
              <a:t>Interesting findings during the deep dives on local data - these could provide a framework for potential local interests, including local investigative reporting.</a:t>
            </a:r>
            <a:endParaRPr sz="2100"/>
          </a:p>
          <a:p>
            <a:pPr indent="-361950" lvl="1" marL="914400" rtl="0" algn="l">
              <a:spcBef>
                <a:spcPts val="1000"/>
              </a:spcBef>
              <a:spcAft>
                <a:spcPts val="0"/>
              </a:spcAft>
              <a:buSzPts val="2100"/>
              <a:buChar char="○"/>
            </a:pPr>
            <a:r>
              <a:rPr lang="en" sz="2100"/>
              <a:t>PySpark allows us to go beyond the pre-filtered data provided by the ARCOS API.</a:t>
            </a:r>
            <a:endParaRPr sz="2100"/>
          </a:p>
          <a:p>
            <a:pPr indent="0" lvl="0" marL="0" rtl="0" algn="l">
              <a:spcBef>
                <a:spcPts val="1000"/>
              </a:spcBef>
              <a:spcAft>
                <a:spcPts val="0"/>
              </a:spcAft>
              <a:buNone/>
            </a:pPr>
            <a:r>
              <a:t/>
            </a:r>
            <a:endParaRPr sz="2100"/>
          </a:p>
        </p:txBody>
      </p:sp>
      <p:sp>
        <p:nvSpPr>
          <p:cNvPr id="416" name="Google Shape;416;p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3"/>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Q&amp;A</a:t>
            </a:r>
            <a:endParaRPr/>
          </a:p>
        </p:txBody>
      </p:sp>
      <p:sp>
        <p:nvSpPr>
          <p:cNvPr id="422" name="Google Shape;422;p5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Thank you!</a:t>
            </a:r>
            <a:endParaRPr/>
          </a:p>
        </p:txBody>
      </p:sp>
      <p:sp>
        <p:nvSpPr>
          <p:cNvPr id="423" name="Google Shape;423;p5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Original Objective</a:t>
            </a:r>
            <a:endParaRPr sz="4800"/>
          </a:p>
        </p:txBody>
      </p:sp>
      <p:sp>
        <p:nvSpPr>
          <p:cNvPr id="91" name="Google Shape;91;p17"/>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Our original intent was to look for a correlation in the ARCOS Dataset between:</a:t>
            </a:r>
            <a:endParaRPr sz="2100"/>
          </a:p>
          <a:p>
            <a:pPr indent="-361950" lvl="0" marL="914400" rtl="0" algn="l">
              <a:spcBef>
                <a:spcPts val="1600"/>
              </a:spcBef>
              <a:spcAft>
                <a:spcPts val="0"/>
              </a:spcAft>
              <a:buSzPts val="2100"/>
              <a:buChar char="●"/>
            </a:pPr>
            <a:r>
              <a:rPr lang="en" sz="2100"/>
              <a:t>opioid distribution by geography and </a:t>
            </a:r>
            <a:endParaRPr sz="2100"/>
          </a:p>
          <a:p>
            <a:pPr indent="-361950" lvl="0" marL="914400" rtl="0" algn="l">
              <a:spcBef>
                <a:spcPts val="0"/>
              </a:spcBef>
              <a:spcAft>
                <a:spcPts val="0"/>
              </a:spcAft>
              <a:buSzPts val="2100"/>
              <a:buChar char="●"/>
            </a:pPr>
            <a:r>
              <a:rPr lang="en" sz="2100"/>
              <a:t>overdose deaths in that vicinity</a:t>
            </a:r>
            <a:endParaRPr sz="2100"/>
          </a:p>
          <a:p>
            <a:pPr indent="0" lvl="0" marL="457200" rtl="0" algn="l">
              <a:spcBef>
                <a:spcPts val="1600"/>
              </a:spcBef>
              <a:spcAft>
                <a:spcPts val="0"/>
              </a:spcAft>
              <a:buNone/>
            </a:pPr>
            <a:r>
              <a:t/>
            </a:r>
            <a:endParaRPr sz="2100"/>
          </a:p>
          <a:p>
            <a:pPr indent="0" lvl="0" marL="0" rtl="0" algn="l">
              <a:spcBef>
                <a:spcPts val="1600"/>
              </a:spcBef>
              <a:spcAft>
                <a:spcPts val="1600"/>
              </a:spcAft>
              <a:buNone/>
            </a:pPr>
            <a:r>
              <a:t/>
            </a:r>
            <a:endParaRPr sz="2100"/>
          </a:p>
        </p:txBody>
      </p:sp>
      <p:sp>
        <p:nvSpPr>
          <p:cNvPr id="92" name="Google Shape;92;p17"/>
          <p:cNvSpPr txBox="1"/>
          <p:nvPr/>
        </p:nvSpPr>
        <p:spPr>
          <a:xfrm>
            <a:off x="1606675" y="3319525"/>
            <a:ext cx="6943800" cy="12111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None/>
            </a:pPr>
            <a:r>
              <a:rPr lang="en" sz="2100">
                <a:solidFill>
                  <a:schemeClr val="accent3"/>
                </a:solidFill>
                <a:latin typeface="Average"/>
                <a:ea typeface="Average"/>
                <a:cs typeface="Average"/>
                <a:sym typeface="Average"/>
              </a:rPr>
              <a:t>We wanted to determine if there was a correlation between opioid shipments to an area and an increase in overdose deaths in that area after a certain time period.</a:t>
            </a:r>
            <a:endParaRPr>
              <a:latin typeface="Average"/>
              <a:ea typeface="Average"/>
              <a:cs typeface="Average"/>
              <a:sym typeface="Average"/>
            </a:endParaRPr>
          </a:p>
        </p:txBody>
      </p:sp>
      <p:sp>
        <p:nvSpPr>
          <p:cNvPr id="93" name="Google Shape;93;p17"/>
          <p:cNvSpPr/>
          <p:nvPr/>
        </p:nvSpPr>
        <p:spPr>
          <a:xfrm>
            <a:off x="824425" y="3695275"/>
            <a:ext cx="669300" cy="459600"/>
          </a:xfrm>
          <a:prstGeom prst="rightArrow">
            <a:avLst>
              <a:gd fmla="val 50000" name="adj1"/>
              <a:gd fmla="val 50000" name="adj2"/>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Strategies</a:t>
            </a:r>
            <a:endParaRPr sz="4800"/>
          </a:p>
        </p:txBody>
      </p:sp>
      <p:sp>
        <p:nvSpPr>
          <p:cNvPr id="100" name="Google Shape;100;p18"/>
          <p:cNvSpPr txBox="1"/>
          <p:nvPr>
            <p:ph idx="1" type="body"/>
          </p:nvPr>
        </p:nvSpPr>
        <p:spPr>
          <a:xfrm>
            <a:off x="311700" y="1381075"/>
            <a:ext cx="418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New Hampshire was chosen to as our region of focus to:</a:t>
            </a:r>
            <a:endParaRPr sz="2100"/>
          </a:p>
          <a:p>
            <a:pPr indent="-361950" lvl="0" marL="914400" rtl="0" algn="l">
              <a:spcBef>
                <a:spcPts val="1600"/>
              </a:spcBef>
              <a:spcAft>
                <a:spcPts val="0"/>
              </a:spcAft>
              <a:buSzPts val="2100"/>
              <a:buAutoNum type="arabicParenR"/>
            </a:pPr>
            <a:r>
              <a:rPr lang="en" sz="2100"/>
              <a:t>Reduce the problem space </a:t>
            </a:r>
            <a:endParaRPr sz="2100"/>
          </a:p>
          <a:p>
            <a:pPr indent="-361950" lvl="0" marL="914400" rtl="0" algn="l">
              <a:spcBef>
                <a:spcPts val="0"/>
              </a:spcBef>
              <a:spcAft>
                <a:spcPts val="0"/>
              </a:spcAft>
              <a:buSzPts val="2100"/>
              <a:buAutoNum type="arabicParenR"/>
            </a:pPr>
            <a:r>
              <a:rPr lang="en" sz="2100"/>
              <a:t>Provide proof-of-concept</a:t>
            </a:r>
            <a:endParaRPr sz="2100"/>
          </a:p>
          <a:p>
            <a:pPr indent="0" lvl="0" marL="0" rtl="0" algn="l">
              <a:spcBef>
                <a:spcPts val="1600"/>
              </a:spcBef>
              <a:spcAft>
                <a:spcPts val="1600"/>
              </a:spcAft>
              <a:buNone/>
            </a:pPr>
            <a:r>
              <a:t/>
            </a:r>
            <a:endParaRPr sz="2100"/>
          </a:p>
        </p:txBody>
      </p:sp>
      <p:sp>
        <p:nvSpPr>
          <p:cNvPr id="101" name="Google Shape;101;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Strategies</a:t>
            </a:r>
            <a:endParaRPr sz="4800"/>
          </a:p>
        </p:txBody>
      </p:sp>
      <p:sp>
        <p:nvSpPr>
          <p:cNvPr id="107" name="Google Shape;107;p19"/>
          <p:cNvSpPr txBox="1"/>
          <p:nvPr>
            <p:ph idx="1" type="body"/>
          </p:nvPr>
        </p:nvSpPr>
        <p:spPr>
          <a:xfrm>
            <a:off x="311700" y="1381075"/>
            <a:ext cx="419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2"/>
                </a:solidFill>
              </a:rPr>
              <a:t>New Hampshire was chosen to as our region of focus to:</a:t>
            </a:r>
            <a:endParaRPr sz="2100">
              <a:solidFill>
                <a:schemeClr val="dk2"/>
              </a:solidFill>
            </a:endParaRPr>
          </a:p>
          <a:p>
            <a:pPr indent="-361950" lvl="0" marL="914400" rtl="0" algn="l">
              <a:spcBef>
                <a:spcPts val="1600"/>
              </a:spcBef>
              <a:spcAft>
                <a:spcPts val="0"/>
              </a:spcAft>
              <a:buClr>
                <a:schemeClr val="dk2"/>
              </a:buClr>
              <a:buSzPts val="2100"/>
              <a:buAutoNum type="arabicParenR"/>
            </a:pPr>
            <a:r>
              <a:rPr lang="en" sz="2100">
                <a:solidFill>
                  <a:schemeClr val="dk2"/>
                </a:solidFill>
              </a:rPr>
              <a:t>Reduce the problem space </a:t>
            </a:r>
            <a:endParaRPr sz="2100">
              <a:solidFill>
                <a:schemeClr val="dk2"/>
              </a:solidFill>
            </a:endParaRPr>
          </a:p>
          <a:p>
            <a:pPr indent="-361950" lvl="0" marL="914400" rtl="0" algn="l">
              <a:spcBef>
                <a:spcPts val="0"/>
              </a:spcBef>
              <a:spcAft>
                <a:spcPts val="0"/>
              </a:spcAft>
              <a:buClr>
                <a:schemeClr val="dk2"/>
              </a:buClr>
              <a:buSzPts val="2100"/>
              <a:buAutoNum type="arabicParenR"/>
            </a:pPr>
            <a:r>
              <a:rPr lang="en" sz="2100">
                <a:solidFill>
                  <a:schemeClr val="dk2"/>
                </a:solidFill>
              </a:rPr>
              <a:t>Provide proof-of-concept</a:t>
            </a:r>
            <a:endParaRPr sz="2100">
              <a:solidFill>
                <a:schemeClr val="dk2"/>
              </a:solidFill>
            </a:endParaRPr>
          </a:p>
          <a:p>
            <a:pPr indent="0" lvl="0" marL="0" rtl="0" algn="l">
              <a:spcBef>
                <a:spcPts val="1600"/>
              </a:spcBef>
              <a:spcAft>
                <a:spcPts val="1600"/>
              </a:spcAft>
              <a:buNone/>
            </a:pPr>
            <a:r>
              <a:t/>
            </a:r>
            <a:endParaRPr sz="2100"/>
          </a:p>
        </p:txBody>
      </p:sp>
      <p:sp>
        <p:nvSpPr>
          <p:cNvPr id="108" name="Google Shape;108;p19"/>
          <p:cNvSpPr txBox="1"/>
          <p:nvPr>
            <p:ph idx="2" type="body"/>
          </p:nvPr>
        </p:nvSpPr>
        <p:spPr>
          <a:xfrm>
            <a:off x="4572000" y="1381075"/>
            <a:ext cx="4445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Why New Hampshire?</a:t>
            </a:r>
            <a:endParaRPr sz="2100"/>
          </a:p>
          <a:p>
            <a:pPr indent="-361950" lvl="0" marL="914400" rtl="0" algn="l">
              <a:spcBef>
                <a:spcPts val="1600"/>
              </a:spcBef>
              <a:spcAft>
                <a:spcPts val="0"/>
              </a:spcAft>
              <a:buSzPts val="2100"/>
              <a:buChar char="●"/>
            </a:pPr>
            <a:r>
              <a:rPr lang="en" sz="2100"/>
              <a:t>In the hard-hit New England region</a:t>
            </a:r>
            <a:endParaRPr sz="2100"/>
          </a:p>
          <a:p>
            <a:pPr indent="-361950" lvl="0" marL="914400" rtl="0" algn="l">
              <a:spcBef>
                <a:spcPts val="0"/>
              </a:spcBef>
              <a:spcAft>
                <a:spcPts val="0"/>
              </a:spcAft>
              <a:buSzPts val="2100"/>
              <a:buChar char="●"/>
            </a:pPr>
            <a:r>
              <a:rPr lang="en" sz="2100"/>
              <a:t>Potentially unexplored data</a:t>
            </a:r>
            <a:endParaRPr sz="2100"/>
          </a:p>
          <a:p>
            <a:pPr indent="-361950" lvl="0" marL="914400" rtl="0" algn="l">
              <a:spcBef>
                <a:spcPts val="0"/>
              </a:spcBef>
              <a:spcAft>
                <a:spcPts val="0"/>
              </a:spcAft>
              <a:buSzPts val="2100"/>
              <a:buChar char="●"/>
            </a:pPr>
            <a:r>
              <a:rPr lang="en" sz="2100"/>
              <a:t>Fewer geographic variables </a:t>
            </a:r>
            <a:endParaRPr sz="2100"/>
          </a:p>
          <a:p>
            <a:pPr indent="-361950" lvl="1" marL="1371600" rtl="0" algn="l">
              <a:spcBef>
                <a:spcPts val="0"/>
              </a:spcBef>
              <a:spcAft>
                <a:spcPts val="0"/>
              </a:spcAft>
              <a:buSzPts val="2100"/>
              <a:buChar char="○"/>
            </a:pPr>
            <a:r>
              <a:rPr lang="en" sz="2100"/>
              <a:t>zip codes / counties</a:t>
            </a:r>
            <a:endParaRPr sz="2100"/>
          </a:p>
          <a:p>
            <a:pPr indent="0" lvl="0" marL="0" rtl="0" algn="l">
              <a:lnSpc>
                <a:spcPct val="100000"/>
              </a:lnSpc>
              <a:spcBef>
                <a:spcPts val="1600"/>
              </a:spcBef>
              <a:spcAft>
                <a:spcPts val="0"/>
              </a:spcAft>
              <a:buNone/>
            </a:pPr>
            <a:r>
              <a:t/>
            </a:r>
            <a:endParaRPr sz="2100">
              <a:solidFill>
                <a:srgbClr val="000000"/>
              </a:solidFill>
            </a:endParaRPr>
          </a:p>
          <a:p>
            <a:pPr indent="0" lvl="0" marL="0" rtl="0" algn="l">
              <a:spcBef>
                <a:spcPts val="0"/>
              </a:spcBef>
              <a:spcAft>
                <a:spcPts val="1600"/>
              </a:spcAft>
              <a:buNone/>
            </a:pPr>
            <a:r>
              <a:t/>
            </a:r>
            <a:endParaRPr sz="2100"/>
          </a:p>
        </p:txBody>
      </p:sp>
      <p:sp>
        <p:nvSpPr>
          <p:cNvPr id="109" name="Google Shape;109;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Datasets</a:t>
            </a:r>
            <a:endParaRPr sz="4800"/>
          </a:p>
        </p:txBody>
      </p:sp>
      <p:sp>
        <p:nvSpPr>
          <p:cNvPr id="115" name="Google Shape;115;p20"/>
          <p:cNvSpPr txBox="1"/>
          <p:nvPr>
            <p:ph idx="1" type="body"/>
          </p:nvPr>
        </p:nvSpPr>
        <p:spPr>
          <a:xfrm>
            <a:off x="311700" y="1381075"/>
            <a:ext cx="497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ARCOS Dataset from the Washington Post</a:t>
            </a:r>
            <a:endParaRPr sz="2100"/>
          </a:p>
          <a:p>
            <a:pPr indent="-361950" lvl="0" marL="457200" rtl="0" algn="l">
              <a:spcBef>
                <a:spcPts val="1600"/>
              </a:spcBef>
              <a:spcAft>
                <a:spcPts val="0"/>
              </a:spcAft>
              <a:buSzPts val="2100"/>
              <a:buChar char="●"/>
            </a:pPr>
            <a:r>
              <a:rPr lang="en" sz="2100"/>
              <a:t>“</a:t>
            </a:r>
            <a:r>
              <a:rPr lang="en" sz="2100"/>
              <a:t>Automation of Reports and Consolidated Orders System”</a:t>
            </a:r>
            <a:endParaRPr sz="2100"/>
          </a:p>
          <a:p>
            <a:pPr indent="-361950" lvl="0" marL="457200" rtl="0" algn="l">
              <a:spcBef>
                <a:spcPts val="0"/>
              </a:spcBef>
              <a:spcAft>
                <a:spcPts val="0"/>
              </a:spcAft>
              <a:buSzPts val="2100"/>
              <a:buChar char="●"/>
            </a:pPr>
            <a:r>
              <a:rPr lang="en" sz="2100"/>
              <a:t>Tracks orders from manufacturers to individual pharmacies</a:t>
            </a:r>
            <a:endParaRPr sz="2100"/>
          </a:p>
          <a:p>
            <a:pPr indent="-361950" lvl="0" marL="457200" rtl="0" algn="l">
              <a:spcBef>
                <a:spcPts val="0"/>
              </a:spcBef>
              <a:spcAft>
                <a:spcPts val="0"/>
              </a:spcAft>
              <a:buSzPts val="2100"/>
              <a:buChar char="●"/>
            </a:pPr>
            <a:r>
              <a:rPr lang="en" sz="2100"/>
              <a:t>Data from 2006 - 2012</a:t>
            </a:r>
            <a:endParaRPr sz="2100"/>
          </a:p>
          <a:p>
            <a:pPr indent="-361950" lvl="0" marL="457200" rtl="0" algn="l">
              <a:spcBef>
                <a:spcPts val="0"/>
              </a:spcBef>
              <a:spcAft>
                <a:spcPts val="0"/>
              </a:spcAft>
              <a:buSzPts val="2100"/>
              <a:buChar char="●"/>
            </a:pPr>
            <a:r>
              <a:rPr lang="en" sz="2100"/>
              <a:t>Contains 178,598,027 entries</a:t>
            </a:r>
            <a:endParaRPr sz="2100"/>
          </a:p>
          <a:p>
            <a:pPr indent="-361950" lvl="0" marL="457200" rtl="0" algn="l">
              <a:spcBef>
                <a:spcPts val="0"/>
              </a:spcBef>
              <a:spcAft>
                <a:spcPts val="0"/>
              </a:spcAft>
              <a:buSzPts val="2100"/>
              <a:buChar char="●"/>
            </a:pPr>
            <a:r>
              <a:rPr lang="en" sz="2100"/>
              <a:t>Approximately 75 GB</a:t>
            </a:r>
            <a:endParaRPr sz="2100"/>
          </a:p>
          <a:p>
            <a:pPr indent="0" lvl="0" marL="0" rtl="0" algn="l">
              <a:spcBef>
                <a:spcPts val="1600"/>
              </a:spcBef>
              <a:spcAft>
                <a:spcPts val="0"/>
              </a:spcAft>
              <a:buNone/>
            </a:pPr>
            <a:r>
              <a:t/>
            </a:r>
            <a:endParaRPr sz="2100"/>
          </a:p>
          <a:p>
            <a:pPr indent="0" lvl="0" marL="0" rtl="0" algn="l">
              <a:spcBef>
                <a:spcPts val="1600"/>
              </a:spcBef>
              <a:spcAft>
                <a:spcPts val="1600"/>
              </a:spcAft>
              <a:buNone/>
            </a:pPr>
            <a:r>
              <a:t/>
            </a:r>
            <a:endParaRPr sz="2100"/>
          </a:p>
        </p:txBody>
      </p:sp>
      <p:pic>
        <p:nvPicPr>
          <p:cNvPr id="116" name="Google Shape;116;p20"/>
          <p:cNvPicPr preferRelativeResize="0"/>
          <p:nvPr/>
        </p:nvPicPr>
        <p:blipFill>
          <a:blip r:embed="rId3">
            <a:alphaModFix/>
          </a:blip>
          <a:stretch>
            <a:fillRect/>
          </a:stretch>
        </p:blipFill>
        <p:spPr>
          <a:xfrm>
            <a:off x="6590475" y="1653875"/>
            <a:ext cx="2377474" cy="1472750"/>
          </a:xfrm>
          <a:prstGeom prst="rect">
            <a:avLst/>
          </a:prstGeom>
          <a:noFill/>
          <a:ln>
            <a:noFill/>
          </a:ln>
        </p:spPr>
      </p:pic>
      <p:pic>
        <p:nvPicPr>
          <p:cNvPr id="117" name="Google Shape;117;p20"/>
          <p:cNvPicPr preferRelativeResize="0"/>
          <p:nvPr/>
        </p:nvPicPr>
        <p:blipFill rotWithShape="1">
          <a:blip r:embed="rId4">
            <a:alphaModFix/>
          </a:blip>
          <a:srcRect b="0" l="0" r="3901" t="0"/>
          <a:stretch/>
        </p:blipFill>
        <p:spPr>
          <a:xfrm>
            <a:off x="5383650" y="85725"/>
            <a:ext cx="3584299" cy="1362877"/>
          </a:xfrm>
          <a:prstGeom prst="rect">
            <a:avLst/>
          </a:prstGeom>
          <a:noFill/>
          <a:ln>
            <a:noFill/>
          </a:ln>
        </p:spPr>
      </p:pic>
      <p:pic>
        <p:nvPicPr>
          <p:cNvPr id="118" name="Google Shape;118;p20"/>
          <p:cNvPicPr preferRelativeResize="0"/>
          <p:nvPr/>
        </p:nvPicPr>
        <p:blipFill>
          <a:blip r:embed="rId5">
            <a:alphaModFix/>
          </a:blip>
          <a:stretch>
            <a:fillRect/>
          </a:stretch>
        </p:blipFill>
        <p:spPr>
          <a:xfrm>
            <a:off x="6099250" y="3204600"/>
            <a:ext cx="2868699" cy="1791475"/>
          </a:xfrm>
          <a:prstGeom prst="rect">
            <a:avLst/>
          </a:prstGeom>
          <a:noFill/>
          <a:ln>
            <a:noFill/>
          </a:ln>
        </p:spPr>
      </p:pic>
      <p:pic>
        <p:nvPicPr>
          <p:cNvPr id="119" name="Google Shape;119;p20"/>
          <p:cNvPicPr preferRelativeResize="0"/>
          <p:nvPr/>
        </p:nvPicPr>
        <p:blipFill>
          <a:blip r:embed="rId6">
            <a:alphaModFix/>
          </a:blip>
          <a:stretch>
            <a:fillRect/>
          </a:stretch>
        </p:blipFill>
        <p:spPr>
          <a:xfrm>
            <a:off x="5375225" y="1653875"/>
            <a:ext cx="1129317" cy="1472750"/>
          </a:xfrm>
          <a:prstGeom prst="rect">
            <a:avLst/>
          </a:prstGeom>
          <a:noFill/>
          <a:ln>
            <a:noFill/>
          </a:ln>
        </p:spPr>
      </p:pic>
      <p:sp>
        <p:nvSpPr>
          <p:cNvPr id="120" name="Google Shape;120;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Datasets</a:t>
            </a:r>
            <a:endParaRPr sz="4800"/>
          </a:p>
        </p:txBody>
      </p:sp>
      <p:sp>
        <p:nvSpPr>
          <p:cNvPr id="126" name="Google Shape;126;p21"/>
          <p:cNvSpPr txBox="1"/>
          <p:nvPr>
            <p:ph idx="1" type="body"/>
          </p:nvPr>
        </p:nvSpPr>
        <p:spPr>
          <a:xfrm>
            <a:off x="7212000" y="1319850"/>
            <a:ext cx="1932000" cy="6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NH Health WISDOM</a:t>
            </a:r>
            <a:endParaRPr sz="2100"/>
          </a:p>
          <a:p>
            <a:pPr indent="0" lvl="0" marL="0" rtl="0" algn="l">
              <a:spcBef>
                <a:spcPts val="1600"/>
              </a:spcBef>
              <a:spcAft>
                <a:spcPts val="0"/>
              </a:spcAft>
              <a:buNone/>
            </a:pPr>
            <a:r>
              <a:t/>
            </a:r>
            <a:endParaRPr sz="2100"/>
          </a:p>
          <a:p>
            <a:pPr indent="0" lvl="0" marL="0" rtl="0" algn="l">
              <a:spcBef>
                <a:spcPts val="1600"/>
              </a:spcBef>
              <a:spcAft>
                <a:spcPts val="0"/>
              </a:spcAft>
              <a:buNone/>
            </a:pPr>
            <a:r>
              <a:t/>
            </a:r>
            <a:endParaRPr sz="2100"/>
          </a:p>
          <a:p>
            <a:pPr indent="0" lvl="0" marL="0" rtl="0" algn="l">
              <a:spcBef>
                <a:spcPts val="1600"/>
              </a:spcBef>
              <a:spcAft>
                <a:spcPts val="1600"/>
              </a:spcAft>
              <a:buNone/>
            </a:pPr>
            <a:r>
              <a:t/>
            </a:r>
            <a:endParaRPr sz="2100"/>
          </a:p>
        </p:txBody>
      </p:sp>
      <p:pic>
        <p:nvPicPr>
          <p:cNvPr id="127" name="Google Shape;127;p21"/>
          <p:cNvPicPr preferRelativeResize="0"/>
          <p:nvPr/>
        </p:nvPicPr>
        <p:blipFill>
          <a:blip r:embed="rId3">
            <a:alphaModFix/>
          </a:blip>
          <a:stretch>
            <a:fillRect/>
          </a:stretch>
        </p:blipFill>
        <p:spPr>
          <a:xfrm>
            <a:off x="181763" y="0"/>
            <a:ext cx="8809836" cy="5143500"/>
          </a:xfrm>
          <a:prstGeom prst="rect">
            <a:avLst/>
          </a:prstGeom>
          <a:noFill/>
          <a:ln>
            <a:noFill/>
          </a:ln>
        </p:spPr>
      </p:pic>
      <p:sp>
        <p:nvSpPr>
          <p:cNvPr id="128" name="Google Shape;128;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