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2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4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6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7A75-DBF4-496B-BB0A-0A173277849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663"/>
          </a:xfrm>
        </p:spPr>
        <p:txBody>
          <a:bodyPr/>
          <a:lstStyle/>
          <a:p>
            <a:r>
              <a:rPr lang="de-DE" b="1" dirty="0" smtClean="0"/>
              <a:t>Camp2Code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025303"/>
            <a:ext cx="9144000" cy="3336586"/>
          </a:xfrm>
        </p:spPr>
        <p:txBody>
          <a:bodyPr>
            <a:normAutofit/>
          </a:bodyPr>
          <a:lstStyle/>
          <a:p>
            <a:r>
              <a:rPr lang="de-DE" sz="2800" b="1" dirty="0" smtClean="0"/>
              <a:t>Gruppe 2</a:t>
            </a:r>
          </a:p>
          <a:p>
            <a:r>
              <a:rPr lang="de-DE" sz="2800" dirty="0" smtClean="0"/>
              <a:t>Israel </a:t>
            </a:r>
            <a:r>
              <a:rPr lang="de-DE" sz="2800" dirty="0" smtClean="0"/>
              <a:t>Martinez Moreno (I/AS-GYB1) </a:t>
            </a:r>
            <a:br>
              <a:rPr lang="de-DE" sz="2800" dirty="0" smtClean="0"/>
            </a:br>
            <a:r>
              <a:rPr lang="de-DE" sz="2800" dirty="0" smtClean="0"/>
              <a:t>Miguel </a:t>
            </a:r>
            <a:r>
              <a:rPr lang="de-DE" sz="2800" dirty="0" smtClean="0"/>
              <a:t>Roig Estrada </a:t>
            </a:r>
            <a:r>
              <a:rPr lang="de-DE" sz="2800" dirty="0" smtClean="0"/>
              <a:t>(I/P3-M3) </a:t>
            </a:r>
            <a:br>
              <a:rPr lang="de-DE" sz="2800" dirty="0" smtClean="0"/>
            </a:br>
            <a:r>
              <a:rPr lang="de-DE" sz="2800" dirty="0" smtClean="0"/>
              <a:t>Peter </a:t>
            </a:r>
            <a:r>
              <a:rPr lang="de-DE" sz="2800" dirty="0" err="1" smtClean="0"/>
              <a:t>Hable</a:t>
            </a:r>
            <a:r>
              <a:rPr lang="de-DE" sz="2800" dirty="0" smtClean="0"/>
              <a:t> (I/EN-AI3) </a:t>
            </a:r>
            <a:br>
              <a:rPr lang="de-DE" sz="2800" dirty="0" smtClean="0"/>
            </a:br>
            <a:r>
              <a:rPr lang="de-DE" sz="2800" dirty="0" smtClean="0"/>
              <a:t>Dr. </a:t>
            </a:r>
            <a:r>
              <a:rPr lang="de-DE" sz="2800" dirty="0" smtClean="0"/>
              <a:t>Saphir </a:t>
            </a:r>
            <a:r>
              <a:rPr lang="de-DE" sz="2800" dirty="0" err="1" smtClean="0"/>
              <a:t>Choudry</a:t>
            </a:r>
            <a:r>
              <a:rPr lang="de-DE" sz="2800" dirty="0" smtClean="0"/>
              <a:t> (GQ-1) </a:t>
            </a:r>
            <a:br>
              <a:rPr lang="de-DE" sz="2800" dirty="0" smtClean="0"/>
            </a:br>
            <a:r>
              <a:rPr lang="de-DE" sz="2800" dirty="0" smtClean="0"/>
              <a:t>Dragan </a:t>
            </a:r>
            <a:r>
              <a:rPr lang="de-DE" sz="2800" dirty="0" smtClean="0"/>
              <a:t>Petrovic (I/PI-MP5) </a:t>
            </a:r>
            <a:br>
              <a:rPr lang="de-DE" sz="2800" dirty="0" smtClean="0"/>
            </a:br>
            <a:r>
              <a:rPr lang="de-DE" sz="2800" dirty="0" smtClean="0"/>
              <a:t>Martin </a:t>
            </a:r>
            <a:r>
              <a:rPr lang="de-DE" sz="2800" dirty="0" smtClean="0"/>
              <a:t>Eckert </a:t>
            </a:r>
            <a:r>
              <a:rPr lang="de-DE" sz="2800" dirty="0" smtClean="0"/>
              <a:t>(I/PI-MP3) </a:t>
            </a:r>
            <a:br>
              <a:rPr lang="de-DE" sz="2800" dirty="0" smtClean="0"/>
            </a:br>
            <a:r>
              <a:rPr lang="de-DE" sz="2800" dirty="0" smtClean="0"/>
              <a:t>Michael Modrow (N/EN-AT)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67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26" y="0"/>
            <a:ext cx="2998574" cy="29985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Der im </a:t>
            </a:r>
            <a:r>
              <a:rPr lang="de-DE" sz="2400" dirty="0" err="1" smtClean="0"/>
              <a:t>Bootcamp</a:t>
            </a:r>
            <a:r>
              <a:rPr lang="de-DE" sz="2400" dirty="0" smtClean="0"/>
              <a:t> verwendete „</a:t>
            </a:r>
            <a:r>
              <a:rPr lang="de-DE" sz="2400" b="1" dirty="0" err="1" smtClean="0"/>
              <a:t>Raspberry</a:t>
            </a:r>
            <a:r>
              <a:rPr lang="de-DE" sz="2400" b="1" dirty="0" smtClean="0"/>
              <a:t> Pi</a:t>
            </a:r>
            <a:r>
              <a:rPr lang="de-DE" sz="2400" dirty="0" smtClean="0"/>
              <a:t>“ </a:t>
            </a:r>
            <a:br>
              <a:rPr lang="de-DE" sz="2400" dirty="0" smtClean="0"/>
            </a:br>
            <a:r>
              <a:rPr lang="de-DE" sz="2400" dirty="0" smtClean="0"/>
              <a:t>wird in ein Modellauto „</a:t>
            </a:r>
            <a:r>
              <a:rPr lang="de-DE" sz="2400" b="1" dirty="0" err="1" smtClean="0"/>
              <a:t>PiCar</a:t>
            </a:r>
            <a:r>
              <a:rPr lang="de-DE" sz="2400" dirty="0" smtClean="0"/>
              <a:t>“ integriert. </a:t>
            </a:r>
          </a:p>
          <a:p>
            <a:r>
              <a:rPr lang="de-DE" sz="2400" dirty="0" smtClean="0"/>
              <a:t>Dieses </a:t>
            </a:r>
            <a:r>
              <a:rPr lang="de-DE" sz="2400" i="1" dirty="0" err="1" smtClean="0"/>
              <a:t>PiCar</a:t>
            </a:r>
            <a:r>
              <a:rPr lang="de-DE" sz="2400" dirty="0" smtClean="0"/>
              <a:t> umfasst ein </a:t>
            </a:r>
            <a:r>
              <a:rPr lang="de-DE" sz="2400" b="1" dirty="0" smtClean="0"/>
              <a:t>lenk‑ </a:t>
            </a:r>
            <a:r>
              <a:rPr lang="de-DE" sz="2400" dirty="0" smtClean="0"/>
              <a:t>und </a:t>
            </a:r>
            <a:r>
              <a:rPr lang="de-DE" sz="2400" b="1" dirty="0" smtClean="0"/>
              <a:t>fahrbares</a:t>
            </a:r>
            <a:r>
              <a:rPr lang="de-DE" sz="2400" dirty="0" smtClean="0"/>
              <a:t> Chassis sowie einen </a:t>
            </a:r>
            <a:r>
              <a:rPr lang="de-DE" sz="2400" b="1" dirty="0" smtClean="0"/>
              <a:t>Ultraschallsensor</a:t>
            </a:r>
            <a:r>
              <a:rPr lang="de-DE" sz="2400" dirty="0" smtClean="0"/>
              <a:t> und einen </a:t>
            </a:r>
            <a:r>
              <a:rPr lang="de-DE" sz="2400" b="1" dirty="0" smtClean="0"/>
              <a:t>Helligkeitssensor</a:t>
            </a:r>
            <a:r>
              <a:rPr lang="de-DE" sz="2400" dirty="0" smtClean="0"/>
              <a:t>. Die Implementierung der Software erfolgt mit </a:t>
            </a:r>
            <a:r>
              <a:rPr lang="de-DE" sz="2400" b="1" dirty="0" smtClean="0"/>
              <a:t>Python</a:t>
            </a:r>
            <a:r>
              <a:rPr lang="de-DE" sz="2400" dirty="0" smtClean="0"/>
              <a:t>. Es stehen mehrere </a:t>
            </a:r>
            <a:r>
              <a:rPr lang="de-DE" sz="2400" b="1" dirty="0" smtClean="0"/>
              <a:t>Basisklassen</a:t>
            </a:r>
            <a:r>
              <a:rPr lang="de-DE" sz="2400" dirty="0" smtClean="0"/>
              <a:t> zu Verfügung, die den Zugriff auf die Motoren und Sensoren erlauben. </a:t>
            </a:r>
          </a:p>
          <a:p>
            <a:r>
              <a:rPr lang="de-DE" sz="2400" dirty="0" smtClean="0"/>
              <a:t>Das Ziel der </a:t>
            </a:r>
            <a:r>
              <a:rPr lang="de-DE" sz="2400" u="sng" dirty="0" smtClean="0"/>
              <a:t>ersten Woche </a:t>
            </a:r>
            <a:r>
              <a:rPr lang="de-DE" sz="2400" dirty="0" smtClean="0"/>
              <a:t>ist es, die Bauteile und Sensoren des Autos </a:t>
            </a:r>
            <a:r>
              <a:rPr lang="de-DE" sz="2400" b="1" dirty="0" smtClean="0"/>
              <a:t>ansteuern </a:t>
            </a:r>
            <a:r>
              <a:rPr lang="de-DE" sz="2400" dirty="0" smtClean="0"/>
              <a:t>bzw. </a:t>
            </a:r>
            <a:r>
              <a:rPr lang="de-DE" sz="2400" b="1" dirty="0" smtClean="0"/>
              <a:t>auslesen </a:t>
            </a:r>
            <a:r>
              <a:rPr lang="de-DE" sz="2400" dirty="0" smtClean="0"/>
              <a:t>zu können und </a:t>
            </a:r>
            <a:r>
              <a:rPr lang="de-DE" sz="2400" b="1" dirty="0" smtClean="0"/>
              <a:t>erste Fahrparcours </a:t>
            </a:r>
            <a:r>
              <a:rPr lang="de-DE" sz="2400" dirty="0" smtClean="0"/>
              <a:t>zu absolvieren. </a:t>
            </a:r>
          </a:p>
          <a:p>
            <a:r>
              <a:rPr lang="de-DE" sz="2400" dirty="0" smtClean="0"/>
              <a:t>Das Ziel der </a:t>
            </a:r>
            <a:r>
              <a:rPr lang="de-DE" sz="2400" u="sng" dirty="0" smtClean="0"/>
              <a:t>zweiten Woche</a:t>
            </a:r>
            <a:r>
              <a:rPr lang="de-DE" sz="2400" dirty="0" smtClean="0"/>
              <a:t> ist es, </a:t>
            </a:r>
            <a:r>
              <a:rPr lang="de-DE" sz="2400" b="1" dirty="0" smtClean="0"/>
              <a:t>einer Linie zu folgen</a:t>
            </a:r>
            <a:r>
              <a:rPr lang="de-DE" sz="2400" dirty="0" smtClean="0"/>
              <a:t>. Zudem sollen die </a:t>
            </a:r>
            <a:r>
              <a:rPr lang="de-DE" sz="2400" b="1" dirty="0" smtClean="0"/>
              <a:t>Fahrtdaten </a:t>
            </a:r>
            <a:r>
              <a:rPr lang="de-DE" sz="2400" dirty="0" smtClean="0"/>
              <a:t>des Autos (Informationen über Bauteile und Sensoren während der Fahrt) </a:t>
            </a:r>
            <a:r>
              <a:rPr lang="de-DE" sz="2400" b="1" dirty="0" smtClean="0"/>
              <a:t>aufgezeichnet </a:t>
            </a:r>
            <a:r>
              <a:rPr lang="de-DE" sz="2400" dirty="0" smtClean="0"/>
              <a:t>und </a:t>
            </a:r>
            <a:r>
              <a:rPr lang="de-DE" sz="2400" b="1" dirty="0" smtClean="0"/>
              <a:t>visualisiert </a:t>
            </a:r>
            <a:r>
              <a:rPr lang="de-DE" sz="2400" dirty="0" smtClean="0"/>
              <a:t>werden. </a:t>
            </a:r>
            <a:endParaRPr lang="de-DE" sz="2400" dirty="0"/>
          </a:p>
        </p:txBody>
      </p:sp>
      <p:pic>
        <p:nvPicPr>
          <p:cNvPr id="1026" name="Picture 2" descr="Raspberry Pi 4 Specif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01" y="111215"/>
            <a:ext cx="2879198" cy="17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Planung, Vorbereitung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Integration des </a:t>
            </a:r>
            <a:r>
              <a:rPr lang="de-DE" sz="2400" i="1" dirty="0" err="1" smtClean="0"/>
              <a:t>Raspberry</a:t>
            </a:r>
            <a:r>
              <a:rPr lang="de-DE" sz="2400" i="1" dirty="0" smtClean="0"/>
              <a:t> Pi</a:t>
            </a:r>
            <a:r>
              <a:rPr lang="de-DE" sz="2400" dirty="0" smtClean="0"/>
              <a:t> ins </a:t>
            </a:r>
            <a:r>
              <a:rPr lang="de-DE" sz="2400" i="1" dirty="0" err="1" smtClean="0"/>
              <a:t>PiCar</a:t>
            </a:r>
            <a:r>
              <a:rPr lang="de-DE" sz="2400" dirty="0" smtClean="0"/>
              <a:t>. </a:t>
            </a:r>
          </a:p>
          <a:p>
            <a:pPr lvl="1"/>
            <a:r>
              <a:rPr lang="de-DE" sz="2000" dirty="0" smtClean="0"/>
              <a:t>Probleme bzgl. Montage und Zugriff ohne Bildschirm „gelöst“. </a:t>
            </a:r>
          </a:p>
          <a:p>
            <a:r>
              <a:rPr lang="de-DE" sz="2400" dirty="0" smtClean="0"/>
              <a:t>Datenaustausch in der Gruppe mittels „</a:t>
            </a:r>
            <a:r>
              <a:rPr lang="de-DE" sz="2400" b="1" dirty="0" err="1" smtClean="0"/>
              <a:t>Git</a:t>
            </a:r>
            <a:r>
              <a:rPr lang="de-DE" sz="2400" dirty="0" smtClean="0"/>
              <a:t>“. </a:t>
            </a:r>
          </a:p>
          <a:p>
            <a:r>
              <a:rPr lang="de-DE" sz="2400" dirty="0" smtClean="0"/>
              <a:t>Testen und Verstehen der Basisklassen 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Ultrasonic</a:t>
            </a:r>
            <a:r>
              <a:rPr lang="de-DE" sz="2000" dirty="0" smtClean="0"/>
              <a:t> (Ultraschallsensor)</a:t>
            </a:r>
            <a:r>
              <a:rPr lang="de-DE" sz="2000" dirty="0" smtClean="0"/>
              <a:t>, </a:t>
            </a:r>
          </a:p>
          <a:p>
            <a:pPr lvl="1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Infrared</a:t>
            </a:r>
            <a:r>
              <a:rPr lang="de-DE" sz="2000" dirty="0" smtClean="0"/>
              <a:t> (Helligkeitssensor), 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Front_Wheels</a:t>
            </a:r>
            <a:r>
              <a:rPr lang="de-DE" sz="2000" dirty="0" smtClean="0"/>
              <a:t> (Lenkung) und </a:t>
            </a:r>
          </a:p>
          <a:p>
            <a:pPr lvl="1"/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Back_Wheels</a:t>
            </a:r>
            <a:r>
              <a:rPr lang="de-DE" sz="2000" dirty="0" smtClean="0"/>
              <a:t> (Antrieb) </a:t>
            </a:r>
          </a:p>
          <a:p>
            <a:pPr lvl="1"/>
            <a:r>
              <a:rPr lang="de-DE" sz="2000" dirty="0" smtClean="0"/>
              <a:t>in </a:t>
            </a:r>
            <a:r>
              <a:rPr lang="de-DE" sz="2000" i="1" dirty="0" smtClean="0"/>
              <a:t>basisklassen.py</a:t>
            </a:r>
            <a:r>
              <a:rPr lang="de-DE" sz="2000" dirty="0" smtClean="0"/>
              <a:t>. </a:t>
            </a:r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3344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Klasse „</a:t>
            </a:r>
            <a:r>
              <a:rPr lang="de-DE" b="1" dirty="0" err="1" smtClean="0"/>
              <a:t>BaseCar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Die Klasse </a:t>
            </a:r>
            <a:r>
              <a:rPr lang="de-DE" sz="2400" i="1" dirty="0" err="1" smtClean="0"/>
              <a:t>BaseCar</a:t>
            </a:r>
            <a:r>
              <a:rPr lang="de-DE" sz="2400" dirty="0" smtClean="0"/>
              <a:t> importiert die </a:t>
            </a:r>
            <a:r>
              <a:rPr lang="de-DE" sz="2400" i="1" dirty="0" smtClean="0"/>
              <a:t>Basisklassen (</a:t>
            </a:r>
            <a:r>
              <a:rPr lang="de-DE" sz="2400" i="1" dirty="0" err="1" smtClean="0"/>
              <a:t>bk</a:t>
            </a:r>
            <a:r>
              <a:rPr lang="de-DE" sz="2400" i="1" dirty="0" smtClean="0"/>
              <a:t>)</a:t>
            </a:r>
            <a:r>
              <a:rPr lang="de-DE" sz="2400" dirty="0" smtClean="0"/>
              <a:t> und ermöglicht </a:t>
            </a:r>
            <a:r>
              <a:rPr lang="de-DE" sz="2400" u="sng" dirty="0" smtClean="0"/>
              <a:t>gesteuerte</a:t>
            </a:r>
            <a:r>
              <a:rPr lang="de-DE" sz="2400" dirty="0" smtClean="0"/>
              <a:t> Fahrmanöver (vor/zurück: </a:t>
            </a:r>
            <a:r>
              <a:rPr lang="de-DE" sz="2400" dirty="0" smtClean="0"/>
              <a:t>Fahrparcours 1, </a:t>
            </a:r>
            <a:r>
              <a:rPr lang="de-DE" sz="2400" dirty="0" smtClean="0"/>
              <a:t>mit Kurven: </a:t>
            </a:r>
            <a:r>
              <a:rPr lang="de-DE" sz="2400" dirty="0" smtClean="0"/>
              <a:t>Fahrparcours 2</a:t>
            </a:r>
            <a:r>
              <a:rPr lang="de-DE" sz="2400" dirty="0" smtClean="0"/>
              <a:t>). 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Definition einer Methode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2400" dirty="0" smtClean="0"/>
              <a:t>“, die über drei (vorbelegte) Parameter für die Geschwindigkeit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de-DE" sz="2400" dirty="0" smtClean="0"/>
              <a:t>“, die Fahrtrichtung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de-DE" sz="2400" dirty="0" smtClean="0"/>
              <a:t>“ und den Lenkwinkel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steering_angle</a:t>
            </a:r>
            <a:r>
              <a:rPr lang="de-DE" sz="2400" dirty="0" smtClean="0"/>
              <a:t>“ aufgerufen wird. 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Darin Aufruf von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Front_Wheels</a:t>
            </a:r>
            <a:r>
              <a:rPr lang="de-DE" sz="2000" dirty="0" smtClean="0"/>
              <a:t> (turn) und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Back_Wheels</a:t>
            </a:r>
            <a:r>
              <a:rPr lang="de-DE" sz="2000" dirty="0" smtClean="0"/>
              <a:t> (</a:t>
            </a:r>
            <a:r>
              <a:rPr lang="de-DE" sz="2000" dirty="0" err="1" smtClean="0"/>
              <a:t>forward</a:t>
            </a:r>
            <a:r>
              <a:rPr lang="de-DE" sz="2000" dirty="0" smtClean="0"/>
              <a:t>, </a:t>
            </a:r>
            <a:r>
              <a:rPr lang="de-DE" sz="2000" dirty="0" err="1" smtClean="0"/>
              <a:t>backward</a:t>
            </a:r>
            <a:r>
              <a:rPr lang="de-DE" sz="2000" dirty="0" smtClean="0"/>
              <a:t>). </a:t>
            </a:r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5" y="4066646"/>
            <a:ext cx="10296525" cy="24669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83" y="4927142"/>
            <a:ext cx="5314950" cy="1762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6681283" y="4557810"/>
            <a:ext cx="523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von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 smtClean="0"/>
              <a:t> </a:t>
            </a:r>
            <a:r>
              <a:rPr lang="de-DE" u="sng" dirty="0" smtClean="0"/>
              <a:t>ohne</a:t>
            </a:r>
            <a:r>
              <a:rPr lang="de-DE" dirty="0" smtClean="0"/>
              <a:t> Lenkwinkel: Geradeaus-Fahrt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7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Klasse „</a:t>
            </a:r>
            <a:r>
              <a:rPr lang="de-DE" b="1" dirty="0" err="1" smtClean="0"/>
              <a:t>SonicCar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Die Klasse </a:t>
            </a:r>
            <a:r>
              <a:rPr lang="de-DE" sz="2400" i="1" dirty="0" err="1" smtClean="0"/>
              <a:t>SonicCar</a:t>
            </a:r>
            <a:r>
              <a:rPr lang="de-DE" sz="2400" dirty="0" smtClean="0"/>
              <a:t> erbt die Klasse </a:t>
            </a:r>
            <a:r>
              <a:rPr lang="de-DE" sz="2400" i="1" dirty="0" err="1" smtClean="0"/>
              <a:t>BaseCar</a:t>
            </a:r>
            <a:r>
              <a:rPr lang="de-DE" sz="2400" i="1" dirty="0" smtClean="0"/>
              <a:t> (</a:t>
            </a:r>
            <a:r>
              <a:rPr lang="de-DE" sz="2400" i="1" dirty="0" err="1" smtClean="0"/>
              <a:t>bc</a:t>
            </a:r>
            <a:r>
              <a:rPr lang="de-DE" sz="2400" i="1" dirty="0" smtClean="0"/>
              <a:t>)</a:t>
            </a:r>
            <a:r>
              <a:rPr lang="de-DE" sz="2400" dirty="0" smtClean="0"/>
              <a:t> und nutzt den Ultraschallsensor zur Hinderniserkennung. Damit gelingen </a:t>
            </a:r>
            <a:r>
              <a:rPr lang="de-DE" sz="2400" u="sng" dirty="0" smtClean="0"/>
              <a:t>geregelte</a:t>
            </a:r>
            <a:r>
              <a:rPr lang="de-DE" sz="2400" dirty="0" smtClean="0"/>
              <a:t> Fahrmanöver </a:t>
            </a:r>
            <a:r>
              <a:rPr lang="de-DE" sz="2400" dirty="0" smtClean="0"/>
              <a:t>(Stopp bei Hindernis: Fahrparcours 3, Hindernis ausweichen: Fahrparcours 4). Die Fahrdaten werden aufgezeichnet. </a:t>
            </a:r>
            <a:endParaRPr lang="de-DE" sz="2400" dirty="0" smtClean="0"/>
          </a:p>
          <a:p>
            <a:r>
              <a:rPr lang="de-DE" sz="2400" dirty="0" smtClean="0"/>
              <a:t>Definition einer Methode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de-DE" sz="2400" dirty="0" smtClean="0"/>
              <a:t>“ als Schleife bis zur Unterschreitung eines Abstands zu einem Hindernis. </a:t>
            </a:r>
          </a:p>
          <a:p>
            <a:pPr lvl="1"/>
            <a:r>
              <a:rPr lang="de-DE" sz="2000" dirty="0" smtClean="0"/>
              <a:t>Füllen der Liste 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global_data</a:t>
            </a:r>
            <a:r>
              <a:rPr lang="de-DE" sz="2000" dirty="0" smtClean="0"/>
              <a:t>“ mit Zeit, Geschwindigkeit, Fahrtrichtung und Lenkwinkel</a:t>
            </a: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5750665" y="4699279"/>
            <a:ext cx="472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Schreiben der Fahrdaten in </a:t>
            </a:r>
            <a:r>
              <a:rPr lang="de-DE" dirty="0" err="1" smtClean="0"/>
              <a:t>csv</a:t>
            </a:r>
            <a:r>
              <a:rPr lang="de-DE" dirty="0" smtClean="0"/>
              <a:t>-Datei nach Stopp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2" y="4390213"/>
            <a:ext cx="5210175" cy="2428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64" y="5068608"/>
            <a:ext cx="6248400" cy="1609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90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Klasse „</a:t>
            </a:r>
            <a:r>
              <a:rPr lang="de-DE" b="1" dirty="0" err="1" smtClean="0"/>
              <a:t>SensorCar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Die Klasse </a:t>
            </a:r>
            <a:r>
              <a:rPr lang="de-DE" sz="2400" i="1" dirty="0" err="1" smtClean="0"/>
              <a:t>SensorCar</a:t>
            </a:r>
            <a:r>
              <a:rPr lang="de-DE" sz="2400" dirty="0" smtClean="0"/>
              <a:t> importiert die </a:t>
            </a:r>
            <a:r>
              <a:rPr lang="de-DE" sz="2400" i="1" dirty="0" smtClean="0"/>
              <a:t>Basisklassen (</a:t>
            </a:r>
            <a:r>
              <a:rPr lang="de-DE" sz="2400" i="1" dirty="0" err="1" smtClean="0"/>
              <a:t>bk</a:t>
            </a:r>
            <a:r>
              <a:rPr lang="de-DE" sz="2400" i="1" dirty="0" smtClean="0"/>
              <a:t>)</a:t>
            </a:r>
            <a:r>
              <a:rPr lang="de-DE" sz="2400" dirty="0" smtClean="0"/>
              <a:t>, erbt </a:t>
            </a:r>
            <a:r>
              <a:rPr lang="de-DE" sz="2400" i="1" dirty="0" err="1" smtClean="0"/>
              <a:t>SonicCar</a:t>
            </a:r>
            <a:r>
              <a:rPr lang="de-DE" sz="2400" dirty="0" smtClean="0"/>
              <a:t> und nutzt den Infrarotsensor zur Linienerkennung. Damit folgt das </a:t>
            </a:r>
            <a:r>
              <a:rPr lang="de-DE" sz="2400" i="1" dirty="0" err="1" smtClean="0"/>
              <a:t>PiCar</a:t>
            </a:r>
            <a:r>
              <a:rPr lang="de-DE" sz="2400" dirty="0" smtClean="0"/>
              <a:t> einer Linie auf dem Boden </a:t>
            </a:r>
            <a:r>
              <a:rPr lang="de-DE" sz="2400" dirty="0" smtClean="0"/>
              <a:t>(Fahrparcours 5), ggf. </a:t>
            </a:r>
            <a:r>
              <a:rPr lang="de-DE" sz="2400" dirty="0" smtClean="0"/>
              <a:t>auch in engen Kurven, die ein Zurücksetzen erfordern </a:t>
            </a:r>
            <a:r>
              <a:rPr lang="de-DE" sz="2400" dirty="0" smtClean="0"/>
              <a:t>(Fahrparcours 6)</a:t>
            </a:r>
            <a:r>
              <a:rPr lang="de-DE" sz="2400" dirty="0" smtClean="0"/>
              <a:t>. </a:t>
            </a:r>
          </a:p>
          <a:p>
            <a:r>
              <a:rPr lang="de-DE" sz="2400" dirty="0" smtClean="0"/>
              <a:t>Notwendige Vorbereitungen</a:t>
            </a:r>
          </a:p>
          <a:p>
            <a:pPr lvl="1"/>
            <a:r>
              <a:rPr lang="de-DE" sz="2000" dirty="0" smtClean="0"/>
              <a:t>Referenzwerte der </a:t>
            </a:r>
            <a:r>
              <a:rPr lang="de-DE" sz="2000" dirty="0" smtClean="0"/>
              <a:t>Helligkeit von Boden und Linie 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cali_references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/>
              <a:t>aus </a:t>
            </a:r>
            <a:r>
              <a:rPr lang="de-DE" sz="2000" i="1" dirty="0" err="1" smtClean="0"/>
              <a:t>bk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smtClean="0"/>
              <a:t>Geeignete Empfindlichkeit der Infrarotsensoren [1…3] 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IR_poti_setting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smtClean="0"/>
              <a:t>Unterscheidung von hellem Boden/dunkler Linie und umgekehrt (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invert_digital_val</a:t>
            </a:r>
            <a:r>
              <a:rPr lang="de-DE" sz="2000" dirty="0" smtClean="0"/>
              <a:t>) </a:t>
            </a:r>
          </a:p>
          <a:p>
            <a:r>
              <a:rPr lang="de-DE" sz="2400" dirty="0" smtClean="0"/>
              <a:t>Normierter Lenkwinkel im Intervall [-1, +1] </a:t>
            </a:r>
            <a:br>
              <a:rPr lang="de-DE" sz="2400" dirty="0" smtClean="0"/>
            </a:br>
            <a:r>
              <a:rPr lang="de-DE" sz="2400" dirty="0" smtClean="0"/>
              <a:t>als Funktion der digitalen IR-Sensorwerte</a:t>
            </a: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5459124"/>
            <a:ext cx="4905375" cy="13525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68" y="5500688"/>
            <a:ext cx="5076825" cy="1152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918403" y="5131356"/>
            <a:ext cx="458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Kontrastumkehr 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invert_digital_val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5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Abhängigkeit der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Der Versuch einer Übersicht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735281" y="4987636"/>
            <a:ext cx="216130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basisklassen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1638298" y="4542816"/>
            <a:ext cx="2393375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tx2">
                    <a:lumMod val="50000"/>
                  </a:schemeClr>
                </a:solidFill>
              </a:rPr>
              <a:t>BaseCar</a:t>
            </a:r>
            <a:endParaRPr lang="de-DE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de-DE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1537853" y="4113370"/>
            <a:ext cx="2150920" cy="193899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accent2">
                    <a:lumMod val="75000"/>
                  </a:schemeClr>
                </a:solidFill>
              </a:rPr>
              <a:t>SonicCar</a:t>
            </a:r>
            <a:endParaRPr lang="de-DE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endParaRPr lang="de-DE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de-DE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de-DE" sz="24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3567546" y="3648808"/>
            <a:ext cx="1956956" cy="267765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</a:rPr>
              <a:t>SensorCar</a:t>
            </a:r>
            <a:endParaRPr lang="de-DE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402770" y="3457743"/>
            <a:ext cx="4291448" cy="3046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FF0000"/>
                </a:solidFill>
              </a:rPr>
              <a:t>PiCar</a:t>
            </a:r>
            <a:endParaRPr lang="de-DE" sz="2400" dirty="0" smtClean="0">
              <a:solidFill>
                <a:srgbClr val="FF0000"/>
              </a:solidFill>
            </a:endParaRPr>
          </a:p>
          <a:p>
            <a:endParaRPr lang="de-DE" sz="2400" dirty="0" smtClean="0">
              <a:solidFill>
                <a:srgbClr val="FF0000"/>
              </a:solidFill>
            </a:endParaRPr>
          </a:p>
          <a:p>
            <a:endParaRPr lang="de-DE" sz="2400" dirty="0" smtClean="0">
              <a:solidFill>
                <a:srgbClr val="FF0000"/>
              </a:solidFill>
            </a:endParaRPr>
          </a:p>
          <a:p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 smtClean="0">
              <a:solidFill>
                <a:srgbClr val="FF0000"/>
              </a:solidFill>
            </a:endParaRPr>
          </a:p>
          <a:p>
            <a:endParaRPr lang="de-DE" sz="2400" dirty="0">
              <a:solidFill>
                <a:srgbClr val="FF0000"/>
              </a:solidFill>
            </a:endParaRPr>
          </a:p>
          <a:p>
            <a:endParaRPr lang="de-DE" sz="2400" dirty="0" smtClean="0">
              <a:solidFill>
                <a:srgbClr val="FF0000"/>
              </a:solidFill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561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Danke!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815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Breitbild</PresentationFormat>
  <Paragraphs>55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Camp2Code</vt:lpstr>
      <vt:lpstr>Projektauftrag</vt:lpstr>
      <vt:lpstr>Planung, Vorbereitung</vt:lpstr>
      <vt:lpstr>Klasse „BaseCar“</vt:lpstr>
      <vt:lpstr>Klasse „SonicCar“</vt:lpstr>
      <vt:lpstr>Klasse „SensorCar“</vt:lpstr>
      <vt:lpstr>Abhängigkeit der Klassen</vt:lpstr>
      <vt:lpstr>Danke!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Camp2Code</dc:title>
  <dc:creator>Microsoft-Konto</dc:creator>
  <cp:lastModifiedBy>Microsoft-Konto</cp:lastModifiedBy>
  <cp:revision>31</cp:revision>
  <dcterms:created xsi:type="dcterms:W3CDTF">2022-03-31T08:23:08Z</dcterms:created>
  <dcterms:modified xsi:type="dcterms:W3CDTF">2022-03-31T14:51:26Z</dcterms:modified>
</cp:coreProperties>
</file>