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3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rtezaofficiall1381@hotmail.com" initials="m" lastIdx="1" clrIdx="0">
    <p:extLst>
      <p:ext uri="{19B8F6BF-5375-455C-9EA6-DF929625EA0E}">
        <p15:presenceInfo xmlns:p15="http://schemas.microsoft.com/office/powerpoint/2012/main" userId="60f10010854980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59430-19B2-4F5E-9629-EE31F36CB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48948-1352-4589-99FB-129182F9B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6EF47-635A-4BEF-9FB1-37726930B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97D6-474D-46A4-BC60-2E5EBEE659F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BB458-39CD-478F-8163-0E61E01C2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FBB42-2667-4F34-92AE-436BB3AA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14D4-B640-498C-88C4-16B3FCE50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24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E094A-B7F1-4D88-B7CE-484DA4C5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D59DA-8963-4CA2-9B60-C0E37AC4F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510D0-176C-4756-85B9-79120296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97D6-474D-46A4-BC60-2E5EBEE659F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3FF2B-8EDD-4FCD-8624-99D9F3744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E9DDA-8BE7-4CF9-B31C-58A1A47E5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14D4-B640-498C-88C4-16B3FCE50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7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C577C0-F72D-4FD0-8909-CB8CBC267E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A247CC-C9E8-4C54-BD29-360DCC81E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5CDFA-A05C-4B47-AC97-5DE9706E7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97D6-474D-46A4-BC60-2E5EBEE659F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B89F5-0668-41E7-8D91-3D988F28E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0EC8F-C6EC-492A-B46C-7A35A2B37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14D4-B640-498C-88C4-16B3FCE50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9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71EE6-06A2-4657-9F7E-BB56038B7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82583-048C-4BC8-BA9F-299A45A1B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872A5-2E28-46FB-A95C-F880B062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97D6-474D-46A4-BC60-2E5EBEE659F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465ED-2FA8-43E4-8F89-CC8688ECD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C901-30FC-4218-B549-B837C732F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14D4-B640-498C-88C4-16B3FCE50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98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FDD9C-3F82-495C-9B39-FF6B89962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3A1F6-ACF2-423B-A8B6-A22E63A7C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D9AA8-3A10-47D8-837E-C5D4F5079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97D6-474D-46A4-BC60-2E5EBEE659F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FC611-5814-421D-851E-892A9D114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4456A-90B1-4080-B789-2B17335EC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14D4-B640-498C-88C4-16B3FCE50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8374E-A068-4902-81AA-E1D62C2C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4BB29-72C9-405E-95AC-DEF352D6A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56C31-D246-4039-814E-3468A6F04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2FA89-CF51-4B2B-9A8D-AC0736651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97D6-474D-46A4-BC60-2E5EBEE659F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02C16-16E9-4C55-B636-289A9AE6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83FCC-280C-4BB8-8F86-65AD5E252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14D4-B640-498C-88C4-16B3FCE50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1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001F7-56FE-421D-B466-54DB37B9D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22B44-41EC-4A6B-94DE-D143E11B3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60F49-2E09-4BB7-BE49-1890BD8B6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6DC604-5095-4700-B681-7CC290CDB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2B7AC0-06A4-4B03-B065-923268FA2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AA6791-F854-4D83-8D13-68FC71F2F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97D6-474D-46A4-BC60-2E5EBEE659F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699D96-8BE0-4E9F-B62A-86CF0B65A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4A558E-BA6B-4F82-8922-390A620E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14D4-B640-498C-88C4-16B3FCE50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65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1A48-A353-48EB-A6A8-B78AE8C4E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11401-823E-4234-8A0A-2C093517D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97D6-474D-46A4-BC60-2E5EBEE659F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0D25A-AC1B-4331-8CD8-1B9379375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C21A1-247B-4DCC-BDE5-F9056DBFA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14D4-B640-498C-88C4-16B3FCE50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22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E3CEB1-783A-44F3-8C32-DD81ADE7C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97D6-474D-46A4-BC60-2E5EBEE659F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72DEC5-82C5-4DE9-8B16-95EEC78C9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2D664-96AD-441C-BCD4-58B4A366F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14D4-B640-498C-88C4-16B3FCE50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07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9120-76E4-4BA1-8B3F-AB5BFD1C7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702C6-71FE-4FCB-8B26-BE38B2CA6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36BBB7-11F5-41F2-96A8-7B91ABD13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1A527-AC89-40AB-88B6-4BBA74E5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97D6-474D-46A4-BC60-2E5EBEE659F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CEAC3-EBA8-4C72-846E-5552F621A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CD15B-C95F-4CBF-BA7C-04BCE11A8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14D4-B640-498C-88C4-16B3FCE50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4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9C47-A8BD-4A37-8416-7AF633BE2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A39A70-DC75-44ED-8A0E-9FB47F3CA9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029B0-EE93-440F-8CA3-DD5AFA55D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CE9E6-1BBF-43AD-AAE1-0531F3E82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97D6-474D-46A4-BC60-2E5EBEE659F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77428-A8EA-4AC3-9002-08582393E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9F3AB-91F6-47A9-8A24-A3BBAB56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14D4-B640-498C-88C4-16B3FCE50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5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05D106-6664-4C37-B739-CB06208FD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9793C-6CBE-4A05-8000-04B8867D8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5E377-AF89-4952-8AE6-7F3ACC8AD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D97D6-474D-46A4-BC60-2E5EBEE659F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FBFD3-F018-4C9F-93C6-1E252BAA1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F4AFD-5970-4478-AEA2-26BC383E0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814D4-B640-498C-88C4-16B3FCE50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3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7B1237-AA97-4263-BB33-4B4B77235D0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229" y="522948"/>
            <a:ext cx="2509858" cy="207441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666AA8-54C3-4195-AC01-9B1B7A5AC578}"/>
              </a:ext>
            </a:extLst>
          </p:cNvPr>
          <p:cNvSpPr txBox="1"/>
          <p:nvPr/>
        </p:nvSpPr>
        <p:spPr>
          <a:xfrm>
            <a:off x="3046926" y="3231113"/>
            <a:ext cx="6098146" cy="1578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>
              <a:lnSpc>
                <a:spcPct val="115000"/>
              </a:lnSpc>
            </a:pPr>
            <a:r>
              <a:rPr lang="fa-IR" sz="2800" b="1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icrosoft Uighur" panose="02000000000000000000" pitchFamily="2" charset="-78"/>
              </a:rPr>
              <a:t>موضوع تحقیق :کوپلرهای مغناطیسی</a:t>
            </a:r>
            <a:r>
              <a:rPr lang="en-US" sz="2400" b="1" dirty="0">
                <a:solidFill>
                  <a:srgbClr val="374151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Microsoft Uighur" panose="02000000000000000000" pitchFamily="2" charset="-78"/>
              </a:rPr>
              <a:t> (Magnetic coupler)</a:t>
            </a:r>
            <a:endParaRPr lang="en-US" sz="2800" b="1" dirty="0">
              <a:solidFill>
                <a:srgbClr val="374151"/>
              </a:solidFill>
              <a:latin typeface="Franklin Gothic Book" panose="020B0503020102020204" pitchFamily="34" charset="0"/>
              <a:ea typeface="Calibri" panose="020F0502020204030204" pitchFamily="34" charset="0"/>
              <a:cs typeface="Microsoft Uighur" panose="02000000000000000000" pitchFamily="2" charset="-78"/>
            </a:endParaRPr>
          </a:p>
          <a:p>
            <a:pPr marR="0" lvl="0" algn="ct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800" b="1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icrosoft Uighur" panose="02000000000000000000" pitchFamily="2" charset="-78"/>
              </a:rPr>
              <a:t>استاد</a:t>
            </a:r>
            <a:r>
              <a:rPr lang="fa-IR" sz="2800" b="1" dirty="0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Microsoft Uighur" panose="02000000000000000000" pitchFamily="2" charset="-78"/>
              </a:rPr>
              <a:t>مربوطه</a:t>
            </a:r>
            <a:r>
              <a:rPr lang="fa-IR" sz="2800" b="1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icrosoft Uighur" panose="02000000000000000000" pitchFamily="2" charset="-78"/>
              </a:rPr>
              <a:t> : دکتر زهرا  قطان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 rtl="1">
              <a:lnSpc>
                <a:spcPct val="115000"/>
              </a:lnSpc>
            </a:pPr>
            <a:r>
              <a:rPr lang="fa-IR" sz="2800" b="1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icrosoft Uighur" panose="02000000000000000000" pitchFamily="2" charset="-78"/>
              </a:rPr>
              <a:t>تهیه </a:t>
            </a:r>
            <a:r>
              <a:rPr lang="fa-IR" sz="2800" b="1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Microsoft Uighur" panose="02000000000000000000" pitchFamily="2" charset="-78"/>
              </a:rPr>
              <a:t>کننده:</a:t>
            </a:r>
            <a:r>
              <a:rPr lang="fa-IR" sz="2800" b="1" dirty="0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Microsoft Uighur" panose="02000000000000000000" pitchFamily="2" charset="-78"/>
              </a:rPr>
              <a:t> </a:t>
            </a:r>
            <a:r>
              <a:rPr lang="fa-IR" sz="2800" b="1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Microsoft Uighur" panose="02000000000000000000" pitchFamily="2" charset="-78"/>
              </a:rPr>
              <a:t>مرتضی </a:t>
            </a:r>
            <a:r>
              <a:rPr lang="fa-IR" sz="2800" b="1" dirty="0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Microsoft Uighur" panose="02000000000000000000" pitchFamily="2" charset="-78"/>
              </a:rPr>
              <a:t>کریمی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54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82"/>
    </mc:Choice>
    <mc:Fallback xmlns="">
      <p:transition spd="slow" advTm="318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C6BA68-88BB-4CBE-BCAE-E379A7850DE0}"/>
              </a:ext>
            </a:extLst>
          </p:cNvPr>
          <p:cNvSpPr txBox="1"/>
          <p:nvPr/>
        </p:nvSpPr>
        <p:spPr>
          <a:xfrm>
            <a:off x="1236372" y="631066"/>
            <a:ext cx="9710670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v"/>
            </a:pPr>
            <a:r>
              <a:rPr lang="fa-IR" sz="1800" dirty="0">
                <a:solidFill>
                  <a:srgbClr val="374151"/>
                </a:solidFill>
                <a:effectLst/>
                <a:ea typeface="Calibri" panose="020F0502020204030204" pitchFamily="34" charset="0"/>
                <a:cs typeface="B Nazanin" panose="00000400000000000000" pitchFamily="2" charset="-78"/>
              </a:rPr>
              <a:t>در نرم‌افزار </a:t>
            </a:r>
            <a:r>
              <a:rPr lang="en-US" sz="1800" dirty="0">
                <a:solidFill>
                  <a:srgbClr val="374151"/>
                </a:solidFill>
                <a:effectLst/>
                <a:latin typeface="IRANSans Medium" panose="02040503050201020203" pitchFamily="18" charset="-78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1800" dirty="0">
                <a:solidFill>
                  <a:srgbClr val="374151"/>
                </a:solidFill>
                <a:effectLst/>
                <a:latin typeface="IRANSans Medium" panose="02040503050201020203" pitchFamily="18" charset="-78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en-US" sz="1800" dirty="0">
                <a:solidFill>
                  <a:srgbClr val="374151"/>
                </a:solidFill>
                <a:effectLst/>
                <a:latin typeface="IRANSans Medium" panose="02040503050201020203" pitchFamily="18" charset="-78"/>
                <a:ea typeface="Calibri" panose="020F0502020204030204" pitchFamily="34" charset="0"/>
                <a:cs typeface="B Nazanin" panose="00000400000000000000" pitchFamily="2" charset="-78"/>
              </a:rPr>
              <a:t>"</a:t>
            </a:r>
            <a:r>
              <a:rPr lang="en-US" sz="1800" dirty="0" err="1">
                <a:solidFill>
                  <a:srgbClr val="374151"/>
                </a:solidFill>
                <a:effectLst/>
                <a:latin typeface="IRANSans Medium" panose="02040503050201020203" pitchFamily="18" charset="-78"/>
                <a:ea typeface="Calibri" panose="020F0502020204030204" pitchFamily="34" charset="0"/>
                <a:cs typeface="B Nazanin" panose="00000400000000000000" pitchFamily="2" charset="-78"/>
              </a:rPr>
              <a:t>Comsol</a:t>
            </a:r>
            <a:r>
              <a:rPr lang="en-US" sz="1800" dirty="0">
                <a:solidFill>
                  <a:srgbClr val="374151"/>
                </a:solidFill>
                <a:effectLst/>
                <a:latin typeface="IRANSans Medium" panose="02040503050201020203" pitchFamily="18" charset="-78"/>
                <a:ea typeface="Calibri" panose="020F0502020204030204" pitchFamily="34" charset="0"/>
                <a:cs typeface="B Nazanin" panose="00000400000000000000" pitchFamily="2" charset="-78"/>
              </a:rPr>
              <a:t> Multiphysics"</a:t>
            </a:r>
            <a:r>
              <a:rPr lang="fa-IR" sz="1800" dirty="0">
                <a:solidFill>
                  <a:srgbClr val="374151"/>
                </a:solidFill>
                <a:effectLst/>
                <a:latin typeface="IRANSans Medium" panose="02040503050201020203" pitchFamily="18" charset="-78"/>
                <a:ea typeface="Calibri" panose="020F0502020204030204" pitchFamily="34" charset="0"/>
                <a:cs typeface="B Nazanin" panose="00000400000000000000" pitchFamily="2" charset="-78"/>
              </a:rPr>
              <a:t>، </a:t>
            </a:r>
            <a:r>
              <a:rPr lang="fa-IR" sz="2000" dirty="0">
                <a:effectLst/>
                <a:latin typeface="IRANSans Medium" panose="02040503050201020203" pitchFamily="18" charset="-78"/>
                <a:ea typeface="Calibri" panose="020F0502020204030204" pitchFamily="34" charset="0"/>
                <a:cs typeface="B Nazanin" panose="00000400000000000000" pitchFamily="2" charset="-78"/>
              </a:rPr>
              <a:t>می‌توانیم نیروهای الکترومغناطیسی را برای یک جسم محاسبه کنیم. این نیروها ممکن است از دو منبع مختلف برخوردار باشند:</a:t>
            </a:r>
          </a:p>
          <a:p>
            <a:pPr algn="r" rtl="1"/>
            <a:endParaRPr lang="fa-IR" sz="2000" dirty="0">
              <a:effectLst/>
              <a:latin typeface="IRANSans Medium" panose="02040503050201020203" pitchFamily="18" charset="-78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fa-IR" sz="2000" dirty="0">
                <a:effectLst/>
                <a:latin typeface="IRANSans Medium" panose="02040503050201020203" pitchFamily="18" charset="-78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2400" dirty="0">
                <a:cs typeface="B Nazanin" panose="00000400000000000000" pitchFamily="2" charset="-78"/>
              </a:rPr>
              <a:t>نیروهای حجمی که درون جسم عمل می‌کنند </a:t>
            </a: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endParaRPr lang="fa-IR" sz="20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fa-IR" sz="2000" dirty="0">
                <a:cs typeface="B Nazanin" panose="00000400000000000000" pitchFamily="2" charset="-78"/>
              </a:rPr>
              <a:t> نیروهای سطحی که در مرزها به وجود می‌آیند. </a:t>
            </a:r>
          </a:p>
          <a:p>
            <a:pPr algn="r" rtl="1"/>
            <a:endParaRPr lang="fa-IR" sz="2000" dirty="0">
              <a:solidFill>
                <a:srgbClr val="374151"/>
              </a:solidFill>
              <a:latin typeface="IRANSans Medium" panose="02040503050201020203" pitchFamily="18" charset="-78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/>
            <a:r>
              <a:rPr lang="fa-IR" sz="2000" dirty="0">
                <a:solidFill>
                  <a:srgbClr val="374151"/>
                </a:solidFill>
                <a:effectLst/>
                <a:latin typeface="IRANSans Medium" panose="02040503050201020203" pitchFamily="18" charset="-78"/>
                <a:ea typeface="Calibri" panose="020F0502020204030204" pitchFamily="34" charset="0"/>
                <a:cs typeface="B Nazanin" panose="00000400000000000000" pitchFamily="2" charset="-78"/>
              </a:rPr>
              <a:t>این نرم‌افزار از یک تانسور تنش کلی استفاده می‌کند که( </a:t>
            </a:r>
            <a:r>
              <a:rPr lang="fa-IR" sz="2000" dirty="0">
                <a:solidFill>
                  <a:srgbClr val="FF0000"/>
                </a:solidFill>
                <a:effectLst/>
                <a:latin typeface="IRANSans Medium" panose="02040503050201020203" pitchFamily="18" charset="-78"/>
                <a:ea typeface="Calibri" panose="020F0502020204030204" pitchFamily="34" charset="0"/>
                <a:cs typeface="B Nazanin" panose="00000400000000000000" pitchFamily="2" charset="-78"/>
              </a:rPr>
              <a:t>تانسور تنش کلی تمام نیرو های وارد بر سیستم در فضای سه بعدی را  در یک ماتریس بررسی میکند</a:t>
            </a:r>
            <a:r>
              <a:rPr lang="fa-IR" sz="2000" dirty="0">
                <a:solidFill>
                  <a:srgbClr val="374151"/>
                </a:solidFill>
                <a:effectLst/>
                <a:latin typeface="IRANSans Medium" panose="02040503050201020203" pitchFamily="18" charset="-78"/>
                <a:ea typeface="Calibri" panose="020F0502020204030204" pitchFamily="34" charset="0"/>
                <a:cs typeface="B Nazanin" panose="00000400000000000000" pitchFamily="2" charset="-78"/>
              </a:rPr>
              <a:t>) که نشان می‌دهد چگونه این نیروها در سیستم عمل می‌کنند و از کجا به وجود می‌آیند.</a:t>
            </a:r>
          </a:p>
          <a:p>
            <a:pPr algn="r" rtl="1"/>
            <a:endParaRPr lang="fa-IR" sz="2000" dirty="0">
              <a:solidFill>
                <a:srgbClr val="374151"/>
              </a:solidFill>
              <a:latin typeface="IRANSans Medium" panose="02040503050201020203" pitchFamily="18" charset="-78"/>
              <a:cs typeface="B Nazanin" panose="00000400000000000000" pitchFamily="2" charset="-78"/>
            </a:endParaRPr>
          </a:p>
          <a:p>
            <a:pPr algn="r" rtl="1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33E765-CDC8-4C4F-B258-0CC451EA27CF}"/>
              </a:ext>
            </a:extLst>
          </p:cNvPr>
          <p:cNvSpPr txBox="1"/>
          <p:nvPr/>
        </p:nvSpPr>
        <p:spPr>
          <a:xfrm>
            <a:off x="807076" y="3770387"/>
            <a:ext cx="10148552" cy="136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fa-IR" sz="18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RANSans Medium" panose="02040503050201020203" pitchFamily="18" charset="-78"/>
              </a:rPr>
              <a:t>برای محاسبه نیروی محوری </a:t>
            </a:r>
            <a:r>
              <a:rPr lang="en-US" sz="1800" dirty="0">
                <a:solidFill>
                  <a:srgbClr val="374151"/>
                </a:solidFill>
                <a:effectLst/>
                <a:latin typeface="IRANSans Medium" panose="02040503050201020203" pitchFamily="18" charset="-78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fa-IR" sz="18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RANSans Medium" panose="02040503050201020203" pitchFamily="18" charset="-78"/>
              </a:rPr>
              <a:t>، می‌توان از روش انتگرال گیری استفاده کرد. این روش به معنای جمع کردن یا تجمیع مقادیر </a:t>
            </a:r>
            <a:r>
              <a:rPr lang="fa-IR" sz="180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IRANSans Medium" panose="02040503050201020203" pitchFamily="18" charset="-78"/>
              </a:rPr>
              <a:t>تنش</a:t>
            </a:r>
            <a:r>
              <a:rPr lang="fa-IR" sz="18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RANSans Medium" panose="02040503050201020203" pitchFamily="18" charset="-78"/>
              </a:rPr>
              <a:t> بر روی سطح مغناطیسی است. سطح مغناطیسی در نیمی از اتصال تعیین می‌شود و از آنجا که نیروهای داخلی در ساختار به شکل تنش‌ها اعمال می‌شوند، با انتگرالگیری از این سطح می‌توان نیروی محوری </a:t>
            </a:r>
            <a:r>
              <a:rPr lang="en-US" sz="1800" dirty="0">
                <a:solidFill>
                  <a:srgbClr val="374151"/>
                </a:solidFill>
                <a:effectLst/>
                <a:latin typeface="IRANSans Medium" panose="02040503050201020203" pitchFamily="18" charset="-78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fa-IR" sz="18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RANSans Medium" panose="02040503050201020203" pitchFamily="18" charset="-78"/>
              </a:rPr>
              <a:t> را محاسبه کرد.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B6C3A7-DD79-4B52-914C-9CCCA12DA4C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04234" y="5136915"/>
            <a:ext cx="1774946" cy="74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84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54824-448E-4B45-89CF-2BBEC7002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sz="18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RANSans Medium" panose="02040503050201020203" pitchFamily="18" charset="-78"/>
              </a:rPr>
              <a:t>به طور مشابه، محاسبات گشتاور </a:t>
            </a:r>
            <a:r>
              <a:rPr lang="fa-IR" sz="180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IRANSans Medium" panose="02040503050201020203" pitchFamily="18" charset="-78"/>
              </a:rPr>
              <a:t>کوپلینگ</a:t>
            </a:r>
            <a:r>
              <a:rPr lang="fa-IR" sz="18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RANSans Medium" panose="02040503050201020203" pitchFamily="18" charset="-78"/>
              </a:rPr>
              <a:t> بر اساس انتگرال است 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6C86D3-6AC3-421F-B7F1-6E0E0E2ECD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62409" y="1519708"/>
            <a:ext cx="2720971" cy="682580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C7AA2C9F-A072-44D8-A9CA-0E09698EC55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79634" y="2663131"/>
            <a:ext cx="4632731" cy="267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460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D32D46-5771-4EC9-926C-12AACC1BB797}"/>
              </a:ext>
            </a:extLst>
          </p:cNvPr>
          <p:cNvSpPr txBox="1"/>
          <p:nvPr/>
        </p:nvSpPr>
        <p:spPr>
          <a:xfrm>
            <a:off x="373487" y="388443"/>
            <a:ext cx="11578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a-IR" sz="1800" b="1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IRANSans Medium" panose="02040503050201020203" pitchFamily="18" charset="-78"/>
              </a:rPr>
              <a:t>مزایا و معایب</a:t>
            </a:r>
            <a:endParaRPr lang="en-US" dirty="0"/>
          </a:p>
        </p:txBody>
      </p:sp>
      <p:pic>
        <p:nvPicPr>
          <p:cNvPr id="6" name="Picture 5" descr="Advantages of magnet couplings and magnet gears">
            <a:extLst>
              <a:ext uri="{FF2B5EF4-FFF2-40B4-BE49-F238E27FC236}">
                <a16:creationId xmlns:a16="http://schemas.microsoft.com/office/drawing/2014/main" id="{A34485CF-DFDF-4532-8A56-A45370323A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86" y="1343223"/>
            <a:ext cx="7698484" cy="388387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83CE6D-FC67-41DE-97A6-98D5691E2587}"/>
              </a:ext>
            </a:extLst>
          </p:cNvPr>
          <p:cNvSpPr txBox="1"/>
          <p:nvPr/>
        </p:nvSpPr>
        <p:spPr>
          <a:xfrm>
            <a:off x="3615742" y="573109"/>
            <a:ext cx="8335852" cy="5325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fa-IR" dirty="0">
              <a:solidFill>
                <a:srgbClr val="374151"/>
              </a:solidFill>
              <a:latin typeface="Calibri" panose="020F0502020204030204" pitchFamily="34" charset="0"/>
              <a:ea typeface="Calibri" panose="020F0502020204030204" pitchFamily="34" charset="0"/>
              <a:cs typeface="IRANSans Medium" panose="02040503050201020203" pitchFamily="18" charset="-78"/>
            </a:endParaRPr>
          </a:p>
          <a:p>
            <a:pPr marL="285750" marR="0" indent="-28575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fa-IR" sz="18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RANSans Medium" panose="02040503050201020203" pitchFamily="18" charset="-78"/>
              </a:rPr>
              <a:t>مزایا: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indent="-28575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fa-IR" sz="18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RANSans Medium" panose="02040503050201020203" pitchFamily="18" charset="-78"/>
              </a:rPr>
              <a:t> انتقال بی‌صدا</a:t>
            </a:r>
          </a:p>
          <a:p>
            <a:pPr marL="285750" marR="0" indent="-28575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fa-IR" sz="18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RANSans Medium" panose="02040503050201020203" pitchFamily="18" charset="-78"/>
              </a:rPr>
              <a:t>کنترل دقیق </a:t>
            </a:r>
          </a:p>
          <a:p>
            <a:pPr marL="285750" marR="0" indent="-28575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fa-IR" sz="18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RANSans Medium" panose="02040503050201020203" pitchFamily="18" charset="-78"/>
              </a:rPr>
              <a:t>عملکرد بی‌تماس</a:t>
            </a:r>
          </a:p>
          <a:p>
            <a:pPr marL="285750" marR="0" indent="-28575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ü"/>
            </a:pPr>
            <a:endParaRPr lang="fa-IR" dirty="0">
              <a:solidFill>
                <a:srgbClr val="374151"/>
              </a:solidFill>
              <a:latin typeface="Calibri" panose="020F0502020204030204" pitchFamily="34" charset="0"/>
              <a:ea typeface="Calibri" panose="020F0502020204030204" pitchFamily="34" charset="0"/>
              <a:cs typeface="IRANSans Medium" panose="02040503050201020203" pitchFamily="18" charset="-78"/>
            </a:endParaRPr>
          </a:p>
          <a:p>
            <a:pPr marL="285750" marR="0" indent="-28575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ü"/>
            </a:pPr>
            <a:endParaRPr lang="fa-IR" dirty="0">
              <a:solidFill>
                <a:srgbClr val="374151"/>
              </a:solidFill>
              <a:latin typeface="Calibri" panose="020F0502020204030204" pitchFamily="34" charset="0"/>
              <a:ea typeface="Calibri" panose="020F0502020204030204" pitchFamily="34" charset="0"/>
              <a:cs typeface="IRANSans Medium" panose="02040503050201020203" pitchFamily="18" charset="-78"/>
            </a:endParaRPr>
          </a:p>
          <a:p>
            <a:pPr marL="285750" marR="0" indent="-28575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ü"/>
            </a:pPr>
            <a:endParaRPr lang="fa-IR" dirty="0">
              <a:solidFill>
                <a:srgbClr val="374151"/>
              </a:solidFill>
              <a:latin typeface="Calibri" panose="020F0502020204030204" pitchFamily="34" charset="0"/>
              <a:ea typeface="Calibri" panose="020F0502020204030204" pitchFamily="34" charset="0"/>
              <a:cs typeface="IRANSans Medium" panose="02040503050201020203" pitchFamily="18" charset="-78"/>
            </a:endParaRPr>
          </a:p>
          <a:p>
            <a:pPr marL="285750" marR="0" indent="-28575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fa-IR" sz="18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RANSans Medium" panose="02040503050201020203" pitchFamily="18" charset="-78"/>
              </a:rPr>
              <a:t>معایب: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indent="-28575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fa-IR" sz="18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RANSans Medium" panose="02040503050201020203" pitchFamily="18" charset="-78"/>
              </a:rPr>
              <a:t>نیاز به تنظیم فاصله</a:t>
            </a:r>
          </a:p>
          <a:p>
            <a:pPr marL="285750" marR="0" indent="-28575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fa-IR" sz="18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RANSans Medium" panose="02040503050201020203" pitchFamily="18" charset="-78"/>
              </a:rPr>
              <a:t>تأثیرات حرارتی</a:t>
            </a:r>
          </a:p>
          <a:p>
            <a:pPr marL="285750" marR="0" indent="-28575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fa-IR" sz="18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RANSans Medium" panose="02040503050201020203" pitchFamily="18" charset="-78"/>
              </a:rPr>
              <a:t>پیچیدگی ساخت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969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CDF0068-357C-44B5-B1E5-79E63477F1CB}"/>
              </a:ext>
            </a:extLst>
          </p:cNvPr>
          <p:cNvSpPr txBox="1"/>
          <p:nvPr/>
        </p:nvSpPr>
        <p:spPr>
          <a:xfrm>
            <a:off x="592495" y="379698"/>
            <a:ext cx="10967327" cy="4575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fa-IR" sz="3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RANSans Medium" panose="02040503050201020203" pitchFamily="18" charset="-78"/>
              </a:rPr>
              <a:t>کاربردها: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fa-IR" sz="18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RANSans Medium" panose="02040503050201020203" pitchFamily="18" charset="-78"/>
              </a:rPr>
              <a:t>مناطق </a:t>
            </a:r>
            <a:r>
              <a:rPr lang="fa-IR" sz="1800" b="1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RANSans Medium" panose="02040503050201020203" pitchFamily="18" charset="-78"/>
              </a:rPr>
              <a:t>کاربرد معمولی</a:t>
            </a:r>
            <a:r>
              <a:rPr lang="fa-IR" sz="18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RANSans Medium" panose="02040503050201020203" pitchFamily="18" charset="-78"/>
              </a:rPr>
              <a:t> این دستگاه‌ها شامل </a:t>
            </a:r>
            <a:r>
              <a:rPr lang="fa-IR" sz="180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IRANSans Medium" panose="02040503050201020203" pitchFamily="18" charset="-78"/>
              </a:rPr>
              <a:t>صنایع شیمیایی</a:t>
            </a:r>
            <a:r>
              <a:rPr lang="fa-IR" sz="18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RANSans Medium" panose="02040503050201020203" pitchFamily="18" charset="-78"/>
              </a:rPr>
              <a:t>، </a:t>
            </a:r>
            <a:r>
              <a:rPr lang="fa-IR" sz="180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IRANSans Medium" panose="02040503050201020203" pitchFamily="18" charset="-78"/>
              </a:rPr>
              <a:t>هسته‌ا</a:t>
            </a:r>
            <a:r>
              <a:rPr lang="fa-IR" sz="18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RANSans Medium" panose="02040503050201020203" pitchFamily="18" charset="-78"/>
              </a:rPr>
              <a:t>ی و پ</a:t>
            </a:r>
            <a:r>
              <a:rPr lang="fa-IR" sz="180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IRANSans Medium" panose="02040503050201020203" pitchFamily="18" charset="-78"/>
              </a:rPr>
              <a:t>زشکی</a:t>
            </a:r>
            <a:r>
              <a:rPr lang="fa-IR" sz="18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RANSans Medium" panose="02040503050201020203" pitchFamily="18" charset="-78"/>
              </a:rPr>
              <a:t> است. علاوه بر کاربردهای سنتی، اتصالات مغناطیسی در دستگاه‌ها و سیستم‌های نوآورانه و </a:t>
            </a:r>
            <a:r>
              <a:rPr lang="fa-IR" sz="180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IRANSans Medium" panose="02040503050201020203" pitchFamily="18" charset="-78"/>
              </a:rPr>
              <a:t>همچنین کنترل</a:t>
            </a:r>
            <a:r>
              <a:rPr lang="fa-IR" sz="18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RANSans Medium" panose="02040503050201020203" pitchFamily="18" charset="-78"/>
              </a:rPr>
              <a:t> و ر</a:t>
            </a:r>
            <a:r>
              <a:rPr lang="fa-IR" sz="180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IRANSans Medium" panose="02040503050201020203" pitchFamily="18" charset="-78"/>
              </a:rPr>
              <a:t>باتیک</a:t>
            </a:r>
            <a:r>
              <a:rPr lang="fa-IR" sz="18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RANSans Medium" panose="02040503050201020203" pitchFamily="18" charset="-78"/>
              </a:rPr>
              <a:t> نیز کاربرد دارند.</a:t>
            </a:r>
          </a:p>
          <a:p>
            <a:pPr marL="0" marR="0" algn="ct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fa-IR" dirty="0">
              <a:solidFill>
                <a:srgbClr val="374151"/>
              </a:solidFill>
              <a:latin typeface="Calibri" panose="020F0502020204030204" pitchFamily="34" charset="0"/>
              <a:ea typeface="Calibri" panose="020F0502020204030204" pitchFamily="34" charset="0"/>
              <a:cs typeface="IRANSans Medium" panose="02040503050201020203" pitchFamily="18" charset="-78"/>
            </a:endParaRPr>
          </a:p>
          <a:p>
            <a:pPr marL="0" marR="0" algn="ct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fa-IR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RANSans Medium" panose="02040503050201020203" pitchFamily="18" charset="-78"/>
              </a:rPr>
              <a:t>مثال های واقعی از کاربردها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fa-IR" sz="18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RANSans Medium" panose="02040503050201020203" pitchFamily="18" charset="-78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fa-I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RANSans Medium" panose="02040503050201020203" pitchFamily="18" charset="-78"/>
              </a:rPr>
              <a:t>صنایع شیمیایی</a:t>
            </a:r>
          </a:p>
          <a:p>
            <a:pPr marL="285750" marR="0" indent="-28575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a-IR" sz="16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IRANSans Medium" panose="02040503050201020203" pitchFamily="18" charset="-78"/>
              </a:rPr>
              <a:t>بر طرف کردن خطر نشت</a:t>
            </a:r>
            <a:endParaRPr lang="fa-IR" sz="1600" b="1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IRANSans Medium" panose="02040503050201020203" pitchFamily="18" charset="-78"/>
            </a:endParaRPr>
          </a:p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fa-IR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IRANSans Medium" panose="02040503050201020203" pitchFamily="18" charset="-78"/>
            </a:endParaRPr>
          </a:p>
        </p:txBody>
      </p:sp>
      <p:pic>
        <p:nvPicPr>
          <p:cNvPr id="6" name="Picture 5" descr="We want to transmit the rotation through the partition wall. ( No sealing is required.)">
            <a:extLst>
              <a:ext uri="{FF2B5EF4-FFF2-40B4-BE49-F238E27FC236}">
                <a16:creationId xmlns:a16="http://schemas.microsoft.com/office/drawing/2014/main" id="{913824C0-03D4-49AB-A3DC-36F06065F57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535" y="4596003"/>
            <a:ext cx="3918198" cy="1882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bottom entry agitator">
            <a:extLst>
              <a:ext uri="{FF2B5EF4-FFF2-40B4-BE49-F238E27FC236}">
                <a16:creationId xmlns:a16="http://schemas.microsoft.com/office/drawing/2014/main" id="{D15925D3-2445-4852-AF5E-777088CFAE6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661" y="4609651"/>
            <a:ext cx="3652695" cy="18822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1199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315129-D8A1-4FCC-8A5D-E4DF505BC2ED}"/>
              </a:ext>
            </a:extLst>
          </p:cNvPr>
          <p:cNvSpPr txBox="1"/>
          <p:nvPr/>
        </p:nvSpPr>
        <p:spPr>
          <a:xfrm>
            <a:off x="-321986" y="677464"/>
            <a:ext cx="11218460" cy="1410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solidFill>
                  <a:srgbClr val="FF0000"/>
                </a:solidFill>
                <a:effectLst/>
                <a:latin typeface="IRANSans Medium" panose="02040503050201020203" pitchFamily="18" charset="-78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a-IR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RANSans Medium" panose="02040503050201020203" pitchFamily="18" charset="-78"/>
              </a:rPr>
              <a:t>صنایع هسته ای</a:t>
            </a:r>
          </a:p>
          <a:p>
            <a:pPr marL="285750" marR="0" indent="-28575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a-IR" sz="1600" dirty="0">
                <a:solidFill>
                  <a:schemeClr val="accent1"/>
                </a:solidFill>
                <a:ea typeface="Calibri" panose="020F0502020204030204" pitchFamily="34" charset="0"/>
                <a:cs typeface="IRANSans Medium" panose="02040503050201020203" pitchFamily="18" charset="-78"/>
              </a:rPr>
              <a:t>جلوگیری از</a:t>
            </a:r>
            <a:r>
              <a:rPr lang="fa-IR" sz="16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IRANSans Medium" panose="02040503050201020203" pitchFamily="18" charset="-78"/>
              </a:rPr>
              <a:t> نشت مواد رادیواکتیو </a:t>
            </a:r>
            <a:endParaRPr lang="en-US" sz="20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fa-I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RANSans Medium" panose="02040503050201020203" pitchFamily="18" charset="-78"/>
              </a:rPr>
              <a:t> </a:t>
            </a:r>
            <a:endParaRPr lang="en-US" dirty="0"/>
          </a:p>
        </p:txBody>
      </p:sp>
      <p:pic>
        <p:nvPicPr>
          <p:cNvPr id="6" name="Picture 5" descr="Small modular reactors for nuclear power: hope or mirage?">
            <a:extLst>
              <a:ext uri="{FF2B5EF4-FFF2-40B4-BE49-F238E27FC236}">
                <a16:creationId xmlns:a16="http://schemas.microsoft.com/office/drawing/2014/main" id="{94FF9770-E03E-4801-962D-996E4B4F564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000" y="2088107"/>
            <a:ext cx="6266641" cy="350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89365F-3575-4D2F-B6AB-A5D591C50F3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58" y="1910687"/>
            <a:ext cx="3803176" cy="38896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5439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160DE8-8A99-4BEB-85B4-E2024FB4116A}"/>
              </a:ext>
            </a:extLst>
          </p:cNvPr>
          <p:cNvSpPr txBox="1"/>
          <p:nvPr/>
        </p:nvSpPr>
        <p:spPr>
          <a:xfrm>
            <a:off x="4583289" y="548134"/>
            <a:ext cx="7116843" cy="2091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fa-I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RANSans Medium" panose="02040503050201020203" pitchFamily="18" charset="-78"/>
              </a:rPr>
              <a:t>صنایع پزشکی</a:t>
            </a:r>
          </a:p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fa-IR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IRANSans Medium" panose="02040503050201020203" pitchFamily="18" charset="-78"/>
            </a:endParaRPr>
          </a:p>
          <a:p>
            <a:pPr marL="285750" marR="0" indent="-28575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a-IR" sz="16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IRANSans Medium" panose="02040503050201020203" pitchFamily="18" charset="-78"/>
              </a:rPr>
              <a:t>انتقال نیرو و گشتاور برای چرخش قطعات اسکنر بدون تمامستقیم فیزیکی</a:t>
            </a:r>
          </a:p>
          <a:p>
            <a:pPr marL="285750" marR="0" indent="-28575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a-IR" sz="16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IRANSans Medium" panose="02040503050201020203" pitchFamily="18" charset="-78"/>
              </a:rPr>
              <a:t>امکان چرخش قطعات داخل دستگاه را با حفظ محیطی محکم و بدون نفوذ </a:t>
            </a:r>
            <a:endParaRPr lang="fa-IR" sz="1600" dirty="0">
              <a:solidFill>
                <a:schemeClr val="accent1"/>
              </a:solidFill>
              <a:ea typeface="Calibri" panose="020F0502020204030204" pitchFamily="34" charset="0"/>
              <a:cs typeface="IRANSans Medium" panose="02040503050201020203" pitchFamily="18" charset="-78"/>
            </a:endParaRPr>
          </a:p>
          <a:p>
            <a:pPr marL="285750" marR="0" indent="-28575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a-IR" sz="16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IRANSans Medium" panose="02040503050201020203" pitchFamily="18" charset="-78"/>
              </a:rPr>
              <a:t>بالا بردن امنیت و کارایی فرآیند تصویربرداری </a:t>
            </a:r>
            <a:endParaRPr lang="en-US" sz="20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F3B7A0E-7A85-4C3C-8E08-2E7232606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86" y="3021094"/>
            <a:ext cx="6153427" cy="374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930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BA7D0C-4BBE-42D5-9AEE-3455035E626B}"/>
              </a:ext>
            </a:extLst>
          </p:cNvPr>
          <p:cNvSpPr txBox="1"/>
          <p:nvPr/>
        </p:nvSpPr>
        <p:spPr>
          <a:xfrm>
            <a:off x="4755192" y="497419"/>
            <a:ext cx="6093724" cy="1680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IRANSans Medium" panose="02040503050201020203" pitchFamily="18" charset="-78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a-I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RANSans Medium" panose="02040503050201020203" pitchFamily="18" charset="-78"/>
              </a:rPr>
              <a:t>صنایع آسیاب</a:t>
            </a:r>
          </a:p>
          <a:p>
            <a:pPr marL="285750" marR="0" indent="-28575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a-IR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IRANSans Medium" panose="02040503050201020203" pitchFamily="18" charset="-78"/>
            </a:endParaRPr>
          </a:p>
          <a:p>
            <a:pPr marL="285750" marR="0" indent="-28575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a-IR" sz="16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IRANSans Medium" panose="02040503050201020203" pitchFamily="18" charset="-78"/>
              </a:rPr>
              <a:t>مقاومت در برابر بار زیاد (</a:t>
            </a:r>
            <a:r>
              <a:rPr lang="en-US" sz="1600" dirty="0">
                <a:solidFill>
                  <a:schemeClr val="accent1"/>
                </a:solidFill>
                <a:effectLst/>
                <a:latin typeface="IRANSans Medium" panose="02040503050201020203" pitchFamily="18" charset="-78"/>
                <a:ea typeface="Calibri" panose="020F0502020204030204" pitchFamily="34" charset="0"/>
              </a:rPr>
              <a:t>Overload</a:t>
            </a:r>
            <a:r>
              <a:rPr lang="fa-IR" sz="1600" dirty="0">
                <a:solidFill>
                  <a:schemeClr val="accent1"/>
                </a:solidFill>
                <a:effectLst/>
                <a:latin typeface="IRANSans Medium" panose="02040503050201020203" pitchFamily="18" charset="-78"/>
                <a:ea typeface="Calibri" panose="020F0502020204030204" pitchFamily="34" charset="0"/>
              </a:rPr>
              <a:t>) </a:t>
            </a:r>
            <a:endParaRPr lang="fa-IR" sz="1600" b="1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IRANSans Medium" panose="02040503050201020203" pitchFamily="18" charset="-78"/>
            </a:endParaRPr>
          </a:p>
          <a:p>
            <a:pPr marL="285750" marR="0" indent="-28575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a-IR" sz="16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IRANSans Medium" panose="02040503050201020203" pitchFamily="18" charset="-78"/>
              </a:rPr>
              <a:t>جلوگیری از خرابی و آسیب به خردکن‌ها </a:t>
            </a:r>
            <a:endParaRPr lang="en-US" sz="20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9FECDD-0688-4E0F-B5B1-3FA6267E1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65" y="2711873"/>
            <a:ext cx="7357232" cy="364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50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502B21-5027-4A07-8826-4E75A7A411BC}"/>
              </a:ext>
            </a:extLst>
          </p:cNvPr>
          <p:cNvSpPr txBox="1"/>
          <p:nvPr/>
        </p:nvSpPr>
        <p:spPr>
          <a:xfrm>
            <a:off x="3894667" y="674839"/>
            <a:ext cx="6733526" cy="2821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fa-I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RANSans Medium" panose="02040503050201020203" pitchFamily="18" charset="-78"/>
              </a:rPr>
              <a:t>در دینام ها</a:t>
            </a:r>
          </a:p>
          <a:p>
            <a:pPr marL="342900" marR="0" indent="-34290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a-IR" sz="2000" b="1" dirty="0">
                <a:solidFill>
                  <a:schemeClr val="accent1"/>
                </a:solidFill>
                <a:cs typeface="B Nazanin" panose="00000400000000000000" pitchFamily="2" charset="-78"/>
              </a:rPr>
              <a:t>به جای استفاده از اجزای مکانیکی مانند جعبه دنده یا اتصالات مکانیکی،</a:t>
            </a:r>
          </a:p>
          <a:p>
            <a:pPr marL="342900" marR="0" indent="-34290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a-IR" sz="2000" b="1" dirty="0">
                <a:solidFill>
                  <a:schemeClr val="accent1"/>
                </a:solidFill>
                <a:cs typeface="B Nazanin" panose="00000400000000000000" pitchFamily="2" charset="-78"/>
              </a:rPr>
              <a:t>عدم نیاز به تماس مکانیکی، </a:t>
            </a:r>
          </a:p>
          <a:p>
            <a:pPr marL="342900" marR="0" indent="-34290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a-IR" sz="2000" b="1" dirty="0">
                <a:solidFill>
                  <a:schemeClr val="accent1"/>
                </a:solidFill>
                <a:cs typeface="B Nazanin" panose="00000400000000000000" pitchFamily="2" charset="-78"/>
              </a:rPr>
              <a:t>کاهش اصطکاک </a:t>
            </a:r>
          </a:p>
          <a:p>
            <a:pPr marL="342900" marR="0" indent="-34290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a-IR" sz="2000" b="1" dirty="0">
                <a:solidFill>
                  <a:schemeClr val="accent1"/>
                </a:solidFill>
                <a:cs typeface="B Nazanin" panose="00000400000000000000" pitchFamily="2" charset="-78"/>
              </a:rPr>
              <a:t> افزایش عمر مفید دینام</a:t>
            </a:r>
          </a:p>
          <a:p>
            <a:pPr marL="34290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a-IR" sz="2000" b="1" dirty="0">
                <a:solidFill>
                  <a:schemeClr val="accent1"/>
                </a:solidFill>
                <a:cs typeface="B Nazanin" panose="00000400000000000000" pitchFamily="2" charset="-78"/>
              </a:rPr>
              <a:t>کاهش صدا و ارتعاشات</a:t>
            </a:r>
            <a:endParaRPr lang="en-US" sz="2000" b="1" dirty="0">
              <a:solidFill>
                <a:schemeClr val="accent1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F740CC-1C55-494C-9AFA-6BA75DFBC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37" y="2477661"/>
            <a:ext cx="7220998" cy="35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60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81687F-3738-4C2C-8370-9F6AF030FFD4}"/>
              </a:ext>
            </a:extLst>
          </p:cNvPr>
          <p:cNvSpPr txBox="1"/>
          <p:nvPr/>
        </p:nvSpPr>
        <p:spPr>
          <a:xfrm>
            <a:off x="4589060" y="702136"/>
            <a:ext cx="6093724" cy="2375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fa-I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RANSans Medium" panose="02040503050201020203" pitchFamily="18" charset="-78"/>
              </a:rPr>
              <a:t>کاربرد در نوار نقاله ها</a:t>
            </a:r>
            <a:endParaRPr lang="en-US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IRANSans Medium" panose="02040503050201020203" pitchFamily="18" charset="-78"/>
            </a:endParaRPr>
          </a:p>
          <a:p>
            <a:pPr marL="285750" indent="-28575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a-IR" sz="16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IRANSans Medium" panose="02040503050201020203" pitchFamily="18" charset="-78"/>
              </a:rPr>
              <a:t>ازبین بردن </a:t>
            </a:r>
            <a:r>
              <a:rPr lang="fa-IR" sz="16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RANSans Medium" panose="02040503050201020203" pitchFamily="18" charset="-78"/>
              </a:rPr>
              <a:t>لرزش گام های کوچک یا صدای را چرخش  ناشی از چرخ دنده های مکانیکی </a:t>
            </a:r>
          </a:p>
          <a:p>
            <a:pPr marL="285750" indent="-28575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a-IR" sz="16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RANSans Medium" panose="02040503050201020203" pitchFamily="18" charset="-78"/>
              </a:rPr>
              <a:t>تأثیر کمتر ارتعاش</a:t>
            </a:r>
          </a:p>
          <a:p>
            <a:pPr marL="285750" indent="-28575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a-IR" sz="16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RANSans Medium" panose="02040503050201020203" pitchFamily="18" charset="-78"/>
              </a:rPr>
              <a:t> عدم فرسودگی دنده.</a:t>
            </a:r>
            <a:endParaRPr lang="en-US" sz="16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fa-I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RANSans Medium" panose="02040503050201020203" pitchFamily="18" charset="-78"/>
              </a:rPr>
              <a:t>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Transportation equipment, conveyor">
            <a:extLst>
              <a:ext uri="{FF2B5EF4-FFF2-40B4-BE49-F238E27FC236}">
                <a16:creationId xmlns:a16="http://schemas.microsoft.com/office/drawing/2014/main" id="{02FF86DE-6F07-463D-A5BA-6331FC6286F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66" y="3164596"/>
            <a:ext cx="9563667" cy="3125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8533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A9A6900-18DE-4565-AAC1-C7DC64ADDAE0}"/>
              </a:ext>
            </a:extLst>
          </p:cNvPr>
          <p:cNvSpPr txBox="1"/>
          <p:nvPr/>
        </p:nvSpPr>
        <p:spPr>
          <a:xfrm>
            <a:off x="2685619" y="990774"/>
            <a:ext cx="6093724" cy="622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fa-IR" sz="32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"</a:t>
            </a:r>
            <a:r>
              <a:rPr lang="fa-I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>
                <a:solidFill>
                  <a:srgbClr val="374151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Thank you for your attention </a:t>
            </a:r>
            <a:r>
              <a:rPr lang="fa-IR" sz="3200" dirty="0">
                <a:solidFill>
                  <a:srgbClr val="374151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685D60-D5C9-4B2C-B9FE-2FCC0E4AC9A5}"/>
              </a:ext>
            </a:extLst>
          </p:cNvPr>
          <p:cNvSpPr txBox="1"/>
          <p:nvPr/>
        </p:nvSpPr>
        <p:spPr>
          <a:xfrm>
            <a:off x="312720" y="2718859"/>
            <a:ext cx="10829413" cy="3602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b="1" dirty="0">
                <a:latin typeface="Ubuntu" panose="020B0504030602030204" pitchFamily="34" charset="0"/>
                <a:cs typeface="B Nazanin" panose="00000400000000000000" pitchFamily="2" charset="-78"/>
              </a:rPr>
              <a:t>[1]   An Analysis of Axial Magnetic Coupling Force and Torque Dependencies on Its Structure Parameters Using a 3D FEM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b="1" dirty="0">
                <a:latin typeface="Ubuntu" panose="020B0504030602030204" pitchFamily="34" charset="0"/>
                <a:cs typeface="B Nazanin" panose="00000400000000000000" pitchFamily="2" charset="-78"/>
              </a:rPr>
              <a:t>[2]     </a:t>
            </a:r>
            <a:r>
              <a:rPr lang="en-US" sz="1400" b="1" dirty="0" err="1">
                <a:latin typeface="Ubuntu" panose="020B0504030602030204" pitchFamily="34" charset="0"/>
                <a:cs typeface="B Nazanin" panose="00000400000000000000" pitchFamily="2" charset="-78"/>
              </a:rPr>
              <a:t>Krasil’nikov</a:t>
            </a:r>
            <a:r>
              <a:rPr lang="en-US" sz="1400" b="1" dirty="0">
                <a:latin typeface="Ubuntu" panose="020B0504030602030204" pitchFamily="34" charset="0"/>
                <a:cs typeface="B Nazanin" panose="00000400000000000000" pitchFamily="2" charset="-78"/>
              </a:rPr>
              <a:t>, A.Y.; </a:t>
            </a:r>
            <a:r>
              <a:rPr lang="en-US" sz="1400" b="1" dirty="0" err="1">
                <a:latin typeface="Ubuntu" panose="020B0504030602030204" pitchFamily="34" charset="0"/>
                <a:cs typeface="B Nazanin" panose="00000400000000000000" pitchFamily="2" charset="-78"/>
              </a:rPr>
              <a:t>Krasil’nikov</a:t>
            </a:r>
            <a:r>
              <a:rPr lang="en-US" sz="1400" b="1" dirty="0">
                <a:latin typeface="Ubuntu" panose="020B0504030602030204" pitchFamily="34" charset="0"/>
                <a:cs typeface="B Nazanin" panose="00000400000000000000" pitchFamily="2" charset="-78"/>
              </a:rPr>
              <a:t>, A.A. Influence of the highly coercive permanent magnet on the performance of a faceplate magnetic clutch. Russ. Eng.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b="1" dirty="0">
                <a:latin typeface="Ubuntu" panose="020B0504030602030204" pitchFamily="34" charset="0"/>
                <a:cs typeface="B Nazanin" panose="00000400000000000000" pitchFamily="2" charset="-78"/>
              </a:rPr>
              <a:t>[3]  Zheng, P.; Haik, Y.; </a:t>
            </a:r>
            <a:r>
              <a:rPr lang="en-US" sz="1400" b="1" dirty="0" err="1">
                <a:latin typeface="Ubuntu" panose="020B0504030602030204" pitchFamily="34" charset="0"/>
                <a:cs typeface="B Nazanin" panose="00000400000000000000" pitchFamily="2" charset="-78"/>
              </a:rPr>
              <a:t>Kilani</a:t>
            </a:r>
            <a:r>
              <a:rPr lang="en-US" sz="1400" b="1" dirty="0">
                <a:latin typeface="Ubuntu" panose="020B0504030602030204" pitchFamily="34" charset="0"/>
                <a:cs typeface="B Nazanin" panose="00000400000000000000" pitchFamily="2" charset="-78"/>
              </a:rPr>
              <a:t>, M.; Chen, C. Force and torque characteristics for magnetically driven blood pump. J. </a:t>
            </a:r>
            <a:r>
              <a:rPr lang="en-US" sz="1400" b="1" dirty="0" err="1">
                <a:latin typeface="Ubuntu" panose="020B0504030602030204" pitchFamily="34" charset="0"/>
                <a:cs typeface="B Nazanin" panose="00000400000000000000" pitchFamily="2" charset="-78"/>
              </a:rPr>
              <a:t>Magn</a:t>
            </a:r>
            <a:r>
              <a:rPr lang="en-US" sz="1400" b="1" dirty="0">
                <a:latin typeface="Ubuntu" panose="020B0504030602030204" pitchFamily="34" charset="0"/>
                <a:cs typeface="B Nazanin" panose="00000400000000000000" pitchFamily="2" charset="-78"/>
              </a:rPr>
              <a:t>. </a:t>
            </a:r>
            <a:r>
              <a:rPr lang="en-US" sz="1400" b="1" dirty="0" err="1">
                <a:latin typeface="Ubuntu" panose="020B0504030602030204" pitchFamily="34" charset="0"/>
                <a:cs typeface="B Nazanin" panose="00000400000000000000" pitchFamily="2" charset="-78"/>
              </a:rPr>
              <a:t>Magn</a:t>
            </a:r>
            <a:r>
              <a:rPr lang="en-US" sz="1400" b="1" dirty="0">
                <a:latin typeface="Ubuntu" panose="020B0504030602030204" pitchFamily="34" charset="0"/>
                <a:cs typeface="B Nazanin" panose="00000400000000000000" pitchFamily="2" charset="-78"/>
              </a:rPr>
              <a:t>. Mater.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b="1" dirty="0">
                <a:latin typeface="Ubuntu" panose="020B0504030602030204" pitchFamily="34" charset="0"/>
                <a:cs typeface="B Nazanin" panose="00000400000000000000" pitchFamily="2" charset="-78"/>
              </a:rPr>
              <a:t>  [4]https://www.mikipulley.co.jp/EN/Products/PROSPINE/about.html#:~:text=transmit%20rotation%20power.-,Role,coupling%2C%20gear%20and%20ball%20screw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b="1" dirty="0">
                <a:latin typeface="Ubuntu" panose="020B0504030602030204" pitchFamily="34" charset="0"/>
                <a:cs typeface="B Nazanin" panose="00000400000000000000" pitchFamily="2" charset="-78"/>
              </a:rPr>
              <a:t>[5]https://www.duramag.com/techtalk/magnetic-couplers/types-of-magnetic-torque-couplers-face-to-face-coaxial/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b="1" dirty="0">
                <a:latin typeface="Ubuntu" panose="020B0504030602030204" pitchFamily="34" charset="0"/>
                <a:cs typeface="B Nazanin" panose="00000400000000000000" pitchFamily="2" charset="-78"/>
              </a:rPr>
              <a:t>[6]</a:t>
            </a:r>
            <a:r>
              <a:rPr lang="en-US" sz="1400" b="1" dirty="0" err="1">
                <a:latin typeface="Ubuntu" panose="020B0504030602030204" pitchFamily="34" charset="0"/>
                <a:cs typeface="B Nazanin" panose="00000400000000000000" pitchFamily="2" charset="-78"/>
              </a:rPr>
              <a:t>youtube</a:t>
            </a:r>
            <a:r>
              <a:rPr lang="en-US" sz="1400" b="1" dirty="0">
                <a:latin typeface="Ubuntu" panose="020B0504030602030204" pitchFamily="34" charset="0"/>
                <a:cs typeface="B Nazanin" panose="00000400000000000000" pitchFamily="2" charset="-78"/>
              </a:rPr>
              <a:t> video link:        https://www.youtube.com/watch?v=IAkxS1xVraw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b="1" dirty="0">
                <a:latin typeface="Ubuntu" panose="020B0504030602030204" pitchFamily="34" charset="0"/>
                <a:cs typeface="B Nazanin" panose="00000400000000000000" pitchFamily="2" charset="-78"/>
              </a:rPr>
              <a:t>  [7]https://digitalcommons.linfield.edu/cgi/viewcontent.cgi?article=1042&amp;context=physstud_theses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b="1" dirty="0">
                <a:latin typeface="Ubuntu" panose="020B0504030602030204" pitchFamily="34" charset="0"/>
                <a:cs typeface="B Nazanin" panose="00000400000000000000" pitchFamily="2" charset="-78"/>
              </a:rPr>
              <a:t>[8]  https://www.cdagitator.com/product/bottom-entry-agitator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DFB719-BE1E-4E4B-9261-902BCCFBF3EB}"/>
              </a:ext>
            </a:extLst>
          </p:cNvPr>
          <p:cNvSpPr txBox="1"/>
          <p:nvPr/>
        </p:nvSpPr>
        <p:spPr>
          <a:xfrm>
            <a:off x="865875" y="2226737"/>
            <a:ext cx="6096000" cy="473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algn="l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dirty="0">
                <a:effectLst/>
                <a:latin typeface="Ubuntu" panose="020B05040306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Reference:</a:t>
            </a:r>
          </a:p>
        </p:txBody>
      </p:sp>
    </p:spTree>
    <p:extLst>
      <p:ext uri="{BB962C8B-B14F-4D97-AF65-F5344CB8AC3E}">
        <p14:creationId xmlns:p14="http://schemas.microsoft.com/office/powerpoint/2010/main" val="126062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02443F-1138-4515-93FC-0A4AE01B592F}"/>
              </a:ext>
            </a:extLst>
          </p:cNvPr>
          <p:cNvSpPr txBox="1"/>
          <p:nvPr/>
        </p:nvSpPr>
        <p:spPr>
          <a:xfrm>
            <a:off x="103032" y="437491"/>
            <a:ext cx="11024314" cy="517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fa-IR" sz="2400" b="1" dirty="0">
                <a:solidFill>
                  <a:srgbClr val="FF0000"/>
                </a:solidFill>
                <a:effectLst/>
                <a:latin typeface="IRANSans UltraLight" panose="02040503050201020203" pitchFamily="18" charset="-78"/>
                <a:ea typeface="Calibri" panose="020F0502020204030204" pitchFamily="34" charset="0"/>
                <a:cs typeface="B Nazanin" panose="00000400000000000000" pitchFamily="2" charset="-78"/>
              </a:rPr>
              <a:t>مقدمه( تئوری و نحوه کلی عملکرد وساختار) /بررسی اتصالات مغناطیسی غیرفعال</a:t>
            </a:r>
            <a:endParaRPr lang="en-US" sz="2000" dirty="0">
              <a:effectLst/>
              <a:latin typeface="IRANSans UltraLight" panose="02040503050201020203" pitchFamily="18" charset="-78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A95DEC-A107-418E-B330-4D2F7BEDEEBA}"/>
              </a:ext>
            </a:extLst>
          </p:cNvPr>
          <p:cNvSpPr txBox="1"/>
          <p:nvPr/>
        </p:nvSpPr>
        <p:spPr>
          <a:xfrm>
            <a:off x="4365938" y="1869515"/>
            <a:ext cx="644265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a-IR" dirty="0">
                <a:solidFill>
                  <a:srgbClr val="374151"/>
                </a:solidFill>
                <a:ea typeface="Calibri" panose="020F0502020204030204" pitchFamily="34" charset="0"/>
                <a:cs typeface="IRANSans Medium" panose="02040503050201020203" pitchFamily="18" charset="-78"/>
              </a:rPr>
              <a:t>انواع </a:t>
            </a:r>
            <a:r>
              <a:rPr lang="fa-IR" dirty="0">
                <a:solidFill>
                  <a:srgbClr val="374151"/>
                </a:solidFill>
                <a:effectLst/>
                <a:ea typeface="Calibri" panose="020F0502020204030204" pitchFamily="34" charset="0"/>
                <a:cs typeface="IRANSans Medium" panose="02040503050201020203" pitchFamily="18" charset="-78"/>
              </a:rPr>
              <a:t>سیستم‌های انتقال </a:t>
            </a:r>
            <a:r>
              <a:rPr lang="fa-IR" dirty="0">
                <a:solidFill>
                  <a:srgbClr val="374151"/>
                </a:solidFill>
                <a:ea typeface="Calibri" panose="020F0502020204030204" pitchFamily="34" charset="0"/>
                <a:cs typeface="IRANSans Medium" panose="02040503050201020203" pitchFamily="18" charset="-78"/>
              </a:rPr>
              <a:t>توان یا نیرو </a:t>
            </a:r>
            <a:r>
              <a:rPr lang="fa-IR" dirty="0">
                <a:solidFill>
                  <a:srgbClr val="374151"/>
                </a:solidFill>
                <a:effectLst/>
                <a:ea typeface="Calibri" panose="020F0502020204030204" pitchFamily="34" charset="0"/>
                <a:cs typeface="IRANSans Medium" panose="02040503050201020203" pitchFamily="18" charset="-78"/>
              </a:rPr>
              <a:t> مکانیکی بدون تماس فیزیکی:</a:t>
            </a:r>
            <a:endParaRPr lang="en-US" dirty="0">
              <a:solidFill>
                <a:srgbClr val="374151"/>
              </a:solidFill>
              <a:ea typeface="Calibri" panose="020F0502020204030204" pitchFamily="34" charset="0"/>
              <a:cs typeface="IRANSans Medium" panose="02040503050201020203" pitchFamily="18" charset="-78"/>
            </a:endParaRPr>
          </a:p>
          <a:p>
            <a:pPr algn="r"/>
            <a:endParaRPr lang="en-US" dirty="0">
              <a:solidFill>
                <a:srgbClr val="374151"/>
              </a:solidFill>
              <a:cs typeface="IRANSans Medium" panose="02040503050201020203" pitchFamily="18" charset="-78"/>
            </a:endParaRPr>
          </a:p>
          <a:p>
            <a:pPr algn="r"/>
            <a:endParaRPr lang="en-US" dirty="0">
              <a:solidFill>
                <a:srgbClr val="374151"/>
              </a:solidFill>
              <a:cs typeface="IRANSans Medium" panose="02040503050201020203" pitchFamily="18" charset="-78"/>
            </a:endParaRPr>
          </a:p>
          <a:p>
            <a:pPr algn="r"/>
            <a:endParaRPr lang="en-US" dirty="0">
              <a:solidFill>
                <a:srgbClr val="374151"/>
              </a:solidFill>
              <a:cs typeface="IRANSans Medium" panose="02040503050201020203" pitchFamily="18" charset="-78"/>
            </a:endParaRPr>
          </a:p>
          <a:p>
            <a:pPr algn="r"/>
            <a:endParaRPr lang="en-US" dirty="0">
              <a:solidFill>
                <a:srgbClr val="374151"/>
              </a:solidFill>
              <a:cs typeface="IRANSans Medium" panose="02040503050201020203" pitchFamily="18" charset="-78"/>
            </a:endParaRPr>
          </a:p>
          <a:p>
            <a:pPr algn="r"/>
            <a:endParaRPr lang="en-US" dirty="0">
              <a:solidFill>
                <a:srgbClr val="374151"/>
              </a:solidFill>
              <a:cs typeface="IRANSans Medium" panose="02040503050201020203" pitchFamily="18" charset="-78"/>
            </a:endParaRPr>
          </a:p>
          <a:p>
            <a:pPr algn="r"/>
            <a:endParaRPr lang="en-US" dirty="0">
              <a:solidFill>
                <a:srgbClr val="374151"/>
              </a:solidFill>
              <a:cs typeface="IRANSans Medium" panose="02040503050201020203" pitchFamily="18" charset="-78"/>
            </a:endParaRPr>
          </a:p>
          <a:p>
            <a:pPr algn="r"/>
            <a:endParaRPr lang="en-US" dirty="0">
              <a:solidFill>
                <a:srgbClr val="374151"/>
              </a:solidFill>
              <a:cs typeface="IRANSans Medium" panose="02040503050201020203" pitchFamily="18" charset="-78"/>
            </a:endParaRPr>
          </a:p>
          <a:p>
            <a:pPr algn="r"/>
            <a:endParaRPr lang="en-US" dirty="0">
              <a:solidFill>
                <a:srgbClr val="374151"/>
              </a:solidFill>
              <a:cs typeface="IRANSans Medium" panose="02040503050201020203" pitchFamily="18" charset="-78"/>
            </a:endParaRPr>
          </a:p>
          <a:p>
            <a:pPr algn="r"/>
            <a:endParaRPr lang="en-US" dirty="0">
              <a:solidFill>
                <a:srgbClr val="374151"/>
              </a:solidFill>
              <a:cs typeface="IRANSans Medium" panose="02040503050201020203" pitchFamily="18" charset="-78"/>
            </a:endParaRPr>
          </a:p>
          <a:p>
            <a:pPr algn="r"/>
            <a:endParaRPr lang="en-US" dirty="0">
              <a:solidFill>
                <a:srgbClr val="374151"/>
              </a:solidFill>
              <a:cs typeface="IRANSans Medium" panose="02040503050201020203" pitchFamily="18" charset="-78"/>
            </a:endParaRPr>
          </a:p>
          <a:p>
            <a:pPr algn="r"/>
            <a:endParaRPr lang="en-US" dirty="0">
              <a:solidFill>
                <a:srgbClr val="374151"/>
              </a:solidFill>
              <a:cs typeface="IRANSans Medium" panose="02040503050201020203" pitchFamily="18" charset="-78"/>
            </a:endParaRPr>
          </a:p>
          <a:p>
            <a:pPr algn="r"/>
            <a:endParaRPr lang="en-US" dirty="0">
              <a:solidFill>
                <a:srgbClr val="374151"/>
              </a:solidFill>
              <a:cs typeface="IRANSans Medium" panose="02040503050201020203" pitchFamily="18" charset="-78"/>
            </a:endParaRPr>
          </a:p>
          <a:p>
            <a:pPr algn="r"/>
            <a:endParaRPr lang="en-US" dirty="0">
              <a:solidFill>
                <a:srgbClr val="374151"/>
              </a:solidFill>
              <a:cs typeface="IRANSans Medium" panose="02040503050201020203" pitchFamily="18" charset="-78"/>
            </a:endParaRPr>
          </a:p>
          <a:p>
            <a:pPr algn="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C656D6-70DC-4BED-8A3F-D63664056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32" y="3667527"/>
            <a:ext cx="4157812" cy="1716528"/>
          </a:xfrm>
          <a:prstGeom prst="rect">
            <a:avLst/>
          </a:prstGeom>
        </p:spPr>
      </p:pic>
      <p:pic>
        <p:nvPicPr>
          <p:cNvPr id="1026" name="Picture 2" descr="jj[lkk&#10;&#10;&#10;&#10;">
            <a:extLst>
              <a:ext uri="{FF2B5EF4-FFF2-40B4-BE49-F238E27FC236}">
                <a16:creationId xmlns:a16="http://schemas.microsoft.com/office/drawing/2014/main" id="{81EB7AA5-AD80-4849-909E-A5AF12B21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36" y="1581150"/>
            <a:ext cx="247650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413B3D-3DE1-49F4-B66A-5B286FDAE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445" y="3208328"/>
            <a:ext cx="2728754" cy="2175727"/>
          </a:xfrm>
          <a:prstGeom prst="rect">
            <a:avLst/>
          </a:prstGeom>
        </p:spPr>
      </p:pic>
      <p:pic>
        <p:nvPicPr>
          <p:cNvPr id="15" name="Picture 14" descr="Design and Analysis of Axial Permanent Magnet Couplings Based on 3D FEM |  Semantic Scholar">
            <a:extLst>
              <a:ext uri="{FF2B5EF4-FFF2-40B4-BE49-F238E27FC236}">
                <a16:creationId xmlns:a16="http://schemas.microsoft.com/office/drawing/2014/main" id="{D9B32864-9CEF-4CB7-BCD9-D8B7E0F810E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822" y="3208327"/>
            <a:ext cx="3520679" cy="21757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848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8"/>
    </mc:Choice>
    <mc:Fallback xmlns="">
      <p:transition spd="slow" advTm="173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0D2CAD-8AF8-46D2-9F8A-F759285E2FCB}"/>
              </a:ext>
            </a:extLst>
          </p:cNvPr>
          <p:cNvSpPr txBox="1"/>
          <p:nvPr/>
        </p:nvSpPr>
        <p:spPr>
          <a:xfrm>
            <a:off x="2459866" y="452837"/>
            <a:ext cx="9272788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a-IR" sz="18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IRANSans Medium" panose="02040503050201020203" pitchFamily="18" charset="-78"/>
              </a:rPr>
              <a:t>اتصالات مناطیسی غیرفعال</a:t>
            </a:r>
            <a:endParaRPr lang="en-US" sz="1800" dirty="0">
              <a:solidFill>
                <a:srgbClr val="FF0000"/>
              </a:solidFill>
              <a:effectLst/>
              <a:ea typeface="Calibri" panose="020F0502020204030204" pitchFamily="34" charset="0"/>
              <a:cs typeface="IRANSans Medium" panose="02040503050201020203" pitchFamily="18" charset="-78"/>
            </a:endParaRPr>
          </a:p>
          <a:p>
            <a:pPr algn="r"/>
            <a:endParaRPr lang="en-US" dirty="0">
              <a:solidFill>
                <a:srgbClr val="374151"/>
              </a:solidFill>
              <a:ea typeface="Calibri" panose="020F0502020204030204" pitchFamily="34" charset="0"/>
              <a:cs typeface="IRANSans Medium" panose="02040503050201020203" pitchFamily="18" charset="-78"/>
            </a:endParaRPr>
          </a:p>
          <a:p>
            <a:pPr algn="r"/>
            <a:endParaRPr lang="en-US" sz="1800" dirty="0">
              <a:solidFill>
                <a:srgbClr val="374151"/>
              </a:solidFill>
              <a:effectLst/>
              <a:ea typeface="Calibri" panose="020F0502020204030204" pitchFamily="34" charset="0"/>
              <a:cs typeface="IRANSans Medium" panose="02040503050201020203" pitchFamily="18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r>
              <a:rPr lang="fa-IR" dirty="0">
                <a:solidFill>
                  <a:srgbClr val="374151"/>
                </a:solidFill>
                <a:effectLst/>
                <a:ea typeface="Calibri" panose="020F0502020204030204" pitchFamily="34" charset="0"/>
                <a:cs typeface="IRANSans Medium" panose="02040503050201020203" pitchFamily="18" charset="-78"/>
              </a:rPr>
              <a:t>هدف</a:t>
            </a: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r>
              <a:rPr lang="fa-IR" dirty="0">
                <a:solidFill>
                  <a:srgbClr val="374151"/>
                </a:solidFill>
                <a:cs typeface="IRANSans Medium" panose="02040503050201020203" pitchFamily="18" charset="-78"/>
              </a:rPr>
              <a:t>راه حل</a:t>
            </a:r>
          </a:p>
          <a:p>
            <a:pPr algn="r"/>
            <a:endParaRPr lang="fa-IR" dirty="0">
              <a:solidFill>
                <a:srgbClr val="374151"/>
              </a:solidFill>
              <a:cs typeface="IRANSans Medium" panose="02040503050201020203" pitchFamily="18" charset="-78"/>
            </a:endParaRPr>
          </a:p>
          <a:p>
            <a:pPr marL="742950" lvl="1" indent="-285750" algn="r" rtl="1">
              <a:buFont typeface="Wingdings" panose="05000000000000000000" pitchFamily="2" charset="2"/>
              <a:buChar char="ü"/>
            </a:pPr>
            <a:r>
              <a:rPr lang="fa-IR" sz="1400" dirty="0">
                <a:latin typeface="IRANSans" panose="02040503050201020203" pitchFamily="18" charset="-78"/>
                <a:cs typeface="IRANSans" panose="02040503050201020203" pitchFamily="18" charset="-78"/>
              </a:rPr>
              <a:t>(محافظت در برابر  در بار زیاد) </a:t>
            </a:r>
            <a:r>
              <a:rPr lang="en-US" sz="1400" dirty="0">
                <a:latin typeface="IRANSans" panose="02040503050201020203" pitchFamily="18" charset="-78"/>
                <a:cs typeface="IRANSans" panose="02040503050201020203" pitchFamily="18" charset="-78"/>
              </a:rPr>
              <a:t>overload protection</a:t>
            </a:r>
            <a:endParaRPr lang="fa-IR" sz="1400" dirty="0"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marL="742950" lvl="1" indent="-285750" algn="r" rtl="1">
              <a:buFont typeface="Wingdings" panose="05000000000000000000" pitchFamily="2" charset="2"/>
              <a:buChar char="ü"/>
            </a:pPr>
            <a:endParaRPr lang="fa-IR" sz="1400" dirty="0"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marL="742950" lvl="1" indent="-285750" algn="r" rtl="1">
              <a:buFont typeface="Wingdings" panose="05000000000000000000" pitchFamily="2" charset="2"/>
              <a:buChar char="ü"/>
            </a:pPr>
            <a:r>
              <a:rPr lang="fa-IR" sz="1400" dirty="0">
                <a:latin typeface="IRANSans" panose="02040503050201020203" pitchFamily="18" charset="-78"/>
                <a:cs typeface="IRANSans" panose="02040503050201020203" pitchFamily="18" charset="-78"/>
              </a:rPr>
              <a:t>(بدون سایش )</a:t>
            </a:r>
            <a:r>
              <a:rPr lang="en-US" sz="1400" dirty="0">
                <a:latin typeface="IRANSans" panose="02040503050201020203" pitchFamily="18" charset="-78"/>
                <a:cs typeface="IRANSans" panose="02040503050201020203" pitchFamily="18" charset="-78"/>
              </a:rPr>
              <a:t>absence of wear </a:t>
            </a:r>
            <a:endParaRPr lang="fa-IR" sz="1400" dirty="0"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algn="r"/>
            <a:endParaRPr lang="fa-IR" dirty="0"/>
          </a:p>
          <a:p>
            <a:pPr algn="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0E0E0C-51E9-4F3B-AA49-9627690CD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45" y="516759"/>
            <a:ext cx="5636655" cy="27954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6501F0-5C49-423E-8024-8C91E96D2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44" y="3544104"/>
            <a:ext cx="5636655" cy="300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257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FC5CE2-309E-493A-9C93-3B923B2EB3A3}"/>
              </a:ext>
            </a:extLst>
          </p:cNvPr>
          <p:cNvSpPr txBox="1"/>
          <p:nvPr/>
        </p:nvSpPr>
        <p:spPr>
          <a:xfrm>
            <a:off x="4598894" y="285334"/>
            <a:ext cx="7113685" cy="6640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a-IR" sz="1800" b="1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عملکردکلی</a:t>
            </a:r>
            <a:endParaRPr lang="en-US" sz="1800" b="1" dirty="0">
              <a:solidFill>
                <a:srgbClr val="FF0000"/>
              </a:solidFill>
              <a:effectLst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algn="r"/>
            <a:endParaRPr lang="fa-IR" sz="1800" b="1" dirty="0">
              <a:solidFill>
                <a:srgbClr val="FF0000"/>
              </a:solidFill>
              <a:effectLst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algn="r"/>
            <a:endParaRPr lang="fa-IR" sz="1800" b="1" dirty="0">
              <a:solidFill>
                <a:srgbClr val="FF0000"/>
              </a:solidFill>
              <a:effectLst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عملکرد کوپلینگ‌های مغناطیسی (مغناطیسی دائمی) بستگی به نوع  آلیاژ ساخته شده مواد مناطیسی دارد</a:t>
            </a: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endParaRPr lang="fa-IR" dirty="0"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algn="r"/>
            <a:endParaRPr lang="fa-IR" dirty="0"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ویژگی های آلیاژ خوب:</a:t>
            </a:r>
          </a:p>
          <a:p>
            <a:pPr algn="r"/>
            <a:endParaRPr lang="fa-IR" dirty="0"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خاصیت مقاومت بالا در برابر افزایش جریان</a:t>
            </a: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پایداری حرارتی </a:t>
            </a: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توان مغناطیسی بالا</a:t>
            </a:r>
            <a:endParaRPr lang="fa-IR" b="1" dirty="0">
              <a:solidFill>
                <a:schemeClr val="accent1">
                  <a:lumMod val="75000"/>
                </a:schemeClr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marL="285750" indent="-285750" algn="ctr" rtl="1">
              <a:buFont typeface="Arial" panose="020B0604020202020204" pitchFamily="34" charset="0"/>
              <a:buChar char="•"/>
            </a:pPr>
            <a:r>
              <a:rPr lang="fa-IR" sz="1400" b="1" dirty="0">
                <a:solidFill>
                  <a:schemeClr val="accent1">
                    <a:lumMod val="7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ئودیمیوم آهن بورون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(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Nd,Fe,B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)</a:t>
            </a:r>
            <a:endParaRPr lang="fa-IR" sz="1400" b="1" dirty="0">
              <a:solidFill>
                <a:schemeClr val="accent1">
                  <a:lumMod val="75000"/>
                </a:schemeClr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a-IR" sz="1400" b="1" dirty="0">
              <a:solidFill>
                <a:schemeClr val="accent1">
                  <a:lumMod val="75000"/>
                </a:schemeClr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marL="285750" indent="-285750" algn="ctr" rtl="1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</a:t>
            </a:r>
            <a:r>
              <a:rPr lang="fa-IR" sz="1400" b="1" dirty="0">
                <a:solidFill>
                  <a:schemeClr val="accent1">
                    <a:lumMod val="7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یا ساماریوم کبالت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(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Sm,Co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)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</a:t>
            </a:r>
            <a:endParaRPr lang="fa-IR" sz="1400" dirty="0">
              <a:solidFill>
                <a:schemeClr val="accent1">
                  <a:lumMod val="75000"/>
                </a:schemeClr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marL="285750" indent="-285750" algn="ctr" rtl="1">
              <a:buFont typeface="Arial" panose="020B0604020202020204" pitchFamily="34" charset="0"/>
              <a:buChar char="•"/>
            </a:pPr>
            <a:endParaRPr lang="fa-IR" sz="1400" dirty="0">
              <a:solidFill>
                <a:schemeClr val="accent1">
                  <a:lumMod val="75000"/>
                </a:schemeClr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marL="285750" marR="0" indent="-28575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fa-IR" sz="1400" b="1" dirty="0">
                <a:solidFill>
                  <a:srgbClr val="374151"/>
                </a:solidFill>
                <a:latin typeface="IRANSans" panose="02040503050201020203" pitchFamily="18" charset="-78"/>
                <a:ea typeface="Calibri" panose="020F0502020204030204" pitchFamily="34" charset="0"/>
                <a:cs typeface="IRANSans" panose="02040503050201020203" pitchFamily="18" charset="-78"/>
              </a:rPr>
              <a:t>نتیجه:</a:t>
            </a:r>
          </a:p>
          <a:p>
            <a:pPr marL="285750" marR="0" indent="-28575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کاهش ارتعاشات</a:t>
            </a:r>
          </a:p>
          <a:p>
            <a:pPr marL="285750" marR="0" indent="-28575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کاهش خسارات اصطکاکی مکانیکی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                        </a:t>
            </a:r>
            <a:endParaRPr lang="fa-IR" dirty="0"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marL="285750" marR="0" indent="-28575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افزایش طول عمر سیستم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marL="285750" indent="-285750" algn="ctr" rtl="1">
              <a:buFont typeface="Arial" panose="020B0604020202020204" pitchFamily="34" charset="0"/>
              <a:buChar char="•"/>
            </a:pPr>
            <a:endParaRPr lang="fa-IR" sz="1400" dirty="0">
              <a:solidFill>
                <a:schemeClr val="accent1">
                  <a:lumMod val="75000"/>
                </a:schemeClr>
              </a:solidFill>
              <a:latin typeface="IRANSans UltraLight" panose="02040503050201020203" pitchFamily="18" charset="-78"/>
              <a:cs typeface="IRANSans UltraLight" panose="02040503050201020203" pitchFamily="18" charset="-78"/>
            </a:endParaRPr>
          </a:p>
          <a:p>
            <a:pPr marL="285750" indent="-285750" algn="ctr" rtl="1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1">
                  <a:lumMod val="75000"/>
                </a:schemeClr>
              </a:solidFill>
              <a:latin typeface="IRANSans UltraLight" panose="02040503050201020203" pitchFamily="18" charset="-78"/>
              <a:cs typeface="IRANSans UltraLight" panose="02040503050201020203" pitchFamily="18" charset="-7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4225C9-F712-4B34-8362-EF74286B5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790" y="894447"/>
            <a:ext cx="3237379" cy="326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344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2BF5-3865-411C-AB99-B9BB59B5A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9209" y="1443994"/>
            <a:ext cx="5420258" cy="4916485"/>
          </a:xfrm>
        </p:spPr>
        <p:txBody>
          <a:bodyPr>
            <a:normAutofit fontScale="90000"/>
          </a:bodyPr>
          <a:lstStyle/>
          <a:p>
            <a:pPr marL="457200" indent="-457200" algn="r" rt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fa-IR" sz="2400" dirty="0">
                <a:solidFill>
                  <a:srgbClr val="FF0000"/>
                </a:solidFill>
                <a:cs typeface="B Nazanin" panose="00000400000000000000" pitchFamily="2" charset="-78"/>
              </a:rPr>
              <a:t>انواع کوپلرهای مناطیسی</a:t>
            </a:r>
            <a:br>
              <a:rPr lang="fa-IR" sz="2400" dirty="0">
                <a:solidFill>
                  <a:srgbClr val="FF0000"/>
                </a:solidFill>
              </a:rPr>
            </a:br>
            <a:br>
              <a:rPr lang="fa-IR" sz="2400" dirty="0">
                <a:solidFill>
                  <a:srgbClr val="FF0000"/>
                </a:solidFill>
              </a:rPr>
            </a:br>
            <a:br>
              <a:rPr lang="fa-IR" sz="2400" dirty="0">
                <a:solidFill>
                  <a:srgbClr val="FF0000"/>
                </a:solidFill>
              </a:rPr>
            </a:br>
            <a:r>
              <a:rPr lang="fa-IR" sz="2700" b="1" dirty="0">
                <a:solidFill>
                  <a:srgbClr val="374151"/>
                </a:solidFill>
                <a:effectLst/>
                <a:ea typeface="Calibri" panose="020F0502020204030204" pitchFamily="34" charset="0"/>
                <a:cs typeface="B Nazanin" panose="00000400000000000000" pitchFamily="2" charset="-78"/>
              </a:rPr>
              <a:t>کوپلرهای مغناطیسی دسته محوری (</a:t>
            </a:r>
            <a:r>
              <a:rPr lang="en-US" sz="2700" b="1" dirty="0">
                <a:solidFill>
                  <a:srgbClr val="374151"/>
                </a:solidFill>
                <a:effectLst/>
                <a:latin typeface="IRANSans Medium" panose="02040503050201020203" pitchFamily="18" charset="-78"/>
                <a:ea typeface="Calibri" panose="020F0502020204030204" pitchFamily="34" charset="0"/>
                <a:cs typeface="B Nazanin" panose="00000400000000000000" pitchFamily="2" charset="-78"/>
              </a:rPr>
              <a:t>axial</a:t>
            </a:r>
            <a:r>
              <a:rPr lang="fa-IR" sz="2700" b="1" dirty="0">
                <a:solidFill>
                  <a:srgbClr val="374151"/>
                </a:solidFill>
                <a:effectLst/>
                <a:latin typeface="IRANSans Medium" panose="02040503050201020203" pitchFamily="18" charset="-78"/>
                <a:ea typeface="Calibri" panose="020F0502020204030204" pitchFamily="34" charset="0"/>
                <a:cs typeface="B Nazanin" panose="00000400000000000000" pitchFamily="2" charset="-78"/>
              </a:rPr>
              <a:t>)</a:t>
            </a:r>
            <a:br>
              <a:rPr lang="en-US" sz="2700" b="1" dirty="0">
                <a:solidFill>
                  <a:srgbClr val="374151"/>
                </a:solidFill>
                <a:effectLst/>
                <a:latin typeface="IRANSans Medium" panose="02040503050201020203" pitchFamily="18" charset="-78"/>
                <a:ea typeface="Calibri" panose="020F0502020204030204" pitchFamily="34" charset="0"/>
                <a:cs typeface="B Nazanin" panose="00000400000000000000" pitchFamily="2" charset="-78"/>
              </a:rPr>
            </a:br>
            <a:br>
              <a:rPr lang="fa-IR" sz="2700" b="1" dirty="0">
                <a:solidFill>
                  <a:srgbClr val="374151"/>
                </a:solidFill>
                <a:effectLst/>
                <a:latin typeface="IRANSans Medium" panose="02040503050201020203" pitchFamily="18" charset="-78"/>
                <a:ea typeface="Calibri" panose="020F0502020204030204" pitchFamily="34" charset="0"/>
                <a:cs typeface="B Nazanin" panose="00000400000000000000" pitchFamily="2" charset="-78"/>
              </a:rPr>
            </a:br>
            <a:br>
              <a:rPr lang="fa-IR" sz="2700" b="1" dirty="0">
                <a:solidFill>
                  <a:srgbClr val="374151"/>
                </a:solidFill>
                <a:effectLst/>
                <a:latin typeface="IRANSans Medium" panose="02040503050201020203" pitchFamily="18" charset="-78"/>
                <a:ea typeface="Calibri" panose="020F0502020204030204" pitchFamily="34" charset="0"/>
                <a:cs typeface="B Nazanin" panose="00000400000000000000" pitchFamily="2" charset="-78"/>
              </a:rPr>
            </a:br>
            <a:r>
              <a:rPr lang="fa-IR" sz="1800" dirty="0">
                <a:solidFill>
                  <a:srgbClr val="374151"/>
                </a:solidFill>
                <a:effectLst/>
                <a:highlight>
                  <a:srgbClr val="FFFF00"/>
                </a:highlight>
                <a:ea typeface="Calibri" panose="020F0502020204030204" pitchFamily="34" charset="0"/>
                <a:cs typeface="IRANSans Medium" panose="02040503050201020203" pitchFamily="18" charset="-78"/>
              </a:rPr>
              <a:t>انتقال گشتاور در جهت موازی با محور اتصال</a:t>
            </a:r>
            <a:br>
              <a:rPr lang="fa-IR" sz="1800" dirty="0">
                <a:solidFill>
                  <a:srgbClr val="374151"/>
                </a:solidFill>
                <a:effectLst/>
                <a:highlight>
                  <a:srgbClr val="FFFF00"/>
                </a:highlight>
                <a:ea typeface="Calibri" panose="020F0502020204030204" pitchFamily="34" charset="0"/>
                <a:cs typeface="IRANSans Medium" panose="02040503050201020203" pitchFamily="18" charset="-78"/>
              </a:rPr>
            </a:br>
            <a:br>
              <a:rPr lang="fa-IR" sz="1800" dirty="0">
                <a:solidFill>
                  <a:srgbClr val="374151"/>
                </a:solidFill>
                <a:effectLst/>
                <a:highlight>
                  <a:srgbClr val="FFFF00"/>
                </a:highlight>
                <a:ea typeface="Calibri" panose="020F0502020204030204" pitchFamily="34" charset="0"/>
                <a:cs typeface="IRANSans Medium" panose="02040503050201020203" pitchFamily="18" charset="-78"/>
              </a:rPr>
            </a:br>
            <a:r>
              <a:rPr lang="fa-IR" sz="1800" dirty="0">
                <a:solidFill>
                  <a:srgbClr val="374151"/>
                </a:solidFill>
                <a:effectLst/>
                <a:ea typeface="Calibri" panose="020F0502020204030204" pitchFamily="34" charset="0"/>
                <a:cs typeface="IRANSans Medium" panose="02040503050201020203" pitchFamily="18" charset="-78"/>
              </a:rPr>
              <a:t>الکتروموتورها و توربین‌ها </a:t>
            </a:r>
            <a:br>
              <a:rPr lang="en-US" sz="2700" b="1" dirty="0">
                <a:solidFill>
                  <a:srgbClr val="374151"/>
                </a:solidFill>
                <a:effectLst/>
                <a:latin typeface="IRANSans Medium" panose="02040503050201020203" pitchFamily="18" charset="-78"/>
                <a:ea typeface="Calibri" panose="020F0502020204030204" pitchFamily="34" charset="0"/>
                <a:cs typeface="B Nazanin" panose="00000400000000000000" pitchFamily="2" charset="-78"/>
              </a:rPr>
            </a:br>
            <a:br>
              <a:rPr lang="fa-IR" sz="2700" b="1" dirty="0">
                <a:solidFill>
                  <a:srgbClr val="374151"/>
                </a:solidFill>
                <a:effectLst/>
                <a:latin typeface="IRANSans Medium" panose="02040503050201020203" pitchFamily="18" charset="-78"/>
                <a:ea typeface="Calibri" panose="020F0502020204030204" pitchFamily="34" charset="0"/>
                <a:cs typeface="B Nazanin" panose="00000400000000000000" pitchFamily="2" charset="-78"/>
              </a:rPr>
            </a:br>
            <a:r>
              <a:rPr lang="fa-IR" sz="2700" b="1" dirty="0">
                <a:solidFill>
                  <a:srgbClr val="374151"/>
                </a:solidFill>
                <a:effectLst/>
                <a:ea typeface="Calibri" panose="020F0502020204030204" pitchFamily="34" charset="0"/>
                <a:cs typeface="B Nazanin" panose="00000400000000000000" pitchFamily="2" charset="-78"/>
              </a:rPr>
              <a:t>کوپلرهای مغناطیسی </a:t>
            </a:r>
            <a:r>
              <a:rPr lang="fa-IR" sz="2700" b="1" dirty="0">
                <a:solidFill>
                  <a:srgbClr val="374151"/>
                </a:solidFill>
                <a:effectLst/>
                <a:latin typeface="IRANSans Medium" panose="02040503050201020203" pitchFamily="18" charset="-78"/>
                <a:ea typeface="Calibri" panose="020F0502020204030204" pitchFamily="34" charset="0"/>
                <a:cs typeface="B Nazanin" panose="00000400000000000000" pitchFamily="2" charset="-78"/>
              </a:rPr>
              <a:t>شعاعی (</a:t>
            </a:r>
            <a:r>
              <a:rPr lang="en-US" sz="2700" b="1" dirty="0">
                <a:solidFill>
                  <a:srgbClr val="374151"/>
                </a:solidFill>
                <a:effectLst/>
                <a:latin typeface="IRANSans Medium" panose="02040503050201020203" pitchFamily="18" charset="-78"/>
                <a:ea typeface="Calibri" panose="020F0502020204030204" pitchFamily="34" charset="0"/>
                <a:cs typeface="B Nazanin" panose="00000400000000000000" pitchFamily="2" charset="-78"/>
              </a:rPr>
              <a:t>radial</a:t>
            </a:r>
            <a:r>
              <a:rPr lang="fa-IR" sz="2700" b="1" dirty="0">
                <a:solidFill>
                  <a:srgbClr val="374151"/>
                </a:solidFill>
                <a:effectLst/>
                <a:latin typeface="IRANSans Medium" panose="02040503050201020203" pitchFamily="18" charset="-78"/>
                <a:ea typeface="Calibri" panose="020F0502020204030204" pitchFamily="34" charset="0"/>
                <a:cs typeface="B Nazanin" panose="00000400000000000000" pitchFamily="2" charset="-78"/>
              </a:rPr>
              <a:t>)</a:t>
            </a:r>
            <a:br>
              <a:rPr lang="fa-IR" sz="2700" b="1" dirty="0">
                <a:solidFill>
                  <a:srgbClr val="374151"/>
                </a:solidFill>
                <a:effectLst/>
                <a:latin typeface="IRANSans Medium" panose="02040503050201020203" pitchFamily="18" charset="-78"/>
                <a:ea typeface="Calibri" panose="020F0502020204030204" pitchFamily="34" charset="0"/>
                <a:cs typeface="B Nazanin" panose="00000400000000000000" pitchFamily="2" charset="-78"/>
              </a:rPr>
            </a:br>
            <a:br>
              <a:rPr lang="fa-IR" sz="2700" b="1" dirty="0">
                <a:solidFill>
                  <a:srgbClr val="FF0000"/>
                </a:solidFill>
                <a:cs typeface="B Nazanin" panose="00000400000000000000" pitchFamily="2" charset="-78"/>
              </a:rPr>
            </a:br>
            <a:r>
              <a:rPr lang="fa-IR" sz="1800" dirty="0">
                <a:solidFill>
                  <a:srgbClr val="374151"/>
                </a:solidFill>
                <a:effectLst/>
                <a:highlight>
                  <a:srgbClr val="FFFF00"/>
                </a:highlight>
                <a:ea typeface="Calibri" panose="020F0502020204030204" pitchFamily="34" charset="0"/>
                <a:cs typeface="IRANSans Medium" panose="02040503050201020203" pitchFamily="18" charset="-78"/>
              </a:rPr>
              <a:t>انتقال گشتاور در جهت عمودی با صفحه یا محور اتصال</a:t>
            </a:r>
            <a:br>
              <a:rPr lang="fa-IR" sz="1800" dirty="0">
                <a:solidFill>
                  <a:srgbClr val="374151"/>
                </a:solidFill>
                <a:effectLst/>
                <a:highlight>
                  <a:srgbClr val="FFFF00"/>
                </a:highlight>
                <a:ea typeface="Calibri" panose="020F0502020204030204" pitchFamily="34" charset="0"/>
                <a:cs typeface="IRANSans Medium" panose="02040503050201020203" pitchFamily="18" charset="-78"/>
              </a:rPr>
            </a:br>
            <a:r>
              <a:rPr lang="fa-IR" sz="1800" dirty="0">
                <a:solidFill>
                  <a:srgbClr val="374151"/>
                </a:solidFill>
                <a:effectLst/>
                <a:ea typeface="Calibri" panose="020F0502020204030204" pitchFamily="34" charset="0"/>
                <a:cs typeface="IRANSans Medium" panose="02040503050201020203" pitchFamily="18" charset="-78"/>
              </a:rPr>
              <a:t> </a:t>
            </a:r>
            <a:br>
              <a:rPr lang="fa-IR" sz="1800" dirty="0">
                <a:solidFill>
                  <a:srgbClr val="374151"/>
                </a:solidFill>
                <a:effectLst/>
                <a:ea typeface="Calibri" panose="020F0502020204030204" pitchFamily="34" charset="0"/>
                <a:cs typeface="IRANSans Medium" panose="02040503050201020203" pitchFamily="18" charset="-78"/>
              </a:rPr>
            </a:br>
            <a:r>
              <a:rPr lang="fa-IR" sz="1800" dirty="0">
                <a:solidFill>
                  <a:srgbClr val="374151"/>
                </a:solidFill>
                <a:effectLst/>
                <a:ea typeface="Calibri" panose="020F0502020204030204" pitchFamily="34" charset="0"/>
                <a:cs typeface="IRANSans Medium" panose="02040503050201020203" pitchFamily="18" charset="-78"/>
              </a:rPr>
              <a:t>در پمپ‌های آب</a:t>
            </a:r>
            <a:br>
              <a:rPr lang="fa-IR" sz="3100" b="1" dirty="0">
                <a:solidFill>
                  <a:srgbClr val="FF0000"/>
                </a:solidFill>
                <a:cs typeface="B Nazanin" panose="00000400000000000000" pitchFamily="2" charset="-78"/>
              </a:rPr>
            </a:br>
            <a:br>
              <a:rPr lang="fa-IR" sz="2800" dirty="0">
                <a:solidFill>
                  <a:srgbClr val="FF0000"/>
                </a:solidFill>
              </a:rPr>
            </a:br>
            <a:br>
              <a:rPr lang="fa-IR" sz="2800" dirty="0">
                <a:solidFill>
                  <a:srgbClr val="FF0000"/>
                </a:solidFill>
              </a:rPr>
            </a:br>
            <a:br>
              <a:rPr lang="fa-IR" sz="2800" dirty="0">
                <a:solidFill>
                  <a:srgbClr val="FF0000"/>
                </a:solidFill>
              </a:rPr>
            </a:br>
            <a:br>
              <a:rPr lang="fa-IR" sz="2800" dirty="0">
                <a:solidFill>
                  <a:srgbClr val="FF0000"/>
                </a:solidFill>
              </a:rPr>
            </a:br>
            <a:br>
              <a:rPr lang="fa-IR" sz="2800" dirty="0">
                <a:solidFill>
                  <a:srgbClr val="FF0000"/>
                </a:solidFill>
              </a:rPr>
            </a:b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39A72A-B6A5-40EB-896F-51A0F02ADB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81825" y="1137919"/>
            <a:ext cx="5177307" cy="352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234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DF978C-D42E-4FF2-B237-4FAC4DC7563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20" y="300806"/>
            <a:ext cx="4098107" cy="2069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F72B01-8FF4-428B-B483-D7E77556730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1197" y="2488225"/>
            <a:ext cx="4214509" cy="23978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A84495-834A-4AE3-B8B0-365B77199A74}"/>
              </a:ext>
            </a:extLst>
          </p:cNvPr>
          <p:cNvSpPr txBox="1"/>
          <p:nvPr/>
        </p:nvSpPr>
        <p:spPr>
          <a:xfrm>
            <a:off x="5558684" y="865217"/>
            <a:ext cx="6098146" cy="1623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fa-IR" sz="1800" b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RANSans Medium" panose="02040503050201020203" pitchFamily="18" charset="-78"/>
              </a:rPr>
              <a:t>سوال؟ نیرو چطور وارد میشود که باعث ایجاد کشتاور چرخشی میشود؟  </a:t>
            </a:r>
            <a:endParaRPr lang="en-US" sz="1800" b="1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IRANSans Medium" panose="02040503050201020203" pitchFamily="18" charset="-78"/>
            </a:endParaRPr>
          </a:p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b="1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IRANSans Medium" panose="02040503050201020203" pitchFamily="18" charset="-78"/>
            </a:endParaRPr>
          </a:p>
          <a:p>
            <a:pPr marL="285750" marR="0" indent="-28575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fa-IR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IRANSans Medium" panose="02040503050201020203" pitchFamily="18" charset="-78"/>
              </a:rPr>
              <a:t>قطب‌های مغناطیسی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752C447-42BC-4C29-B335-2755644A3132}"/>
              </a:ext>
            </a:extLst>
          </p:cNvPr>
          <p:cNvSpPr/>
          <p:nvPr/>
        </p:nvSpPr>
        <p:spPr>
          <a:xfrm rot="2065073">
            <a:off x="3140392" y="3355296"/>
            <a:ext cx="217042" cy="5473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1F1D3AF6-B12E-4E5E-8ED2-9399225A80A2}"/>
              </a:ext>
            </a:extLst>
          </p:cNvPr>
          <p:cNvSpPr/>
          <p:nvPr/>
        </p:nvSpPr>
        <p:spPr>
          <a:xfrm rot="2228825">
            <a:off x="1201274" y="3469553"/>
            <a:ext cx="207425" cy="4272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83B40B32-37B0-4F59-8A1E-940DFFB13BD1}"/>
              </a:ext>
            </a:extLst>
          </p:cNvPr>
          <p:cNvSpPr/>
          <p:nvPr/>
        </p:nvSpPr>
        <p:spPr>
          <a:xfrm rot="1132770">
            <a:off x="2164085" y="3447582"/>
            <a:ext cx="193183" cy="4711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A64A3A-EF57-46F1-B6C9-4D4C32B56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6297" y="2872731"/>
            <a:ext cx="6698697" cy="332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550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09656-794E-4313-A29C-4BB7DA3D0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337"/>
          </a:xfrm>
        </p:spPr>
        <p:txBody>
          <a:bodyPr/>
          <a:lstStyle/>
          <a:p>
            <a:pPr algn="ctr"/>
            <a:r>
              <a:rPr lang="fa-IR" sz="1800" b="1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شبیه سازی عددی و گرافیکی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3B04E4-4AA4-4AF8-A596-3519DA02B047}"/>
              </a:ext>
            </a:extLst>
          </p:cNvPr>
          <p:cNvSpPr txBox="1"/>
          <p:nvPr/>
        </p:nvSpPr>
        <p:spPr>
          <a:xfrm>
            <a:off x="708338" y="1293642"/>
            <a:ext cx="11272233" cy="72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r" rtl="1">
              <a:lnSpc>
                <a:spcPct val="115000"/>
              </a:lnSpc>
              <a:spcAft>
                <a:spcPts val="1000"/>
              </a:spcAft>
            </a:pPr>
            <a:r>
              <a:rPr lang="fa-IR" b="1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در این شبیه سازی  وابستگی های ساختاری در نظر گرفته شد برای کوپلر مفناطیسی نوع  </a:t>
            </a:r>
            <a:r>
              <a:rPr lang="en-US" b="1" dirty="0">
                <a:solidFill>
                  <a:srgbClr val="374151"/>
                </a:solidFill>
                <a:effectLst/>
                <a:latin typeface="IRANSans Medium" panose="02040503050201020203" pitchFamily="18" charset="-78"/>
                <a:ea typeface="Calibri" panose="020F0502020204030204" pitchFamily="34" charset="0"/>
                <a:cs typeface="B Nazanin" panose="00000400000000000000" pitchFamily="2" charset="-78"/>
              </a:rPr>
              <a:t>axial </a:t>
            </a:r>
            <a:r>
              <a:rPr lang="fa-IR" b="1" dirty="0">
                <a:solidFill>
                  <a:srgbClr val="374151"/>
                </a:solidFill>
                <a:effectLst/>
                <a:latin typeface="IRANSans Medium" panose="02040503050201020203" pitchFamily="18" charset="-78"/>
                <a:ea typeface="Calibri" panose="020F0502020204030204" pitchFamily="34" charset="0"/>
                <a:cs typeface="B Nazanin" panose="00000400000000000000" pitchFamily="2" charset="-78"/>
              </a:rPr>
              <a:t>که توسط نرم افزار  "</a:t>
            </a:r>
            <a:r>
              <a:rPr lang="en-US" b="1" dirty="0" err="1">
                <a:solidFill>
                  <a:srgbClr val="374151"/>
                </a:solidFill>
                <a:effectLst/>
                <a:latin typeface="IRANSans Medium" panose="02040503050201020203" pitchFamily="18" charset="-78"/>
                <a:ea typeface="Calibri" panose="020F0502020204030204" pitchFamily="34" charset="0"/>
                <a:cs typeface="B Nazanin" panose="00000400000000000000" pitchFamily="2" charset="-78"/>
              </a:rPr>
              <a:t>Comsol</a:t>
            </a:r>
            <a:r>
              <a:rPr lang="en-US" b="1" dirty="0">
                <a:solidFill>
                  <a:srgbClr val="374151"/>
                </a:solidFill>
                <a:effectLst/>
                <a:latin typeface="IRANSans Medium" panose="02040503050201020203" pitchFamily="18" charset="-78"/>
                <a:ea typeface="Calibri" panose="020F0502020204030204" pitchFamily="34" charset="0"/>
                <a:cs typeface="B Nazanin" panose="00000400000000000000" pitchFamily="2" charset="-78"/>
              </a:rPr>
              <a:t> Multiphysics</a:t>
            </a:r>
            <a:r>
              <a:rPr lang="fa-IR" b="1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" انجام شده است. که در شکل زیر میتوانید پارامتر های تعیین شده برای هر قسمت راببینید.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D7E25C-4117-4977-BDF2-E77CC643237A}"/>
              </a:ext>
            </a:extLst>
          </p:cNvPr>
          <p:cNvSpPr txBox="1"/>
          <p:nvPr/>
        </p:nvSpPr>
        <p:spPr>
          <a:xfrm>
            <a:off x="6001553" y="2309974"/>
            <a:ext cx="5613201" cy="327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fa-IR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RANSans Medium" panose="02040503050201020203" pitchFamily="18" charset="-78"/>
              </a:rPr>
              <a:t>فرضیات مدلسازی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fa-IR" b="1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در این شبیه‌سازی‌، </a:t>
            </a:r>
            <a:endParaRPr lang="en-US" b="1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285750" marR="0" indent="-28575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fa-IR" b="1" dirty="0">
                <a:cs typeface="B Nazanin" panose="00000400000000000000" pitchFamily="2" charset="-78"/>
              </a:rPr>
              <a:t>میدان مغناطیسی دائمی یکنواخت</a:t>
            </a:r>
            <a:endParaRPr lang="en-US" b="1" dirty="0">
              <a:cs typeface="B Nazanin" panose="00000400000000000000" pitchFamily="2" charset="-78"/>
            </a:endParaRPr>
          </a:p>
          <a:p>
            <a:pPr marL="285750" marR="0" indent="-28575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fa-IR" b="1" dirty="0">
                <a:cs typeface="B Nazanin" panose="00000400000000000000" pitchFamily="2" charset="-78"/>
              </a:rPr>
              <a:t>چگالی جریان مغناطیسی دائمی  </a:t>
            </a:r>
            <a:r>
              <a:rPr lang="en-US" b="1" dirty="0">
                <a:cs typeface="B Nazanin" panose="00000400000000000000" pitchFamily="2" charset="-78"/>
              </a:rPr>
              <a:t>B</a:t>
            </a:r>
            <a:r>
              <a:rPr lang="fa-IR" b="1" dirty="0">
                <a:cs typeface="B Nazanin" panose="00000400000000000000" pitchFamily="2" charset="-78"/>
              </a:rPr>
              <a:t> ثابت در تمام حجم</a:t>
            </a:r>
            <a:endParaRPr lang="en-US" b="1" dirty="0">
              <a:cs typeface="B Nazanin" panose="00000400000000000000" pitchFamily="2" charset="-78"/>
            </a:endParaRPr>
          </a:p>
          <a:p>
            <a:pPr marL="285750" marR="0" indent="-28575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fa-IR" b="1" dirty="0">
                <a:cs typeface="B Nazanin" panose="00000400000000000000" pitchFamily="2" charset="-78"/>
              </a:rPr>
              <a:t>جهت چگالی جریان مغناطیسی دائمی  موازی با محور چرخش اتصال</a:t>
            </a:r>
            <a:endParaRPr lang="en-US" b="1" dirty="0">
              <a:cs typeface="B Nazanin" panose="00000400000000000000" pitchFamily="2" charset="-78"/>
            </a:endParaRPr>
          </a:p>
          <a:p>
            <a:pPr marL="285750" marR="0" indent="-28575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fa-IR" b="1" dirty="0">
                <a:cs typeface="B Nazanin" panose="00000400000000000000" pitchFamily="2" charset="-78"/>
              </a:rPr>
              <a:t>و در مغناطیس‌های مجاور مخالف است</a:t>
            </a:r>
            <a:r>
              <a:rPr lang="fa-IR" b="1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 </a:t>
            </a:r>
            <a:endParaRPr lang="en-US" b="1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fa-IR" sz="2000" b="1" dirty="0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فرض شدند</a:t>
            </a:r>
            <a:endParaRPr lang="en-US" sz="2000" b="1" dirty="0">
              <a:solidFill>
                <a:srgbClr val="374151"/>
              </a:solidFill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C5F8F3B1-C105-4BFC-8F17-EDC6C35810D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96252"/>
            <a:ext cx="5152807" cy="298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63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BA64B-D089-4ECA-A243-F7EDDC62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برای  شبیه ساز ی نیرو و گشتاور کوپلر های مناطیسی نیاز به حل  معادلات ماکسول در شرایط مرزی خاص هستیم</a:t>
            </a:r>
            <a:br>
              <a:rPr lang="fa-IR" sz="2000" dirty="0">
                <a:cs typeface="B Nazanin" panose="00000400000000000000" pitchFamily="2" charset="-78"/>
              </a:rPr>
            </a:br>
            <a:r>
              <a:rPr lang="fa-IR" sz="2000" dirty="0">
                <a:cs typeface="B Nazanin" panose="00000400000000000000" pitchFamily="2" charset="-78"/>
              </a:rPr>
              <a:t>که معادلات ما عبارتند از:</a:t>
            </a:r>
            <a:endParaRPr lang="en-US" sz="2000" dirty="0"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014CCC-E48D-4D58-9D1A-EA47C28D30F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96822" y="1487525"/>
            <a:ext cx="2705478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917A9F-DC9D-488F-A840-91B5B9C02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467" y="4674491"/>
            <a:ext cx="2097187" cy="12687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563883-A16E-492C-B538-A34EF73D8B31}"/>
              </a:ext>
            </a:extLst>
          </p:cNvPr>
          <p:cNvSpPr txBox="1"/>
          <p:nvPr/>
        </p:nvSpPr>
        <p:spPr>
          <a:xfrm>
            <a:off x="5255654" y="4898008"/>
            <a:ext cx="6098146" cy="410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fa-IR" b="1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بعد ما برای  کمیت های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b="1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که در رابطه بالا بیان کردیم را به صورت مقابل تعریف کردیم: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F3CEA5F-7E3C-43A1-B7F3-0A86ED8D3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255654" y="1784614"/>
            <a:ext cx="5178920" cy="258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38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25F4E9-E6C2-4B33-A285-6446086DDE6F}"/>
              </a:ext>
            </a:extLst>
          </p:cNvPr>
          <p:cNvSpPr txBox="1"/>
          <p:nvPr/>
        </p:nvSpPr>
        <p:spPr>
          <a:xfrm>
            <a:off x="1609859" y="309095"/>
            <a:ext cx="9672034" cy="8233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fa-IR" dirty="0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IRANSans Medium" panose="02040503050201020203" pitchFamily="18" charset="-78"/>
              </a:rPr>
              <a:t>توصیف مسئله </a:t>
            </a:r>
          </a:p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fa-IR" sz="18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RANSans Medium" panose="02040503050201020203" pitchFamily="18" charset="-78"/>
              </a:rPr>
              <a:t>مسئله را می‌توان به عنوان مغناطیس‌استاتیک توصیف کرد، بدون وجود جریان آزاد </a:t>
            </a:r>
            <a:endParaRPr lang="en-US" sz="18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IRANSans Medium" panose="02040503050201020203" pitchFamily="18" charset="-78"/>
            </a:endParaRPr>
          </a:p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fa-IR" sz="18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RANSans Medium" panose="02040503050201020203" pitchFamily="18" charset="-78"/>
              </a:rPr>
              <a:t>برای این حالت، </a:t>
            </a:r>
            <a:r>
              <a:rPr lang="fa-IR" dirty="0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IRANSans Medium" panose="02040503050201020203" pitchFamily="18" charset="-78"/>
              </a:rPr>
              <a:t>از شکل ساده </a:t>
            </a:r>
            <a:r>
              <a:rPr lang="fa-IR" sz="18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RANSans Medium" panose="02040503050201020203" pitchFamily="18" charset="-78"/>
              </a:rPr>
              <a:t>قانون ماکسول-آمپر استفاده میشود</a:t>
            </a:r>
          </a:p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fa-IR" dirty="0">
              <a:solidFill>
                <a:srgbClr val="374151"/>
              </a:solidFill>
              <a:latin typeface="Calibri" panose="020F0502020204030204" pitchFamily="34" charset="0"/>
              <a:ea typeface="Calibri" panose="020F0502020204030204" pitchFamily="34" charset="0"/>
              <a:cs typeface="IRANSans Medium" panose="02040503050201020203" pitchFamily="18" charset="-78"/>
            </a:endParaRPr>
          </a:p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fa-IR" sz="24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IRANSans Medium" panose="02040503050201020203" pitchFamily="18" charset="-78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fa-IR" sz="18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RANSans Medium" panose="02040503050201020203" pitchFamily="18" charset="-78"/>
              </a:rPr>
              <a:t>در این حالت، میدان مغناطیسی بدون کرل  است؛ این بدان معناست که بردار پتانسیل مغناطیسی </a:t>
            </a:r>
            <a:r>
              <a:rPr lang="en-US" sz="1800" dirty="0" err="1">
                <a:solidFill>
                  <a:srgbClr val="374151"/>
                </a:solidFill>
                <a:effectLst/>
                <a:latin typeface="IRANSans Medium" panose="02040503050201020203" pitchFamily="18" charset="-78"/>
                <a:ea typeface="Calibri" panose="020F0502020204030204" pitchFamily="34" charset="0"/>
                <a:cs typeface="Arial" panose="020B0604020202020204" pitchFamily="34" charset="0"/>
              </a:rPr>
              <a:t>Vm</a:t>
            </a:r>
            <a:r>
              <a:rPr lang="fa-IR" sz="18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RANSans Medium" panose="02040503050201020203" pitchFamily="18" charset="-78"/>
              </a:rPr>
              <a:t> وجود دارد و شدت میدان مغناطیسی می‌تواند به عنوان تابع آن بیان شود: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fa-IR" sz="2400" dirty="0">
              <a:solidFill>
                <a:srgbClr val="374151"/>
              </a:solidFill>
              <a:latin typeface="Calibri" panose="020F0502020204030204" pitchFamily="34" charset="0"/>
              <a:ea typeface="Calibri" panose="020F0502020204030204" pitchFamily="34" charset="0"/>
              <a:cs typeface="IRANSans Medium" panose="02040503050201020203" pitchFamily="18" charset="-78"/>
            </a:endParaRPr>
          </a:p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fa-IR" sz="2400" dirty="0">
              <a:solidFill>
                <a:srgbClr val="374151"/>
              </a:solidFill>
              <a:latin typeface="Calibri" panose="020F0502020204030204" pitchFamily="34" charset="0"/>
              <a:ea typeface="Calibri" panose="020F0502020204030204" pitchFamily="34" charset="0"/>
              <a:cs typeface="IRANSans Medium" panose="02040503050201020203" pitchFamily="18" charset="-78"/>
            </a:endParaRPr>
          </a:p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fa-IR" sz="18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RANSans Medium" panose="02040503050201020203" pitchFamily="18" charset="-78"/>
              </a:rPr>
              <a:t>ترکیب قانون گاوس مغناطیسی، روابط تشکیلی </a:t>
            </a:r>
            <a:r>
              <a:rPr lang="en-US" sz="1800" dirty="0">
                <a:solidFill>
                  <a:srgbClr val="374151"/>
                </a:solidFill>
                <a:effectLst/>
                <a:latin typeface="IRANSans Medium" panose="02040503050201020203" pitchFamily="18" charset="-78"/>
                <a:ea typeface="Calibri" panose="020F0502020204030204" pitchFamily="34" charset="0"/>
                <a:cs typeface="Arial" panose="020B0604020202020204" pitchFamily="34" charset="0"/>
              </a:rPr>
              <a:t>B = µ0 (H + M)</a:t>
            </a:r>
            <a:r>
              <a:rPr lang="fa-IR" sz="18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RANSans Medium" panose="02040503050201020203" pitchFamily="18" charset="-78"/>
              </a:rPr>
              <a:t> و معادله بالایی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a-IR" sz="18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RANSans Medium" panose="02040503050201020203" pitchFamily="18" charset="-78"/>
              </a:rPr>
              <a:t>معادله مدلسازی الکترواستاتیک در عدم وجود جریان‌های الکتریکی می‌دهد: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fa-IR" sz="2400" dirty="0">
              <a:solidFill>
                <a:srgbClr val="374151"/>
              </a:solidFill>
              <a:latin typeface="Calibri" panose="020F0502020204030204" pitchFamily="34" charset="0"/>
              <a:ea typeface="Calibri" panose="020F0502020204030204" pitchFamily="34" charset="0"/>
              <a:cs typeface="IRANSans Medium" panose="02040503050201020203" pitchFamily="18" charset="-78"/>
            </a:endParaRPr>
          </a:p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fa-IR" sz="24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IRANSans Medium" panose="02040503050201020203" pitchFamily="18" charset="-78"/>
            </a:endParaRPr>
          </a:p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fa-IR" sz="2400" dirty="0">
              <a:solidFill>
                <a:srgbClr val="374151"/>
              </a:solidFill>
              <a:latin typeface="Calibri" panose="020F0502020204030204" pitchFamily="34" charset="0"/>
              <a:ea typeface="Calibri" panose="020F0502020204030204" pitchFamily="34" charset="0"/>
              <a:cs typeface="IRANSans Medium" panose="02040503050201020203" pitchFamily="18" charset="-78"/>
            </a:endParaRPr>
          </a:p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fa-IR" sz="24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IRANSans Medium" panose="02040503050201020203" pitchFamily="18" charset="-78"/>
            </a:endParaRPr>
          </a:p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fa-IR" sz="2400" dirty="0">
              <a:solidFill>
                <a:srgbClr val="374151"/>
              </a:solidFill>
              <a:latin typeface="Calibri" panose="020F0502020204030204" pitchFamily="34" charset="0"/>
              <a:ea typeface="Calibri" panose="020F0502020204030204" pitchFamily="34" charset="0"/>
              <a:cs typeface="IRANSans Medium" panose="02040503050201020203" pitchFamily="18" charset="-78"/>
            </a:endParaRPr>
          </a:p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F3DC32-8A2D-4B9D-9BD5-1C1228913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173" y="1080091"/>
            <a:ext cx="3626827" cy="7100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5B440F-3AED-49DC-A8DC-20ECAD79DB8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24042" y="3126798"/>
            <a:ext cx="1764404" cy="6044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C2CDCD-4AFD-4078-AF6A-486AB57B96F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691686" y="5023665"/>
            <a:ext cx="3065170" cy="6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50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1019</Words>
  <Application>Microsoft Office PowerPoint</Application>
  <PresentationFormat>Widescreen</PresentationFormat>
  <Paragraphs>135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Calibri</vt:lpstr>
      <vt:lpstr>Calibri Light</vt:lpstr>
      <vt:lpstr>Franklin Gothic Book</vt:lpstr>
      <vt:lpstr>IRANSans</vt:lpstr>
      <vt:lpstr>IRANSans Medium</vt:lpstr>
      <vt:lpstr>IRANSans UltraLight</vt:lpstr>
      <vt:lpstr>Segoe UI Light</vt:lpstr>
      <vt:lpstr>Ubuntu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انواع کوپلرهای مناطیسی   کوپلرهای مغناطیسی دسته محوری (axial)   انتقال گشتاور در جهت موازی با محور اتصال  الکتروموتورها و توربین‌ها   کوپلرهای مغناطیسی شعاعی (radial)  انتقال گشتاور در جهت عمودی با صفحه یا محور اتصال   در پمپ‌های آب      </vt:lpstr>
      <vt:lpstr>PowerPoint Presentation</vt:lpstr>
      <vt:lpstr>شبیه سازی عددی و گرافیکی</vt:lpstr>
      <vt:lpstr>برای  شبیه ساز ی نیرو و گشتاور کوپلر های مناطیسی نیاز به حل  معادلات ماکسول در شرایط مرزی خاص هستیم که معادلات ما عبارتند از:</vt:lpstr>
      <vt:lpstr>PowerPoint Presentation</vt:lpstr>
      <vt:lpstr>PowerPoint Presentation</vt:lpstr>
      <vt:lpstr>به طور مشابه، محاسبات گشتاور کوپلینگ بر اساس انتگرال است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mortezaofficiall1381@hotmail.com</dc:creator>
  <cp:lastModifiedBy>mortezaofficiall1381@hotmail.com</cp:lastModifiedBy>
  <cp:revision>105</cp:revision>
  <dcterms:created xsi:type="dcterms:W3CDTF">2023-05-30T14:28:36Z</dcterms:created>
  <dcterms:modified xsi:type="dcterms:W3CDTF">2023-06-12T14:28:24Z</dcterms:modified>
</cp:coreProperties>
</file>