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287" r:id="rId4"/>
    <p:sldId id="288" r:id="rId5"/>
    <p:sldId id="294" r:id="rId6"/>
    <p:sldId id="28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75" autoAdjust="0"/>
    <p:restoredTop sz="94660"/>
  </p:normalViewPr>
  <p:slideViewPr>
    <p:cSldViewPr snapToGrid="0">
      <p:cViewPr varScale="1">
        <p:scale>
          <a:sx n="144" d="100"/>
          <a:sy n="144" d="100"/>
        </p:scale>
        <p:origin x="208"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FCBE-6DB1-4B1B-ABB3-B63202E8D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27F89-5F03-480E-8C39-BE7723C384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4A6B9-7556-400B-B4AC-433AB578CDD8}"/>
              </a:ext>
            </a:extLst>
          </p:cNvPr>
          <p:cNvSpPr>
            <a:spLocks noGrp="1"/>
          </p:cNvSpPr>
          <p:nvPr>
            <p:ph type="dt" sz="half" idx="10"/>
          </p:nvPr>
        </p:nvSpPr>
        <p:spPr/>
        <p:txBody>
          <a:bodyPr/>
          <a:lstStyle/>
          <a:p>
            <a:fld id="{3E188059-9AAA-48DC-89EE-5FBEEAFD7015}" type="datetimeFigureOut">
              <a:rPr lang="en-US" smtClean="0"/>
              <a:t>10/4/24</a:t>
            </a:fld>
            <a:endParaRPr lang="en-US"/>
          </a:p>
        </p:txBody>
      </p:sp>
      <p:sp>
        <p:nvSpPr>
          <p:cNvPr id="5" name="Footer Placeholder 4">
            <a:extLst>
              <a:ext uri="{FF2B5EF4-FFF2-40B4-BE49-F238E27FC236}">
                <a16:creationId xmlns:a16="http://schemas.microsoft.com/office/drawing/2014/main" id="{6045D331-7D15-4DA4-9B6F-F190125341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30A0A-8960-4A73-8B9B-F8E284CD4E85}"/>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6132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2A10-4392-4AD6-929E-227E4B3B47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A247C7-ACB2-4E0E-947E-8988FB3C96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AB833-3184-47A5-BCD6-9C53ACE79098}"/>
              </a:ext>
            </a:extLst>
          </p:cNvPr>
          <p:cNvSpPr>
            <a:spLocks noGrp="1"/>
          </p:cNvSpPr>
          <p:nvPr>
            <p:ph type="dt" sz="half" idx="10"/>
          </p:nvPr>
        </p:nvSpPr>
        <p:spPr/>
        <p:txBody>
          <a:bodyPr/>
          <a:lstStyle/>
          <a:p>
            <a:fld id="{3E188059-9AAA-48DC-89EE-5FBEEAFD7015}" type="datetimeFigureOut">
              <a:rPr lang="en-US" smtClean="0"/>
              <a:t>10/4/24</a:t>
            </a:fld>
            <a:endParaRPr lang="en-US"/>
          </a:p>
        </p:txBody>
      </p:sp>
      <p:sp>
        <p:nvSpPr>
          <p:cNvPr id="5" name="Footer Placeholder 4">
            <a:extLst>
              <a:ext uri="{FF2B5EF4-FFF2-40B4-BE49-F238E27FC236}">
                <a16:creationId xmlns:a16="http://schemas.microsoft.com/office/drawing/2014/main" id="{9653F833-8BC8-45EA-BFF4-903E11DA5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28BB2-8FD9-4424-8EFC-E18CCD35F3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9065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0B9A8D-1CA7-4961-BA18-89263A7A9C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E6AFE6-DCBD-431E-99D6-4B35487B7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7024D0-0311-48D0-805E-85C27A02FCFB}"/>
              </a:ext>
            </a:extLst>
          </p:cNvPr>
          <p:cNvSpPr>
            <a:spLocks noGrp="1"/>
          </p:cNvSpPr>
          <p:nvPr>
            <p:ph type="dt" sz="half" idx="10"/>
          </p:nvPr>
        </p:nvSpPr>
        <p:spPr/>
        <p:txBody>
          <a:bodyPr/>
          <a:lstStyle/>
          <a:p>
            <a:fld id="{3E188059-9AAA-48DC-89EE-5FBEEAFD7015}" type="datetimeFigureOut">
              <a:rPr lang="en-US" smtClean="0"/>
              <a:t>10/4/24</a:t>
            </a:fld>
            <a:endParaRPr lang="en-US"/>
          </a:p>
        </p:txBody>
      </p:sp>
      <p:sp>
        <p:nvSpPr>
          <p:cNvPr id="5" name="Footer Placeholder 4">
            <a:extLst>
              <a:ext uri="{FF2B5EF4-FFF2-40B4-BE49-F238E27FC236}">
                <a16:creationId xmlns:a16="http://schemas.microsoft.com/office/drawing/2014/main" id="{0AF29561-9855-4E6C-9663-CE83B4D24E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5B88F-4F71-430C-BC5E-4767A183897E}"/>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77933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77E35-505C-4661-A350-D48332BDC7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F70C6E-F342-4085-9221-5AD8946E16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9BF7A-7D25-491C-B744-D0ABCF198FE4}"/>
              </a:ext>
            </a:extLst>
          </p:cNvPr>
          <p:cNvSpPr>
            <a:spLocks noGrp="1"/>
          </p:cNvSpPr>
          <p:nvPr>
            <p:ph type="dt" sz="half" idx="10"/>
          </p:nvPr>
        </p:nvSpPr>
        <p:spPr/>
        <p:txBody>
          <a:bodyPr/>
          <a:lstStyle/>
          <a:p>
            <a:fld id="{3E188059-9AAA-48DC-89EE-5FBEEAFD7015}" type="datetimeFigureOut">
              <a:rPr lang="en-US" smtClean="0"/>
              <a:t>10/4/24</a:t>
            </a:fld>
            <a:endParaRPr lang="en-US"/>
          </a:p>
        </p:txBody>
      </p:sp>
      <p:sp>
        <p:nvSpPr>
          <p:cNvPr id="5" name="Footer Placeholder 4">
            <a:extLst>
              <a:ext uri="{FF2B5EF4-FFF2-40B4-BE49-F238E27FC236}">
                <a16:creationId xmlns:a16="http://schemas.microsoft.com/office/drawing/2014/main" id="{4723326B-FE5C-41FB-A57A-2C06A95C1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8C87B-7262-41A1-984D-9A9F516C9AE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87267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CC57-6B97-4750-840C-2BEC36155A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0FC807-4BBA-43DA-BD60-91F14B89F3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831A53-092A-49DD-A391-80F1BF0353B8}"/>
              </a:ext>
            </a:extLst>
          </p:cNvPr>
          <p:cNvSpPr>
            <a:spLocks noGrp="1"/>
          </p:cNvSpPr>
          <p:nvPr>
            <p:ph type="dt" sz="half" idx="10"/>
          </p:nvPr>
        </p:nvSpPr>
        <p:spPr/>
        <p:txBody>
          <a:bodyPr/>
          <a:lstStyle/>
          <a:p>
            <a:fld id="{3E188059-9AAA-48DC-89EE-5FBEEAFD7015}" type="datetimeFigureOut">
              <a:rPr lang="en-US" smtClean="0"/>
              <a:t>10/4/24</a:t>
            </a:fld>
            <a:endParaRPr lang="en-US"/>
          </a:p>
        </p:txBody>
      </p:sp>
      <p:sp>
        <p:nvSpPr>
          <p:cNvPr id="5" name="Footer Placeholder 4">
            <a:extLst>
              <a:ext uri="{FF2B5EF4-FFF2-40B4-BE49-F238E27FC236}">
                <a16:creationId xmlns:a16="http://schemas.microsoft.com/office/drawing/2014/main" id="{8332A654-A90A-44B0-89D2-053451B8F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49B6D-5E6E-419E-9334-9804D8E0CAE4}"/>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4145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2B782-8610-4B71-90D7-D32DE75E1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240769-AC98-4BF6-A45E-619E93F6FB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E1DA5C-DA0E-42B7-940E-E41510EDB1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790389-2245-405F-9E20-71C011FFE4CD}"/>
              </a:ext>
            </a:extLst>
          </p:cNvPr>
          <p:cNvSpPr>
            <a:spLocks noGrp="1"/>
          </p:cNvSpPr>
          <p:nvPr>
            <p:ph type="dt" sz="half" idx="10"/>
          </p:nvPr>
        </p:nvSpPr>
        <p:spPr/>
        <p:txBody>
          <a:bodyPr/>
          <a:lstStyle/>
          <a:p>
            <a:fld id="{3E188059-9AAA-48DC-89EE-5FBEEAFD7015}" type="datetimeFigureOut">
              <a:rPr lang="en-US" smtClean="0"/>
              <a:t>10/4/24</a:t>
            </a:fld>
            <a:endParaRPr lang="en-US"/>
          </a:p>
        </p:txBody>
      </p:sp>
      <p:sp>
        <p:nvSpPr>
          <p:cNvPr id="6" name="Footer Placeholder 5">
            <a:extLst>
              <a:ext uri="{FF2B5EF4-FFF2-40B4-BE49-F238E27FC236}">
                <a16:creationId xmlns:a16="http://schemas.microsoft.com/office/drawing/2014/main" id="{4E0CAB5F-B68F-4088-8F0A-1B7AE70DB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856F76-EAF7-447B-A724-796F5906DE50}"/>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40542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382D-B994-48A0-8D4F-9E4B26578A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2F2DA7-E357-4E79-948E-14D93DCAF9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284071-8705-4799-8505-F7A64CE7F6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2FB189-7903-4216-B49A-7154E16F4C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3E4BF6-3478-4A51-B0E0-311602840B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80C5DD-4E94-4EB1-AC14-0485D50EA071}"/>
              </a:ext>
            </a:extLst>
          </p:cNvPr>
          <p:cNvSpPr>
            <a:spLocks noGrp="1"/>
          </p:cNvSpPr>
          <p:nvPr>
            <p:ph type="dt" sz="half" idx="10"/>
          </p:nvPr>
        </p:nvSpPr>
        <p:spPr/>
        <p:txBody>
          <a:bodyPr/>
          <a:lstStyle/>
          <a:p>
            <a:fld id="{3E188059-9AAA-48DC-89EE-5FBEEAFD7015}" type="datetimeFigureOut">
              <a:rPr lang="en-US" smtClean="0"/>
              <a:t>10/4/24</a:t>
            </a:fld>
            <a:endParaRPr lang="en-US"/>
          </a:p>
        </p:txBody>
      </p:sp>
      <p:sp>
        <p:nvSpPr>
          <p:cNvPr id="8" name="Footer Placeholder 7">
            <a:extLst>
              <a:ext uri="{FF2B5EF4-FFF2-40B4-BE49-F238E27FC236}">
                <a16:creationId xmlns:a16="http://schemas.microsoft.com/office/drawing/2014/main" id="{D895A404-6C0D-4DE9-BA53-8A44E6CED1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2AA75B-2B1B-410F-84AE-A3A3FF2567DB}"/>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0001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8FBC-69EF-4DD9-A569-18FE7BEA9C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C4B2D2-5DD7-4833-BF51-F3E697E78E13}"/>
              </a:ext>
            </a:extLst>
          </p:cNvPr>
          <p:cNvSpPr>
            <a:spLocks noGrp="1"/>
          </p:cNvSpPr>
          <p:nvPr>
            <p:ph type="dt" sz="half" idx="10"/>
          </p:nvPr>
        </p:nvSpPr>
        <p:spPr/>
        <p:txBody>
          <a:bodyPr/>
          <a:lstStyle/>
          <a:p>
            <a:fld id="{3E188059-9AAA-48DC-89EE-5FBEEAFD7015}" type="datetimeFigureOut">
              <a:rPr lang="en-US" smtClean="0"/>
              <a:t>10/4/24</a:t>
            </a:fld>
            <a:endParaRPr lang="en-US"/>
          </a:p>
        </p:txBody>
      </p:sp>
      <p:sp>
        <p:nvSpPr>
          <p:cNvPr id="4" name="Footer Placeholder 3">
            <a:extLst>
              <a:ext uri="{FF2B5EF4-FFF2-40B4-BE49-F238E27FC236}">
                <a16:creationId xmlns:a16="http://schemas.microsoft.com/office/drawing/2014/main" id="{28AD6132-210B-4CCA-8F36-457AF6D114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006A77-955F-4304-B865-89A9DB6C02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19700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ED2AAF-04D4-4E97-90BC-98A9334B1E25}"/>
              </a:ext>
            </a:extLst>
          </p:cNvPr>
          <p:cNvSpPr>
            <a:spLocks noGrp="1"/>
          </p:cNvSpPr>
          <p:nvPr>
            <p:ph type="dt" sz="half" idx="10"/>
          </p:nvPr>
        </p:nvSpPr>
        <p:spPr/>
        <p:txBody>
          <a:bodyPr/>
          <a:lstStyle/>
          <a:p>
            <a:fld id="{3E188059-9AAA-48DC-89EE-5FBEEAFD7015}" type="datetimeFigureOut">
              <a:rPr lang="en-US" smtClean="0"/>
              <a:t>10/4/24</a:t>
            </a:fld>
            <a:endParaRPr lang="en-US"/>
          </a:p>
        </p:txBody>
      </p:sp>
      <p:sp>
        <p:nvSpPr>
          <p:cNvPr id="3" name="Footer Placeholder 2">
            <a:extLst>
              <a:ext uri="{FF2B5EF4-FFF2-40B4-BE49-F238E27FC236}">
                <a16:creationId xmlns:a16="http://schemas.microsoft.com/office/drawing/2014/main" id="{243C425C-C440-4075-ACA5-C1D56B2B5B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1C4AAB-D376-4EBC-A9E4-D7136266676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8706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ABF48-9894-41D6-882C-1DA7612CD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1E3B81-8A03-4EC3-9688-4554E6B72F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6CC1B8-EDD4-4827-B8F9-DB74D76F4D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24718D-9C3F-4FC8-B203-6B74BA38AE38}"/>
              </a:ext>
            </a:extLst>
          </p:cNvPr>
          <p:cNvSpPr>
            <a:spLocks noGrp="1"/>
          </p:cNvSpPr>
          <p:nvPr>
            <p:ph type="dt" sz="half" idx="10"/>
          </p:nvPr>
        </p:nvSpPr>
        <p:spPr/>
        <p:txBody>
          <a:bodyPr/>
          <a:lstStyle/>
          <a:p>
            <a:fld id="{3E188059-9AAA-48DC-89EE-5FBEEAFD7015}" type="datetimeFigureOut">
              <a:rPr lang="en-US" smtClean="0"/>
              <a:t>10/4/24</a:t>
            </a:fld>
            <a:endParaRPr lang="en-US"/>
          </a:p>
        </p:txBody>
      </p:sp>
      <p:sp>
        <p:nvSpPr>
          <p:cNvPr id="6" name="Footer Placeholder 5">
            <a:extLst>
              <a:ext uri="{FF2B5EF4-FFF2-40B4-BE49-F238E27FC236}">
                <a16:creationId xmlns:a16="http://schemas.microsoft.com/office/drawing/2014/main" id="{D6B75A3E-4DC6-4D95-A3BD-912F1D88E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54BB3-8FC3-4B57-88F0-31B2C64B6D2C}"/>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774298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EF8A6-387D-47A4-BCDF-FEAA035CC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94CD6C-C2AF-453A-9CB0-F714B8AD5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F3F76D-857D-4B16-A2BC-374B310E1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0A6D72-CBEB-4011-B246-606AB821B153}"/>
              </a:ext>
            </a:extLst>
          </p:cNvPr>
          <p:cNvSpPr>
            <a:spLocks noGrp="1"/>
          </p:cNvSpPr>
          <p:nvPr>
            <p:ph type="dt" sz="half" idx="10"/>
          </p:nvPr>
        </p:nvSpPr>
        <p:spPr/>
        <p:txBody>
          <a:bodyPr/>
          <a:lstStyle/>
          <a:p>
            <a:fld id="{3E188059-9AAA-48DC-89EE-5FBEEAFD7015}" type="datetimeFigureOut">
              <a:rPr lang="en-US" smtClean="0"/>
              <a:t>10/4/24</a:t>
            </a:fld>
            <a:endParaRPr lang="en-US"/>
          </a:p>
        </p:txBody>
      </p:sp>
      <p:sp>
        <p:nvSpPr>
          <p:cNvPr id="6" name="Footer Placeholder 5">
            <a:extLst>
              <a:ext uri="{FF2B5EF4-FFF2-40B4-BE49-F238E27FC236}">
                <a16:creationId xmlns:a16="http://schemas.microsoft.com/office/drawing/2014/main" id="{790E3350-AE6F-44D4-BEA6-2A35AC3AA3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129DF1-7DC0-4B81-A968-7306E0800AD2}"/>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05419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C55863-BB60-4FF4-85D6-6B118FC882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078557-7DD6-4B28-BA8C-D3F3929D37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D5A98B-4738-4F2D-90A0-F4C6B13AE1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88059-9AAA-48DC-89EE-5FBEEAFD7015}" type="datetimeFigureOut">
              <a:rPr lang="en-US" smtClean="0"/>
              <a:t>10/4/24</a:t>
            </a:fld>
            <a:endParaRPr lang="en-US"/>
          </a:p>
        </p:txBody>
      </p:sp>
      <p:sp>
        <p:nvSpPr>
          <p:cNvPr id="5" name="Footer Placeholder 4">
            <a:extLst>
              <a:ext uri="{FF2B5EF4-FFF2-40B4-BE49-F238E27FC236}">
                <a16:creationId xmlns:a16="http://schemas.microsoft.com/office/drawing/2014/main" id="{E918DDC2-751E-4099-9875-B5427FD6A4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9B6D0F-00D3-413A-9770-DECD2ADBF3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74501-02F2-42F1-90D6-E966BB7EDBE6}" type="slidenum">
              <a:rPr lang="en-US" smtClean="0"/>
              <a:t>‹#›</a:t>
            </a:fld>
            <a:endParaRPr lang="en-US"/>
          </a:p>
        </p:txBody>
      </p:sp>
    </p:spTree>
    <p:extLst>
      <p:ext uri="{BB962C8B-B14F-4D97-AF65-F5344CB8AC3E}">
        <p14:creationId xmlns:p14="http://schemas.microsoft.com/office/powerpoint/2010/main" val="4116097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8D29-D508-45F5-9FC4-04EE61C2DC6F}"/>
              </a:ext>
            </a:extLst>
          </p:cNvPr>
          <p:cNvSpPr>
            <a:spLocks noGrp="1"/>
          </p:cNvSpPr>
          <p:nvPr>
            <p:ph type="ctrTitle"/>
          </p:nvPr>
        </p:nvSpPr>
        <p:spPr/>
        <p:txBody>
          <a:bodyPr/>
          <a:lstStyle/>
          <a:p>
            <a:r>
              <a:rPr lang="en-US" dirty="0"/>
              <a:t>Mini-Project 1 – Part 3</a:t>
            </a:r>
            <a:br>
              <a:rPr lang="en-US" dirty="0"/>
            </a:br>
            <a:r>
              <a:rPr lang="en-US" sz="3200" dirty="0"/>
              <a:t>ECE</a:t>
            </a:r>
            <a:r>
              <a:rPr lang="zh-CN" altLang="en-US" sz="3200" dirty="0"/>
              <a:t> </a:t>
            </a:r>
            <a:r>
              <a:rPr lang="en-US" altLang="zh-CN" sz="3200" dirty="0"/>
              <a:t>471</a:t>
            </a:r>
            <a:br>
              <a:rPr lang="en-US" sz="3200" dirty="0"/>
            </a:br>
            <a:r>
              <a:rPr lang="en-US" altLang="zh-CN" sz="3200" dirty="0"/>
              <a:t>Fall</a:t>
            </a:r>
            <a:r>
              <a:rPr lang="en-US" sz="3200" dirty="0"/>
              <a:t> 2024</a:t>
            </a:r>
          </a:p>
        </p:txBody>
      </p:sp>
      <p:sp>
        <p:nvSpPr>
          <p:cNvPr id="3" name="Subtitle 2">
            <a:extLst>
              <a:ext uri="{FF2B5EF4-FFF2-40B4-BE49-F238E27FC236}">
                <a16:creationId xmlns:a16="http://schemas.microsoft.com/office/drawing/2014/main" id="{2EB99350-515F-46E8-B587-7C3FE28E32C4}"/>
              </a:ext>
            </a:extLst>
          </p:cNvPr>
          <p:cNvSpPr>
            <a:spLocks noGrp="1"/>
          </p:cNvSpPr>
          <p:nvPr>
            <p:ph type="subTitle" idx="1"/>
          </p:nvPr>
        </p:nvSpPr>
        <p:spPr/>
        <p:txBody>
          <a:bodyPr/>
          <a:lstStyle/>
          <a:p>
            <a:r>
              <a:rPr lang="en-US" altLang="zh-CN" dirty="0"/>
              <a:t>Name1</a:t>
            </a:r>
            <a:r>
              <a:rPr lang="zh-CN" altLang="en-US" dirty="0"/>
              <a:t> </a:t>
            </a:r>
            <a:r>
              <a:rPr lang="en-US" altLang="zh-CN" dirty="0"/>
              <a:t>(NetID1),</a:t>
            </a:r>
            <a:r>
              <a:rPr lang="zh-CN" altLang="en-US" dirty="0"/>
              <a:t> </a:t>
            </a:r>
            <a:r>
              <a:rPr lang="en-US" altLang="zh-CN" dirty="0"/>
              <a:t>Name2</a:t>
            </a:r>
            <a:r>
              <a:rPr lang="zh-CN" altLang="en-US" dirty="0"/>
              <a:t> </a:t>
            </a:r>
            <a:r>
              <a:rPr lang="en-US" altLang="zh-CN" dirty="0"/>
              <a:t>(NetID2),</a:t>
            </a:r>
            <a:r>
              <a:rPr lang="zh-CN" altLang="en-US" dirty="0"/>
              <a:t> </a:t>
            </a:r>
            <a:r>
              <a:rPr lang="en-US" altLang="zh-CN" dirty="0"/>
              <a:t>Name3</a:t>
            </a:r>
            <a:r>
              <a:rPr lang="zh-CN" altLang="en-US" dirty="0"/>
              <a:t> </a:t>
            </a:r>
            <a:r>
              <a:rPr lang="en-US" altLang="zh-CN" dirty="0"/>
              <a:t>(NetID3)</a:t>
            </a:r>
            <a:endParaRPr lang="en-US" dirty="0"/>
          </a:p>
        </p:txBody>
      </p:sp>
    </p:spTree>
    <p:extLst>
      <p:ext uri="{BB962C8B-B14F-4D97-AF65-F5344CB8AC3E}">
        <p14:creationId xmlns:p14="http://schemas.microsoft.com/office/powerpoint/2010/main" val="3009203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6186309"/>
          </a:xfrm>
          <a:prstGeom prst="rect">
            <a:avLst/>
          </a:prstGeom>
          <a:noFill/>
        </p:spPr>
        <p:txBody>
          <a:bodyPr wrap="square" rtlCol="0">
            <a:spAutoFit/>
          </a:bodyPr>
          <a:lstStyle/>
          <a:p>
            <a:pPr algn="just" fontAlgn="base"/>
            <a:r>
              <a:rPr lang="en-US" dirty="0"/>
              <a:t>Q1: </a:t>
            </a:r>
            <a:r>
              <a:rPr lang="en-US" sz="1800" u="none" strike="noStrike" dirty="0">
                <a:effectLst/>
                <a:latin typeface="Arial" panose="020B0604020202020204" pitchFamily="34" charset="0"/>
                <a:ea typeface="Arial" panose="020B0604020202020204" pitchFamily="34" charset="0"/>
              </a:rPr>
              <a:t>Parse the provided Carla simulation dataset and calculate the following probabilities for the cut-in scenario (you need to filter our invalid data points before doing the analysis): </a:t>
            </a:r>
          </a:p>
          <a:p>
            <a:pPr algn="just" rtl="0" fontAlgn="base">
              <a:spcBef>
                <a:spcPts val="0"/>
              </a:spcBef>
              <a:spcAft>
                <a:spcPts val="0"/>
              </a:spcAft>
            </a:pPr>
            <a:endParaRPr lang="en-US" b="1" dirty="0"/>
          </a:p>
          <a:p>
            <a:pPr marL="342900" indent="-342900" algn="just" rtl="0" fontAlgn="base">
              <a:spcBef>
                <a:spcPts val="0"/>
              </a:spcBef>
              <a:spcAft>
                <a:spcPts val="0"/>
              </a:spcAft>
              <a:buFont typeface="+mj-lt"/>
              <a:buAutoNum type="alphaLcPeriod"/>
            </a:pPr>
            <a:r>
              <a:rPr lang="en-US" sz="1800" dirty="0">
                <a:effectLst/>
                <a:latin typeface="Arial" panose="020B0604020202020204" pitchFamily="34" charset="0"/>
                <a:ea typeface="Arial" panose="020B0604020202020204" pitchFamily="34" charset="0"/>
              </a:rPr>
              <a:t>The probability of accident P(acc=1) across all weather conditions. </a:t>
            </a:r>
          </a:p>
          <a:p>
            <a:pPr marL="342900" indent="-342900" algn="just" rtl="0" fontAlgn="base">
              <a:spcBef>
                <a:spcPts val="0"/>
              </a:spcBef>
              <a:spcAft>
                <a:spcPts val="0"/>
              </a:spcAft>
              <a:buFont typeface="+mj-lt"/>
              <a:buAutoNum type="alphaLcPeriod"/>
            </a:pPr>
            <a:endParaRPr lang="en-US" dirty="0">
              <a:latin typeface="Arial" panose="020B0604020202020204" pitchFamily="34" charset="0"/>
              <a:ea typeface="Arial" panose="020B0604020202020204" pitchFamily="34" charset="0"/>
            </a:endParaRPr>
          </a:p>
          <a:p>
            <a:pPr marL="342900" indent="-342900" algn="just" rtl="0" fontAlgn="base">
              <a:spcBef>
                <a:spcPts val="0"/>
              </a:spcBef>
              <a:spcAft>
                <a:spcPts val="0"/>
              </a:spcAft>
              <a:buFont typeface="+mj-lt"/>
              <a:buAutoNum type="alphaLcPeriod"/>
            </a:pPr>
            <a:endParaRPr lang="en-US" sz="1800" dirty="0">
              <a:effectLst/>
              <a:latin typeface="Arial" panose="020B0604020202020204" pitchFamily="34" charset="0"/>
              <a:ea typeface="Arial" panose="020B0604020202020204" pitchFamily="34" charset="0"/>
            </a:endParaRPr>
          </a:p>
          <a:p>
            <a:pPr marL="342900" indent="-342900" algn="just" rtl="0" fontAlgn="base">
              <a:spcBef>
                <a:spcPts val="0"/>
              </a:spcBef>
              <a:spcAft>
                <a:spcPts val="0"/>
              </a:spcAft>
              <a:buFont typeface="+mj-lt"/>
              <a:buAutoNum type="alphaLcPeriod"/>
            </a:pPr>
            <a:endParaRPr lang="en-US" dirty="0">
              <a:latin typeface="Arial" panose="020B0604020202020204" pitchFamily="34" charset="0"/>
              <a:ea typeface="Arial" panose="020B0604020202020204" pitchFamily="34" charset="0"/>
            </a:endParaRPr>
          </a:p>
          <a:p>
            <a:pPr marL="342900" indent="-342900" algn="just" rtl="0" fontAlgn="base">
              <a:spcBef>
                <a:spcPts val="0"/>
              </a:spcBef>
              <a:spcAft>
                <a:spcPts val="0"/>
              </a:spcAft>
              <a:buFont typeface="+mj-lt"/>
              <a:buAutoNum type="alphaLcPeriod"/>
            </a:pPr>
            <a:endParaRPr lang="en-US" sz="1800" dirty="0">
              <a:effectLst/>
              <a:latin typeface="Arial" panose="020B0604020202020204" pitchFamily="34" charset="0"/>
              <a:ea typeface="Arial" panose="020B0604020202020204" pitchFamily="34" charset="0"/>
            </a:endParaRPr>
          </a:p>
          <a:p>
            <a:pPr marL="342900" indent="-342900" algn="just" rtl="0" fontAlgn="base">
              <a:spcBef>
                <a:spcPts val="0"/>
              </a:spcBef>
              <a:spcAft>
                <a:spcPts val="0"/>
              </a:spcAft>
              <a:buFont typeface="+mj-lt"/>
              <a:buAutoNum type="alphaLcPeriod"/>
            </a:pPr>
            <a:endParaRPr lang="en-US" dirty="0">
              <a:latin typeface="Arial" panose="020B0604020202020204" pitchFamily="34" charset="0"/>
              <a:ea typeface="Arial" panose="020B0604020202020204" pitchFamily="34" charset="0"/>
            </a:endParaRPr>
          </a:p>
          <a:p>
            <a:pPr marL="342900" indent="-342900" algn="just" rtl="0" fontAlgn="base">
              <a:spcBef>
                <a:spcPts val="0"/>
              </a:spcBef>
              <a:spcAft>
                <a:spcPts val="0"/>
              </a:spcAft>
              <a:buFont typeface="+mj-lt"/>
              <a:buAutoNum type="alphaLcPeriod"/>
            </a:pPr>
            <a:endParaRPr lang="en-US" sz="1800" dirty="0">
              <a:effectLst/>
              <a:latin typeface="Arial" panose="020B0604020202020204" pitchFamily="34" charset="0"/>
              <a:ea typeface="Arial" panose="020B0604020202020204" pitchFamily="34" charset="0"/>
            </a:endParaRPr>
          </a:p>
          <a:p>
            <a:pPr marL="342900" indent="-342900" algn="just" rtl="0" fontAlgn="base">
              <a:spcBef>
                <a:spcPts val="0"/>
              </a:spcBef>
              <a:spcAft>
                <a:spcPts val="0"/>
              </a:spcAft>
              <a:buFont typeface="+mj-lt"/>
              <a:buAutoNum type="alphaLcPeriod"/>
            </a:pPr>
            <a:endParaRPr lang="en-US" sz="1800" dirty="0">
              <a:effectLst/>
              <a:latin typeface="Arial" panose="020B0604020202020204" pitchFamily="34" charset="0"/>
              <a:ea typeface="Arial" panose="020B0604020202020204" pitchFamily="34" charset="0"/>
            </a:endParaRPr>
          </a:p>
          <a:p>
            <a:pPr marL="342900" indent="-342900" algn="just" rtl="0" fontAlgn="base">
              <a:spcBef>
                <a:spcPts val="0"/>
              </a:spcBef>
              <a:spcAft>
                <a:spcPts val="0"/>
              </a:spcAft>
              <a:buFont typeface="+mj-lt"/>
              <a:buAutoNum type="alphaLcPeriod"/>
            </a:pPr>
            <a:r>
              <a:rPr lang="en-US" sz="1800" dirty="0">
                <a:effectLst/>
                <a:latin typeface="Arial" panose="020B0604020202020204" pitchFamily="34" charset="0"/>
                <a:ea typeface="Arial" panose="020B0604020202020204" pitchFamily="34" charset="0"/>
              </a:rPr>
              <a:t>The probability of an accident conditioned on the weather, (acc=1 | weather=?), for each weather condition. </a:t>
            </a:r>
          </a:p>
          <a:p>
            <a:pPr marL="342900" indent="-342900" algn="just" rtl="0" fontAlgn="base">
              <a:spcBef>
                <a:spcPts val="0"/>
              </a:spcBef>
              <a:spcAft>
                <a:spcPts val="0"/>
              </a:spcAft>
              <a:buFont typeface="+mj-lt"/>
              <a:buAutoNum type="alphaLcParenR" startAt="3"/>
            </a:pPr>
            <a:endParaRPr lang="en-US" sz="1800" dirty="0">
              <a:effectLst/>
              <a:latin typeface="Arial" panose="020B0604020202020204" pitchFamily="34" charset="0"/>
              <a:ea typeface="Arial" panose="020B0604020202020204" pitchFamily="34" charset="0"/>
            </a:endParaRPr>
          </a:p>
          <a:p>
            <a:pPr marL="342900" indent="-342900" algn="just" rtl="0" fontAlgn="base">
              <a:spcBef>
                <a:spcPts val="0"/>
              </a:spcBef>
              <a:spcAft>
                <a:spcPts val="0"/>
              </a:spcAft>
              <a:buFont typeface="+mj-lt"/>
              <a:buAutoNum type="alphaLcParenR" startAt="3"/>
            </a:pPr>
            <a:endParaRPr lang="en-US" dirty="0">
              <a:latin typeface="Arial" panose="020B0604020202020204" pitchFamily="34" charset="0"/>
            </a:endParaRPr>
          </a:p>
          <a:p>
            <a:pPr marL="342900" indent="-342900" algn="just" rtl="0" fontAlgn="base">
              <a:spcBef>
                <a:spcPts val="0"/>
              </a:spcBef>
              <a:spcAft>
                <a:spcPts val="0"/>
              </a:spcAft>
              <a:buFont typeface="+mj-lt"/>
              <a:buAutoNum type="alphaLcParenR" startAt="3"/>
            </a:pPr>
            <a:endParaRPr lang="en-US" dirty="0">
              <a:latin typeface="Arial" panose="020B0604020202020204" pitchFamily="34" charset="0"/>
            </a:endParaRPr>
          </a:p>
          <a:p>
            <a:pPr marL="342900" indent="-342900" algn="just" rtl="0" fontAlgn="base">
              <a:spcBef>
                <a:spcPts val="0"/>
              </a:spcBef>
              <a:spcAft>
                <a:spcPts val="0"/>
              </a:spcAft>
              <a:buFont typeface="+mj-lt"/>
              <a:buAutoNum type="alphaLcParenR" startAt="3"/>
            </a:pPr>
            <a:endParaRPr lang="en-US" dirty="0">
              <a:latin typeface="Arial" panose="020B0604020202020204" pitchFamily="34" charset="0"/>
            </a:endParaRPr>
          </a:p>
          <a:p>
            <a:pPr algn="just" rtl="0" fontAlgn="base">
              <a:spcBef>
                <a:spcPts val="0"/>
              </a:spcBef>
              <a:spcAft>
                <a:spcPts val="0"/>
              </a:spcAft>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4</a:t>
            </a:r>
          </a:p>
        </p:txBody>
      </p:sp>
    </p:spTree>
    <p:extLst>
      <p:ext uri="{BB962C8B-B14F-4D97-AF65-F5344CB8AC3E}">
        <p14:creationId xmlns:p14="http://schemas.microsoft.com/office/powerpoint/2010/main" val="1514026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2585323"/>
          </a:xfrm>
          <a:prstGeom prst="rect">
            <a:avLst/>
          </a:prstGeom>
          <a:noFill/>
        </p:spPr>
        <p:txBody>
          <a:bodyPr wrap="square" rtlCol="0">
            <a:spAutoFit/>
          </a:bodyPr>
          <a:lstStyle/>
          <a:p>
            <a:pPr algn="just" rtl="0" fontAlgn="base">
              <a:spcBef>
                <a:spcPts val="0"/>
              </a:spcBef>
              <a:spcAft>
                <a:spcPts val="0"/>
              </a:spcAft>
            </a:pPr>
            <a:r>
              <a:rPr lang="en-US" dirty="0"/>
              <a:t>Q2: </a:t>
            </a:r>
            <a:r>
              <a:rPr lang="en-US" sz="1800" dirty="0">
                <a:effectLst/>
                <a:latin typeface="Arial" panose="020B0604020202020204" pitchFamily="34" charset="0"/>
                <a:ea typeface="Arial" panose="020B0604020202020204" pitchFamily="34" charset="0"/>
              </a:rPr>
              <a:t>The baseline simulated dataset contains accident information for snowy conditions and rainy conditions. In California it is sunny 80% of the time, rainy 5% of the time, snowy 2% of the time and cloudy the rest of the time. In Chicago, it is sunny 60% of the time, it rains 15% and it is snowy 20% of the time, and cloudy the rest of the time. Calculate the probability of an accident in the cut-in scenario for California and Chicago, respectively. Clearly state your assumptions and method</a:t>
            </a:r>
            <a:r>
              <a:rPr lang="en-US" dirty="0">
                <a:effectLst/>
              </a:rPr>
              <a:t> </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4</a:t>
            </a:r>
          </a:p>
        </p:txBody>
      </p:sp>
    </p:spTree>
    <p:extLst>
      <p:ext uri="{BB962C8B-B14F-4D97-AF65-F5344CB8AC3E}">
        <p14:creationId xmlns:p14="http://schemas.microsoft.com/office/powerpoint/2010/main" val="1945122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5355312"/>
          </a:xfrm>
          <a:prstGeom prst="rect">
            <a:avLst/>
          </a:prstGeom>
          <a:noFill/>
        </p:spPr>
        <p:txBody>
          <a:bodyPr wrap="square" rtlCol="0">
            <a:spAutoFit/>
          </a:bodyPr>
          <a:lstStyle/>
          <a:p>
            <a:pPr algn="just" rtl="0" fontAlgn="base">
              <a:spcBef>
                <a:spcPts val="0"/>
              </a:spcBef>
              <a:spcAft>
                <a:spcPts val="0"/>
              </a:spcAft>
            </a:pPr>
            <a:r>
              <a:rPr lang="en-US" dirty="0"/>
              <a:t>Q3: </a:t>
            </a:r>
            <a:r>
              <a:rPr lang="en-US" sz="1800" dirty="0">
                <a:effectLst/>
                <a:latin typeface="Arial" panose="020B0604020202020204" pitchFamily="34" charset="0"/>
                <a:ea typeface="Arial" panose="020B0604020202020204" pitchFamily="34" charset="0"/>
              </a:rPr>
              <a:t>In Part 2, Task 3.4, you calculated the AV’s probability of an accident per mile for the California DMV dataset. Suppose you want to compare the simulated accident rate with the real dataset accident rate</a:t>
            </a:r>
            <a:r>
              <a:rPr lang="en-US" dirty="0">
                <a:effectLst/>
              </a:rPr>
              <a:t> .</a:t>
            </a:r>
            <a:endParaRPr lang="en-US" dirty="0">
              <a:latin typeface="Arial" panose="020B0604020202020204" pitchFamily="34" charset="0"/>
            </a:endParaRPr>
          </a:p>
          <a:p>
            <a:pPr marL="342900" indent="-342900" algn="just" rtl="0" fontAlgn="base">
              <a:spcBef>
                <a:spcPts val="0"/>
              </a:spcBef>
              <a:spcAft>
                <a:spcPts val="0"/>
              </a:spcAft>
              <a:buFont typeface="+mj-lt"/>
              <a:buAutoNum type="alphaLcPeriod"/>
            </a:pPr>
            <a:r>
              <a:rPr lang="en-US" sz="1800" dirty="0">
                <a:effectLst/>
                <a:latin typeface="Arial" panose="020B0604020202020204" pitchFamily="34" charset="0"/>
                <a:ea typeface="Arial" panose="020B0604020202020204" pitchFamily="34" charset="0"/>
              </a:rPr>
              <a:t>Unfortunately, the real DMV only has sunny and cloudy weather:</a:t>
            </a:r>
          </a:p>
          <a:p>
            <a:pPr marL="857250" lvl="1" indent="-400050" algn="just" fontAlgn="base">
              <a:buFont typeface="+mj-lt"/>
              <a:buAutoNum type="romanLcPeriod"/>
            </a:pPr>
            <a:r>
              <a:rPr lang="en-US" dirty="0">
                <a:effectLst/>
                <a:latin typeface="Arial" panose="020B0604020202020204" pitchFamily="34" charset="0"/>
                <a:ea typeface="Arial" panose="020B0604020202020204" pitchFamily="34" charset="0"/>
              </a:rPr>
              <a:t>How would you make a reasonable comparison between the probability of an accident of the simulated dataset and the real dataset in this case? </a:t>
            </a:r>
          </a:p>
          <a:p>
            <a:pPr marL="857250" lvl="1" indent="-400050" algn="just" fontAlgn="base">
              <a:buFont typeface="+mj-lt"/>
              <a:buAutoNum type="romanLcPeriod"/>
            </a:pPr>
            <a:endParaRPr lang="en-US" dirty="0">
              <a:latin typeface="Arial" panose="020B0604020202020204" pitchFamily="34" charset="0"/>
              <a:ea typeface="Arial" panose="020B0604020202020204" pitchFamily="34" charset="0"/>
            </a:endParaRPr>
          </a:p>
          <a:p>
            <a:pPr lvl="1" algn="just" fontAlgn="base"/>
            <a:endParaRPr lang="en-US" dirty="0">
              <a:latin typeface="Arial" panose="020B0604020202020204" pitchFamily="34" charset="0"/>
              <a:ea typeface="Arial" panose="020B0604020202020204" pitchFamily="34" charset="0"/>
            </a:endParaRPr>
          </a:p>
          <a:p>
            <a:pPr lvl="1" algn="just" fontAlgn="base"/>
            <a:endParaRPr lang="en-US" dirty="0">
              <a:effectLst/>
              <a:latin typeface="Arial" panose="020B0604020202020204" pitchFamily="34" charset="0"/>
              <a:ea typeface="Arial" panose="020B0604020202020204" pitchFamily="34" charset="0"/>
            </a:endParaRPr>
          </a:p>
          <a:p>
            <a:pPr marL="857250" lvl="1" indent="-400050" algn="just" fontAlgn="base">
              <a:buFont typeface="+mj-lt"/>
              <a:buAutoNum type="romanLcPeriod" startAt="2"/>
            </a:pPr>
            <a:r>
              <a:rPr lang="en-US" sz="1800" dirty="0">
                <a:effectLst/>
                <a:latin typeface="Arial" panose="020B0604020202020204" pitchFamily="34" charset="0"/>
                <a:ea typeface="Arial" panose="020B0604020202020204" pitchFamily="34" charset="0"/>
              </a:rPr>
              <a:t>Compare the two probabilities and report your findings</a:t>
            </a:r>
            <a:r>
              <a:rPr lang="en-US" dirty="0">
                <a:effectLst/>
              </a:rPr>
              <a:t> </a:t>
            </a:r>
            <a:endParaRPr lang="en-US" dirty="0">
              <a:effectLst/>
              <a:latin typeface="Arial" panose="020B0604020202020204" pitchFamily="34" charset="0"/>
              <a:ea typeface="Arial" panose="020B0604020202020204" pitchFamily="34" charset="0"/>
            </a:endParaRPr>
          </a:p>
          <a:p>
            <a:pPr marL="342900" indent="-342900" algn="just" rtl="0" fontAlgn="base">
              <a:spcBef>
                <a:spcPts val="0"/>
              </a:spcBef>
              <a:spcAft>
                <a:spcPts val="0"/>
              </a:spcAft>
              <a:buFont typeface="+mj-lt"/>
              <a:buAutoNum type="alphaLcParenR" startAt="3"/>
            </a:pPr>
            <a:endParaRPr lang="en-US" dirty="0">
              <a:latin typeface="Arial" panose="020B0604020202020204" pitchFamily="34" charset="0"/>
            </a:endParaRPr>
          </a:p>
          <a:p>
            <a:pPr marL="342900" indent="-342900" algn="just" rtl="0" fontAlgn="base">
              <a:spcBef>
                <a:spcPts val="0"/>
              </a:spcBef>
              <a:spcAft>
                <a:spcPts val="0"/>
              </a:spcAft>
              <a:buFont typeface="+mj-lt"/>
              <a:buAutoNum type="alphaLcParenR" startAt="3"/>
            </a:pPr>
            <a:endParaRPr lang="en-US" dirty="0">
              <a:latin typeface="Arial" panose="020B0604020202020204" pitchFamily="34" charset="0"/>
            </a:endParaRPr>
          </a:p>
          <a:p>
            <a:pPr marL="342900" indent="-342900" algn="just" rtl="0" fontAlgn="base">
              <a:spcBef>
                <a:spcPts val="0"/>
              </a:spcBef>
              <a:spcAft>
                <a:spcPts val="0"/>
              </a:spcAft>
              <a:buFont typeface="+mj-lt"/>
              <a:buAutoNum type="alphaLcParenR" startAt="3"/>
            </a:pPr>
            <a:endParaRPr lang="en-US" dirty="0">
              <a:latin typeface="Arial" panose="020B0604020202020204" pitchFamily="34" charset="0"/>
            </a:endParaRPr>
          </a:p>
          <a:p>
            <a:pPr marL="342900" indent="-342900" algn="just" rtl="0" fontAlgn="base">
              <a:spcBef>
                <a:spcPts val="0"/>
              </a:spcBef>
              <a:spcAft>
                <a:spcPts val="0"/>
              </a:spcAft>
              <a:buFont typeface="+mj-lt"/>
              <a:buAutoNum type="alphaLcPeriod" startAt="2"/>
            </a:pPr>
            <a:r>
              <a:rPr lang="en-US" sz="1800" dirty="0">
                <a:effectLst/>
                <a:highlight>
                  <a:srgbClr val="FFFFFF"/>
                </a:highlight>
                <a:latin typeface="Roboto" panose="02000000000000000000" pitchFamily="2" charset="0"/>
                <a:ea typeface="Roboto" panose="02000000000000000000" pitchFamily="2" charset="0"/>
                <a:cs typeface="Roboto" panose="02000000000000000000" pitchFamily="2" charset="0"/>
              </a:rPr>
              <a:t>Suppose that there are </a:t>
            </a:r>
            <a:r>
              <a:rPr lang="en-US" sz="1800" b="1" dirty="0">
                <a:effectLst/>
                <a:highlight>
                  <a:srgbClr val="FFFFFF"/>
                </a:highlight>
                <a:latin typeface="Roboto" panose="02000000000000000000" pitchFamily="2" charset="0"/>
                <a:ea typeface="Roboto" panose="02000000000000000000" pitchFamily="2" charset="0"/>
                <a:cs typeface="Roboto" panose="02000000000000000000" pitchFamily="2" charset="0"/>
              </a:rPr>
              <a:t>k </a:t>
            </a:r>
            <a:r>
              <a:rPr lang="en-US" sz="1800" dirty="0">
                <a:effectLst/>
                <a:highlight>
                  <a:srgbClr val="FFFFFF"/>
                </a:highlight>
                <a:latin typeface="Roboto" panose="02000000000000000000" pitchFamily="2" charset="0"/>
                <a:ea typeface="Roboto" panose="02000000000000000000" pitchFamily="2" charset="0"/>
                <a:cs typeface="Roboto" panose="02000000000000000000" pitchFamily="2" charset="0"/>
              </a:rPr>
              <a:t>cut-in scenarios per one mile, and the probability of having an accident in one cut-in scenario is </a:t>
            </a:r>
            <a:r>
              <a:rPr lang="en-US" sz="1800" b="1" i="1" dirty="0">
                <a:effectLst/>
                <a:highlight>
                  <a:srgbClr val="FFFFFF"/>
                </a:highlight>
                <a:latin typeface="Roboto" panose="02000000000000000000" pitchFamily="2" charset="0"/>
                <a:ea typeface="Roboto" panose="02000000000000000000" pitchFamily="2" charset="0"/>
                <a:cs typeface="Roboto" panose="02000000000000000000" pitchFamily="2" charset="0"/>
              </a:rPr>
              <a:t>p</a:t>
            </a:r>
            <a:r>
              <a:rPr lang="en-US" sz="1800" i="1" dirty="0">
                <a:effectLst/>
                <a:highlight>
                  <a:srgbClr val="FFFFFF"/>
                </a:highlight>
                <a:latin typeface="Roboto" panose="02000000000000000000" pitchFamily="2" charset="0"/>
                <a:ea typeface="Roboto" panose="02000000000000000000" pitchFamily="2" charset="0"/>
                <a:cs typeface="Roboto" panose="02000000000000000000" pitchFamily="2" charset="0"/>
              </a:rPr>
              <a:t>.</a:t>
            </a:r>
            <a:r>
              <a:rPr lang="en-US" sz="1800" dirty="0">
                <a:effectLst/>
                <a:highlight>
                  <a:srgbClr val="FFFFFF"/>
                </a:highlight>
                <a:latin typeface="Roboto" panose="02000000000000000000" pitchFamily="2" charset="0"/>
                <a:ea typeface="Roboto" panose="02000000000000000000" pitchFamily="2" charset="0"/>
                <a:cs typeface="Roboto" panose="02000000000000000000" pitchFamily="2" charset="0"/>
              </a:rPr>
              <a:t> What is the probability to have at least one accident per one mile? </a:t>
            </a:r>
            <a:r>
              <a:rPr lang="en-US" sz="1800" dirty="0">
                <a:effectLst/>
                <a:latin typeface="Arial" panose="020B0604020202020204" pitchFamily="34" charset="0"/>
                <a:ea typeface="Arial" panose="020B0604020202020204" pitchFamily="34" charset="0"/>
              </a:rPr>
              <a:t>State your reasoning in detail</a:t>
            </a:r>
            <a:r>
              <a:rPr lang="en-US" dirty="0">
                <a:effectLst/>
              </a:rPr>
              <a:t> </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4</a:t>
            </a:r>
          </a:p>
        </p:txBody>
      </p:sp>
    </p:spTree>
    <p:extLst>
      <p:ext uri="{BB962C8B-B14F-4D97-AF65-F5344CB8AC3E}">
        <p14:creationId xmlns:p14="http://schemas.microsoft.com/office/powerpoint/2010/main" val="2108093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3693319"/>
          </a:xfrm>
          <a:prstGeom prst="rect">
            <a:avLst/>
          </a:prstGeom>
          <a:noFill/>
        </p:spPr>
        <p:txBody>
          <a:bodyPr wrap="square" rtlCol="0">
            <a:spAutoFit/>
          </a:bodyPr>
          <a:lstStyle/>
          <a:p>
            <a:pPr algn="just" rtl="0" fontAlgn="base">
              <a:spcBef>
                <a:spcPts val="0"/>
              </a:spcBef>
              <a:spcAft>
                <a:spcPts val="0"/>
              </a:spcAft>
            </a:pPr>
            <a:r>
              <a:rPr lang="en-US" dirty="0"/>
              <a:t>Q3: </a:t>
            </a:r>
            <a:r>
              <a:rPr lang="en-US" sz="1800" dirty="0">
                <a:effectLst/>
                <a:latin typeface="Arial" panose="020B0604020202020204" pitchFamily="34" charset="0"/>
                <a:ea typeface="Arial" panose="020B0604020202020204" pitchFamily="34" charset="0"/>
              </a:rPr>
              <a:t>In Part 2, Task 3.4, you calculated the AV’s probability of an accident per mile for the California DMV dataset. Suppose you want to compare the simulated accident rate with the real dataset accident rate</a:t>
            </a:r>
            <a:r>
              <a:rPr lang="en-US" dirty="0">
                <a:effectLst/>
              </a:rPr>
              <a:t> .</a:t>
            </a:r>
            <a:endParaRPr lang="en-US" dirty="0">
              <a:latin typeface="Arial" panose="020B0604020202020204" pitchFamily="34" charset="0"/>
            </a:endParaRPr>
          </a:p>
          <a:p>
            <a:pPr marL="342900" indent="-342900" algn="just" rtl="0" fontAlgn="base">
              <a:spcBef>
                <a:spcPts val="0"/>
              </a:spcBef>
              <a:spcAft>
                <a:spcPts val="0"/>
              </a:spcAft>
              <a:buFont typeface="+mj-lt"/>
              <a:buAutoNum type="alphaLcPeriod" startAt="3"/>
            </a:pPr>
            <a:r>
              <a:rPr lang="en-US" sz="1800" dirty="0">
                <a:effectLst/>
                <a:latin typeface="Arial" panose="020B0604020202020204" pitchFamily="34" charset="0"/>
                <a:ea typeface="Arial" panose="020B0604020202020204" pitchFamily="34" charset="0"/>
              </a:rPr>
              <a:t>Why do you think the probabilities of accident are so different between the simulation and the rea-world data</a:t>
            </a:r>
            <a:r>
              <a:rPr lang="en-US" dirty="0">
                <a:effectLst/>
              </a:rPr>
              <a:t> </a:t>
            </a:r>
            <a:endParaRPr lang="en-US" dirty="0">
              <a:latin typeface="Arial" panose="020B0604020202020204" pitchFamily="34" charset="0"/>
              <a:ea typeface="Arial" panose="020B0604020202020204" pitchFamily="34" charset="0"/>
            </a:endParaRPr>
          </a:p>
          <a:p>
            <a:pPr lvl="1" algn="just" fontAlgn="base"/>
            <a:endParaRPr lang="en-US" dirty="0">
              <a:latin typeface="Arial" panose="020B0604020202020204" pitchFamily="34" charset="0"/>
              <a:ea typeface="Arial" panose="020B0604020202020204" pitchFamily="34" charset="0"/>
            </a:endParaRPr>
          </a:p>
          <a:p>
            <a:pPr algn="just" rtl="0" fontAlgn="base">
              <a:spcBef>
                <a:spcPts val="0"/>
              </a:spcBef>
              <a:spcAft>
                <a:spcPts val="0"/>
              </a:spcAft>
            </a:pPr>
            <a:endParaRPr lang="en-US" dirty="0">
              <a:latin typeface="Arial" panose="020B0604020202020204" pitchFamily="34" charset="0"/>
            </a:endParaRPr>
          </a:p>
          <a:p>
            <a:pPr marL="342900" indent="-342900" algn="just" rtl="0" fontAlgn="base">
              <a:spcBef>
                <a:spcPts val="0"/>
              </a:spcBef>
              <a:spcAft>
                <a:spcPts val="0"/>
              </a:spcAft>
              <a:buFont typeface="+mj-lt"/>
              <a:buAutoNum type="alphaLcParenR" startAt="3"/>
            </a:pPr>
            <a:endParaRPr lang="en-US" dirty="0">
              <a:latin typeface="Arial" panose="020B0604020202020204" pitchFamily="34" charset="0"/>
            </a:endParaRPr>
          </a:p>
          <a:p>
            <a:pPr marL="342900" indent="-342900" algn="just" rtl="0" fontAlgn="base">
              <a:spcBef>
                <a:spcPts val="0"/>
              </a:spcBef>
              <a:spcAft>
                <a:spcPts val="0"/>
              </a:spcAft>
              <a:buFont typeface="+mj-lt"/>
              <a:buAutoNum type="alphaLcParenR" startAt="3"/>
            </a:pPr>
            <a:endParaRPr lang="en-US" dirty="0">
              <a:latin typeface="Arial" panose="020B0604020202020204" pitchFamily="34" charset="0"/>
            </a:endParaRPr>
          </a:p>
          <a:p>
            <a:pPr marL="342900" indent="-342900" algn="just" rtl="0" fontAlgn="base">
              <a:spcBef>
                <a:spcPts val="0"/>
              </a:spcBef>
              <a:spcAft>
                <a:spcPts val="0"/>
              </a:spcAft>
              <a:buFont typeface="+mj-lt"/>
              <a:buAutoNum type="alphaLcPeriod" startAt="4"/>
            </a:pPr>
            <a:r>
              <a:rPr lang="en-US" sz="1800" dirty="0">
                <a:effectLst/>
                <a:latin typeface="Arial" panose="020B0604020202020204" pitchFamily="34" charset="0"/>
                <a:ea typeface="Arial" panose="020B0604020202020204" pitchFamily="34" charset="0"/>
              </a:rPr>
              <a:t>What are the pros and cons of the simulation data given the discrepancy between probability of accident in simulation and the real-world data</a:t>
            </a:r>
            <a:r>
              <a:rPr lang="en-US" dirty="0">
                <a:effectLst/>
              </a:rPr>
              <a:t> </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4</a:t>
            </a:r>
          </a:p>
        </p:txBody>
      </p:sp>
    </p:spTree>
    <p:extLst>
      <p:ext uri="{BB962C8B-B14F-4D97-AF65-F5344CB8AC3E}">
        <p14:creationId xmlns:p14="http://schemas.microsoft.com/office/powerpoint/2010/main" val="2517451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2585323"/>
          </a:xfrm>
          <a:prstGeom prst="rect">
            <a:avLst/>
          </a:prstGeom>
          <a:noFill/>
        </p:spPr>
        <p:txBody>
          <a:bodyPr wrap="square" rtlCol="0">
            <a:spAutoFit/>
          </a:bodyPr>
          <a:lstStyle/>
          <a:p>
            <a:pPr algn="just" fontAlgn="base"/>
            <a:r>
              <a:rPr lang="en-US" dirty="0"/>
              <a:t>Q4: </a:t>
            </a:r>
            <a:r>
              <a:rPr lang="en-US" sz="1800" dirty="0">
                <a:effectLst/>
                <a:latin typeface="Arial" panose="020B0604020202020204" pitchFamily="34" charset="0"/>
                <a:ea typeface="Arial" panose="020B0604020202020204" pitchFamily="34" charset="0"/>
              </a:rPr>
              <a:t>What are your suggestions to improve MP1? What difficulties did you encounter? Please make sure each member individually (mentioning the member's name) lists their suggestions for improvements on that problem.</a:t>
            </a:r>
          </a:p>
          <a:p>
            <a:pPr algn="just" rtl="0" fontAlgn="base">
              <a:spcBef>
                <a:spcPts val="0"/>
              </a:spcBef>
              <a:spcAft>
                <a:spcPts val="0"/>
              </a:spcAft>
            </a:pPr>
            <a:endParaRPr lang="en-US" b="1" dirty="0"/>
          </a:p>
          <a:p>
            <a:pPr algn="just" rtl="0" fontAlgn="base">
              <a:spcBef>
                <a:spcPts val="0"/>
              </a:spcBef>
              <a:spcAft>
                <a:spcPts val="0"/>
              </a:spcAft>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4</a:t>
            </a:r>
          </a:p>
        </p:txBody>
      </p:sp>
    </p:spTree>
    <p:extLst>
      <p:ext uri="{BB962C8B-B14F-4D97-AF65-F5344CB8AC3E}">
        <p14:creationId xmlns:p14="http://schemas.microsoft.com/office/powerpoint/2010/main" val="4156570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TotalTime>
  <Words>455</Words>
  <Application>Microsoft Macintosh PowerPoint</Application>
  <PresentationFormat>Widescreen</PresentationFormat>
  <Paragraphs>54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Roboto</vt:lpstr>
      <vt:lpstr>Office Theme</vt:lpstr>
      <vt:lpstr>Mini-Project 1 – Part 3 ECE 471 Fall 2024</vt:lpstr>
      <vt:lpstr>Task 4</vt:lpstr>
      <vt:lpstr>Task 4</vt:lpstr>
      <vt:lpstr>Task 4</vt:lpstr>
      <vt:lpstr>Task 4</vt:lpstr>
      <vt:lpstr>Task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1 ECE/CS 498DS Spring 2020</dc:title>
  <dc:creator>James Cyriac</dc:creator>
  <cp:lastModifiedBy>Aouad, Mosbah</cp:lastModifiedBy>
  <cp:revision>81</cp:revision>
  <dcterms:created xsi:type="dcterms:W3CDTF">2020-01-30T21:31:06Z</dcterms:created>
  <dcterms:modified xsi:type="dcterms:W3CDTF">2024-10-04T23:12:14Z</dcterms:modified>
</cp:coreProperties>
</file>