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3" r:id="rId4"/>
    <p:sldId id="281" r:id="rId5"/>
    <p:sldId id="287" r:id="rId6"/>
    <p:sldId id="286" r:id="rId7"/>
    <p:sldId id="289" r:id="rId8"/>
    <p:sldId id="274" r:id="rId9"/>
    <p:sldId id="275" r:id="rId10"/>
    <p:sldId id="276" r:id="rId11"/>
    <p:sldId id="277" r:id="rId12"/>
    <p:sldId id="290"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7" autoAdjust="0"/>
    <p:restoredTop sz="94660"/>
  </p:normalViewPr>
  <p:slideViewPr>
    <p:cSldViewPr snapToGrid="0">
      <p:cViewPr>
        <p:scale>
          <a:sx n="90" d="100"/>
          <a:sy n="90" d="100"/>
        </p:scale>
        <p:origin x="542"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10/3/2024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10/3/2024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Mini-Project 1 – Part 2</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a:xfrm>
            <a:off x="1054359" y="3602038"/>
            <a:ext cx="10245011" cy="1655762"/>
          </a:xfrm>
        </p:spPr>
        <p:txBody>
          <a:bodyPr>
            <a:normAutofit lnSpcReduction="10000"/>
          </a:bodyPr>
          <a:lstStyle/>
          <a:p>
            <a:r>
              <a:rPr lang="en-US" altLang="zh-CN" dirty="0"/>
              <a:t>Zach Larson (zlarson2), Matthew Paul (mjpaul3), Maximo Rojas </a:t>
            </a:r>
            <a:r>
              <a:rPr lang="en-US" altLang="zh-CN" dirty="0" err="1"/>
              <a:t>Pelliccia</a:t>
            </a:r>
            <a:r>
              <a:rPr lang="en-US" altLang="zh-CN" dirty="0"/>
              <a:t> (mgr9)</a:t>
            </a:r>
          </a:p>
          <a:p>
            <a:r>
              <a:rPr lang="en-US" dirty="0"/>
              <a:t>Note: small decimal numbers were rounded to 3 significant figures or the best representation.</a:t>
            </a:r>
          </a:p>
          <a:p>
            <a:r>
              <a:rPr lang="en-US" dirty="0"/>
              <a:t>For complete decimal numbers, refer to the </a:t>
            </a:r>
            <a:r>
              <a:rPr lang="en-US" dirty="0" err="1"/>
              <a:t>Jupyter</a:t>
            </a:r>
            <a:r>
              <a:rPr lang="en-US" dirty="0"/>
              <a:t> notebook.</a:t>
            </a:r>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262979"/>
              </a:xfrm>
              <a:prstGeom prst="rect">
                <a:avLst/>
              </a:prstGeom>
              <a:noFill/>
            </p:spPr>
            <p:txBody>
              <a:bodyPr wrap="square" rtlCol="0">
                <a:spAutoFit/>
              </a:bodyPr>
              <a:lstStyle/>
              <a:p>
                <a:pPr algn="just" rtl="0" fontAlgn="base">
                  <a:spcBef>
                    <a:spcPts val="0"/>
                  </a:spcBef>
                  <a:spcAft>
                    <a:spcPts val="0"/>
                  </a:spcAft>
                </a:pPr>
                <a:r>
                  <a:rPr lang="en-US" sz="1600" dirty="0"/>
                  <a:t>Q5</a:t>
                </a:r>
                <a:r>
                  <a:rPr lang="en-US" altLang="zh-CN" sz="1600" dirty="0"/>
                  <a:t>:</a:t>
                </a:r>
                <a:r>
                  <a:rPr lang="zh-CN" altLang="en-US" sz="1600" dirty="0"/>
                  <a:t> </a:t>
                </a:r>
                <a:r>
                  <a:rPr lang="en-US" altLang="zh-CN" sz="1600" dirty="0">
                    <a:latin typeface="Arial" panose="020B0604020202020204" pitchFamily="34" charset="0"/>
                  </a:rPr>
                  <a:t>Y</a:t>
                </a:r>
                <a:r>
                  <a:rPr lang="en-US" sz="1600" dirty="0">
                    <a:effectLst/>
                    <a:latin typeface="Arial" panose="020B0604020202020204" pitchFamily="34" charset="0"/>
                    <a:ea typeface="Arial" panose="020B0604020202020204" pitchFamily="34" charset="0"/>
                  </a:rPr>
                  <a:t>ou will investigate how to diagnose the cause of an AV disengagement based on new observations</a:t>
                </a:r>
                <a:r>
                  <a:rPr lang="en-US" sz="1600" dirty="0">
                    <a:latin typeface="Arial" panose="020B0604020202020204" pitchFamily="34" charset="0"/>
                    <a:ea typeface="Arial" panose="020B0604020202020204" pitchFamily="34" charset="0"/>
                  </a:rPr>
                  <a:t>:</a:t>
                </a:r>
              </a:p>
              <a:p>
                <a:pPr algn="just" rtl="0" fontAlgn="base">
                  <a:spcBef>
                    <a:spcPts val="0"/>
                  </a:spcBef>
                  <a:spcAft>
                    <a:spcPts val="0"/>
                  </a:spcAft>
                </a:pPr>
                <a:endParaRPr lang="en-US" sz="1600" dirty="0">
                  <a:latin typeface="Arial" panose="020B0604020202020204" pitchFamily="34" charset="0"/>
                </a:endParaRPr>
              </a:p>
              <a:p>
                <a:pPr algn="just" rtl="0" fontAlgn="base">
                  <a:spcBef>
                    <a:spcPts val="0"/>
                  </a:spcBef>
                  <a:spcAft>
                    <a:spcPts val="0"/>
                  </a:spcAft>
                </a:pPr>
                <a:r>
                  <a:rPr lang="en-US" sz="1600" dirty="0">
                    <a:effectLst/>
                    <a:latin typeface="Arial" panose="020B0604020202020204" pitchFamily="34" charset="0"/>
                    <a:ea typeface="Arial" panose="020B0604020202020204" pitchFamily="34" charset="0"/>
                  </a:rPr>
                  <a:t>a) An AV had a disengagement with a reaction time greater than 0.4s on a cloudy day. What is the posterior probability that the root cause of the disengagement was “Software Froze”? </a:t>
                </a:r>
              </a:p>
              <a:p>
                <a:pPr marL="342900" indent="-342900" algn="just" rtl="0" fontAlgn="base">
                  <a:spcBef>
                    <a:spcPts val="0"/>
                  </a:spcBef>
                  <a:spcAft>
                    <a:spcPts val="0"/>
                  </a:spcAft>
                  <a:buFont typeface="+mj-lt"/>
                  <a:buAutoNum type="alphaLcParenR"/>
                </a:pPr>
                <a:endParaRPr lang="en-US" sz="1600" dirty="0">
                  <a:latin typeface="Arial" panose="020B0604020202020204" pitchFamily="34" charset="0"/>
                  <a:ea typeface="Arial" panose="020B0604020202020204" pitchFamily="34" charset="0"/>
                </a:endParaRPr>
              </a:p>
              <a:p>
                <a:pPr algn="just" rtl="0" fontAlgn="base">
                  <a:spcBef>
                    <a:spcPts val="0"/>
                  </a:spcBef>
                  <a:spcAft>
                    <a:spcPts val="0"/>
                  </a:spcAft>
                </a:pPr>
                <a:r>
                  <a:rPr lang="en-US" sz="1600" dirty="0">
                    <a:latin typeface="Arial" panose="020B0604020202020204" pitchFamily="34" charset="0"/>
                  </a:rPr>
                  <a:t>Posterior probability (Slow, Software Froze, Cloudy): 0.0535</a:t>
                </a:r>
              </a:p>
              <a:p>
                <a:pPr algn="just" rtl="0" fontAlgn="base">
                  <a:spcBef>
                    <a:spcPts val="0"/>
                  </a:spcBef>
                  <a:spcAft>
                    <a:spcPts val="0"/>
                  </a:spcAft>
                </a:pPr>
                <a:endParaRPr lang="en-US" sz="1600" dirty="0">
                  <a:latin typeface="Arial" panose="020B0604020202020204" pitchFamily="34" charset="0"/>
                </a:endParaRPr>
              </a:p>
              <a:p>
                <a:pPr algn="just" rtl="0" fontAlgn="base">
                  <a:spcBef>
                    <a:spcPts val="0"/>
                  </a:spcBef>
                  <a:spcAft>
                    <a:spcPts val="0"/>
                  </a:spcAft>
                </a:pPr>
                <a:r>
                  <a:rPr lang="en-US" sz="1600" dirty="0">
                    <a:latin typeface="Arial" panose="020B0604020202020204" pitchFamily="34" charset="0"/>
                    <a:ea typeface="Arial" panose="020B0604020202020204" pitchFamily="34" charset="0"/>
                  </a:rPr>
                  <a:t>b) </a:t>
                </a:r>
                <a:r>
                  <a:rPr lang="en-US" sz="1600" dirty="0">
                    <a:effectLst/>
                    <a:latin typeface="Arial" panose="020B0604020202020204" pitchFamily="34" charset="0"/>
                    <a:ea typeface="Arial" panose="020B0604020202020204" pitchFamily="34" charset="0"/>
                  </a:rPr>
                  <a:t>What is the posterior probability that the root cause of the disengagement was “Software Froze if the disengagement happened on a clear day with reaction time greater than 0.7s. Based on the probabilities calculated in Tasks 3.5.a and 3.5.b, discuss your findings. </a:t>
                </a:r>
                <a:endParaRPr lang="en-US" sz="1600" dirty="0"/>
              </a:p>
              <a:p>
                <a:pPr marL="285750" indent="-285750">
                  <a:buFont typeface="Arial" panose="020B0604020202020204" pitchFamily="34" charset="0"/>
                  <a:buChar char="•"/>
                </a:pPr>
                <a:endParaRPr lang="en-US" sz="1600" dirty="0"/>
              </a:p>
              <a:p>
                <a:pPr algn="just" fontAlgn="base"/>
                <a:r>
                  <a:rPr lang="en-US" sz="1600" dirty="0">
                    <a:latin typeface="Arial" panose="020B0604020202020204" pitchFamily="34" charset="0"/>
                  </a:rPr>
                  <a:t>Posterior probability (Slow, Software Froze, Clear): 0.243</a:t>
                </a:r>
              </a:p>
              <a:p>
                <a:pPr algn="just" fontAlgn="base"/>
                <a:endParaRPr lang="en-US" sz="1600" dirty="0">
                  <a:latin typeface="Arial" panose="020B0604020202020204" pitchFamily="34" charset="0"/>
                </a:endParaRPr>
              </a:p>
              <a:p>
                <a:pPr algn="just" fontAlgn="base"/>
                <a:r>
                  <a:rPr lang="en-US" sz="1600" dirty="0">
                    <a:latin typeface="Arial" panose="020B0604020202020204" pitchFamily="34" charset="0"/>
                  </a:rPr>
                  <a:t>The posterior probability of a disengagement being caused by frozen software is over 4 times higher when the weather is clear and reaction time greater than 0.7 seconds, than when the weather is cloudy and reaction time only greater than 0.4 seconds. </a:t>
                </a:r>
              </a:p>
              <a:p>
                <a:pPr algn="just" fontAlgn="base"/>
                <a:endParaRPr lang="en-US" sz="1600" dirty="0">
                  <a:latin typeface="Arial" panose="020B0604020202020204" pitchFamily="34" charset="0"/>
                </a:endParaRPr>
              </a:p>
              <a:p>
                <a:pPr algn="just" fontAlgn="base"/>
                <a14:m>
                  <m:oMath xmlns:m="http://schemas.openxmlformats.org/officeDocument/2006/math">
                    <m:r>
                      <a:rPr lang="en-US" sz="1600" i="1" dirty="0" smtClean="0">
                        <a:latin typeface="Cambria Math" panose="02040503050406030204" pitchFamily="18" charset="0"/>
                      </a:rPr>
                      <m:t>0.2432 / 0.0535 </m:t>
                    </m:r>
                    <m:r>
                      <a:rPr lang="en-US" sz="1600" i="1" dirty="0">
                        <a:latin typeface="Cambria Math" panose="02040503050406030204" pitchFamily="18" charset="0"/>
                        <a:ea typeface="Cambria Math" panose="02040503050406030204" pitchFamily="18" charset="0"/>
                      </a:rPr>
                      <m:t>≈</m:t>
                    </m:r>
                    <m:r>
                      <a:rPr lang="en-US" sz="1600" i="1" dirty="0" smtClean="0">
                        <a:latin typeface="Cambria Math" panose="02040503050406030204" pitchFamily="18" charset="0"/>
                      </a:rPr>
                      <m:t> 4.55 </m:t>
                    </m:r>
                  </m:oMath>
                </a14:m>
                <a:r>
                  <a:rPr lang="en-US" sz="1600" dirty="0">
                    <a:latin typeface="Arial" panose="020B0604020202020204" pitchFamily="34" charset="0"/>
                  </a:rPr>
                  <a:t>(multiplicative factor) </a:t>
                </a:r>
              </a:p>
              <a:p>
                <a:pPr algn="just" fontAlgn="base"/>
                <a:endParaRPr lang="en-US" sz="1600" dirty="0">
                  <a:latin typeface="Arial" panose="020B0604020202020204" pitchFamily="34" charset="0"/>
                </a:endParaRPr>
              </a:p>
              <a:p>
                <a:pPr algn="just" fontAlgn="base"/>
                <a:r>
                  <a:rPr lang="en-US" sz="1600" dirty="0">
                    <a:latin typeface="Arial" panose="020B0604020202020204" pitchFamily="34" charset="0"/>
                  </a:rPr>
                  <a:t>This makes sense intuitively, as a longer reaction time can indicate software issues, especially on a clear day where a longer lag time would not be expected, whereas in other conditions a longer time may be understandable.</a:t>
                </a:r>
              </a:p>
            </p:txBody>
          </p:sp>
        </mc:Choice>
        <mc:Fallback>
          <p:sp>
            <p:nvSpPr>
              <p:cNvPr id="5" name="TextBox 4">
                <a:extLst>
                  <a:ext uri="{FF2B5EF4-FFF2-40B4-BE49-F238E27FC236}">
                    <a16:creationId xmlns:a16="http://schemas.microsoft.com/office/drawing/2014/main" id="{F0E19196-DC92-A64D-B6B9-C7B9A0673305}"/>
                  </a:ext>
                </a:extLst>
              </p:cNvPr>
              <p:cNvSpPr txBox="1">
                <a:spLocks noRot="1" noChangeAspect="1" noMove="1" noResize="1" noEditPoints="1" noAdjustHandles="1" noChangeArrowheads="1" noChangeShapeType="1" noTextEdit="1"/>
              </p:cNvSpPr>
              <p:nvPr/>
            </p:nvSpPr>
            <p:spPr>
              <a:xfrm>
                <a:off x="513729" y="1095875"/>
                <a:ext cx="10720328" cy="5262979"/>
              </a:xfrm>
              <a:prstGeom prst="rect">
                <a:avLst/>
              </a:prstGeom>
              <a:blipFill>
                <a:blip r:embed="rId2"/>
                <a:stretch>
                  <a:fillRect l="-284" t="-463" r="-284" b="-57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351980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632311"/>
          </a:xfrm>
          <a:prstGeom prst="rect">
            <a:avLst/>
          </a:prstGeom>
          <a:noFill/>
        </p:spPr>
        <p:txBody>
          <a:bodyPr wrap="square" rtlCol="0">
            <a:spAutoFit/>
          </a:bodyPr>
          <a:lstStyle/>
          <a:p>
            <a:pPr algn="just" rtl="0" fontAlgn="base">
              <a:spcBef>
                <a:spcPts val="0"/>
              </a:spcBef>
              <a:spcAft>
                <a:spcPts val="0"/>
              </a:spcAft>
            </a:pPr>
            <a:r>
              <a:rPr lang="en-US" dirty="0"/>
              <a:t>Q6</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In this question, you will construct a Naive Bayes model to infer the root cause of disengagement scenarios of AVs. Naive Bayes assumes that the factors are class conditionally independent. We assume that both Location (urban-street or highway) and Weather (cloudy or clear) are factors related to the Cause (consider the Cause has 3 different values, “Software Froze”, “Hardware Fault” or “Other”), and Location and Weather are independent given the Cause. Answer the following questions</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a) Draw a graph for the Naive Bayes model described in the question. </a:t>
            </a:r>
          </a:p>
          <a:p>
            <a:pPr marL="342900" indent="-342900" algn="just" rtl="0" fontAlgn="base">
              <a:spcBef>
                <a:spcPts val="0"/>
              </a:spcBef>
              <a:spcAft>
                <a:spcPts val="0"/>
              </a:spcAft>
              <a:buAutoNum type="alphaLcParenR"/>
            </a:pPr>
            <a:endParaRPr lang="en-US" dirty="0">
              <a:latin typeface="Arial" panose="020B0604020202020204" pitchFamily="34" charset="0"/>
            </a:endParaRPr>
          </a:p>
          <a:p>
            <a:pPr marL="342900" indent="-342900" algn="just" rtl="0" fontAlgn="base">
              <a:spcBef>
                <a:spcPts val="0"/>
              </a:spcBef>
              <a:spcAft>
                <a:spcPts val="0"/>
              </a:spcAft>
              <a:buAutoNum type="alphaLcParenR"/>
            </a:pPr>
            <a:endParaRPr lang="en-US" dirty="0">
              <a:latin typeface="Arial" panose="020B0604020202020204" pitchFamily="34" charset="0"/>
            </a:endParaRPr>
          </a:p>
          <a:p>
            <a:pPr marL="342900" indent="-342900" algn="just" rtl="0" fontAlgn="base">
              <a:spcBef>
                <a:spcPts val="0"/>
              </a:spcBef>
              <a:spcAft>
                <a:spcPts val="0"/>
              </a:spcAft>
              <a:buAutoNum type="alphaLcParenR"/>
            </a:pPr>
            <a:endParaRPr lang="en-US" dirty="0">
              <a:latin typeface="Arial" panose="020B0604020202020204" pitchFamily="34" charset="0"/>
            </a:endParaRPr>
          </a:p>
          <a:p>
            <a:pPr marL="342900" indent="-342900" algn="just" rtl="0" fontAlgn="base">
              <a:spcBef>
                <a:spcPts val="0"/>
              </a:spcBef>
              <a:spcAft>
                <a:spcPts val="0"/>
              </a:spcAft>
              <a:buAutoNum type="alphaLcParenR"/>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AutoNum type="alphaLcParenR"/>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p>
          <a:p>
            <a:pPr algn="just" rtl="0" fontAlgn="base">
              <a:spcBef>
                <a:spcPts val="0"/>
              </a:spcBef>
              <a:spcAft>
                <a:spcPts val="0"/>
              </a:spcAft>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198399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B672-FE2D-5B4B-8201-D8FEF1BB43DC}"/>
              </a:ext>
            </a:extLst>
          </p:cNvPr>
          <p:cNvSpPr>
            <a:spLocks noGrp="1"/>
          </p:cNvSpPr>
          <p:nvPr>
            <p:ph type="title"/>
          </p:nvPr>
        </p:nvSpPr>
        <p:spPr>
          <a:xfrm>
            <a:off x="838200" y="365125"/>
            <a:ext cx="10515600" cy="828675"/>
          </a:xfrm>
        </p:spPr>
        <p:txBody>
          <a:bodyPr/>
          <a:lstStyle/>
          <a:p>
            <a:r>
              <a:rPr lang="en-US" dirty="0"/>
              <a:t>Task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348F73-73CC-94EA-34DE-DBB8F3C13BAD}"/>
                  </a:ext>
                </a:extLst>
              </p:cNvPr>
              <p:cNvSpPr>
                <a:spLocks noGrp="1"/>
              </p:cNvSpPr>
              <p:nvPr>
                <p:ph idx="1"/>
              </p:nvPr>
            </p:nvSpPr>
            <p:spPr>
              <a:xfrm>
                <a:off x="838200" y="1100667"/>
                <a:ext cx="10515600" cy="5076296"/>
              </a:xfrm>
            </p:spPr>
            <p:txBody>
              <a:bodyPr>
                <a:normAutofit fontScale="92500" lnSpcReduction="20000"/>
              </a:bodyPr>
              <a:lstStyle/>
              <a:p>
                <a:pPr marL="0" indent="0">
                  <a:buNone/>
                </a:pPr>
                <a:r>
                  <a:rPr lang="en-US" sz="1800" dirty="0">
                    <a:effectLst/>
                    <a:latin typeface="Arial" panose="020B0604020202020204" pitchFamily="34" charset="0"/>
                    <a:ea typeface="Arial" panose="020B0604020202020204" pitchFamily="34" charset="0"/>
                    <a:cs typeface="Arial" panose="020B0604020202020204" pitchFamily="34" charset="0"/>
                  </a:rPr>
                  <a:t>b) Count the number of parameters needed to define the Naive Bayes model (including the prior and the conditional probability distributions</a:t>
                </a:r>
                <a:r>
                  <a:rPr lang="en-US" sz="1800" dirty="0">
                    <a:effectLst/>
                    <a:latin typeface="Arial" panose="020B0604020202020204" pitchFamily="34" charset="0"/>
                    <a:cs typeface="Arial" panose="020B0604020202020204" pitchFamily="34" charset="0"/>
                  </a:rPr>
                  <a:t> </a:t>
                </a:r>
              </a:p>
              <a:p>
                <a:pPr marL="0" indent="0">
                  <a:buNone/>
                </a:pPr>
                <a:endParaRPr lang="en-US" sz="1800" b="0" dirty="0">
                  <a:solidFill>
                    <a:srgbClr val="D4D4D4"/>
                  </a:solidFill>
                  <a:effectLst/>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Arbitrary Joint Distribution: </a:t>
                </a:r>
              </a:p>
              <a:p>
                <a:pPr marL="0" indent="0">
                  <a:buNone/>
                </a:pPr>
                <a14:m>
                  <m:oMath xmlns:m="http://schemas.openxmlformats.org/officeDocument/2006/math">
                    <m:r>
                      <a:rPr lang="da-DK" sz="1800" i="1" dirty="0" smtClean="0">
                        <a:latin typeface="Cambria Math" panose="02040503050406030204" pitchFamily="18" charset="0"/>
                        <a:cs typeface="Arial" panose="020B0604020202020204" pitchFamily="34" charset="0"/>
                      </a:rPr>
                      <m:t>(3 ∗ 2 ∗ 2) − 1 = 11 </m:t>
                    </m:r>
                  </m:oMath>
                </a14:m>
                <a:r>
                  <a:rPr lang="da-DK" sz="1800" dirty="0">
                    <a:latin typeface="Arial" panose="020B0604020202020204" pitchFamily="34" charset="0"/>
                    <a:cs typeface="Arial" panose="020B0604020202020204" pitchFamily="34" charset="0"/>
                  </a:rPr>
                  <a:t>parameters</a:t>
                </a:r>
              </a:p>
              <a:p>
                <a:pPr marL="0" indent="0">
                  <a:buNone/>
                </a:pPr>
                <a:endParaRPr lang="da-DK"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Naive Bayes Model:</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P(C,L,W) = P(L|O)P(W|O)P(O)</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P(L = urban-street | O = Software Froze), P(L = urban-street | O = Hardware Fault), P(L = urban-street | O = Other),</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P(W = cloudy | O = Software Froze), P(W = cloudy | O = Hardware Fault), P(W = cloudy | O = Other),</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P(O = Software Froze), P(O = Hardware Fault)</a:t>
                </a:r>
              </a:p>
              <a:p>
                <a:pPr marL="0" indent="0">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8 Parameters</a:t>
                </a:r>
              </a:p>
              <a:p>
                <a:pPr marL="0" indent="0">
                  <a:buNone/>
                </a:pPr>
                <a:endParaRPr lang="da-DK"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F0348F73-73CC-94EA-34DE-DBB8F3C13BAD}"/>
                  </a:ext>
                </a:extLst>
              </p:cNvPr>
              <p:cNvSpPr>
                <a:spLocks noGrp="1" noRot="1" noChangeAspect="1" noMove="1" noResize="1" noEditPoints="1" noAdjustHandles="1" noChangeArrowheads="1" noChangeShapeType="1" noTextEdit="1"/>
              </p:cNvSpPr>
              <p:nvPr>
                <p:ph idx="1"/>
              </p:nvPr>
            </p:nvSpPr>
            <p:spPr>
              <a:xfrm>
                <a:off x="838200" y="1100667"/>
                <a:ext cx="10515600" cy="5076296"/>
              </a:xfrm>
              <a:blipFill>
                <a:blip r:embed="rId2"/>
                <a:stretch>
                  <a:fillRect l="-406" t="-1923" r="-290"/>
                </a:stretch>
              </a:blipFill>
            </p:spPr>
            <p:txBody>
              <a:bodyPr/>
              <a:lstStyle/>
              <a:p>
                <a:r>
                  <a:rPr lang="en-US">
                    <a:noFill/>
                  </a:rPr>
                  <a:t> </a:t>
                </a:r>
              </a:p>
            </p:txBody>
          </p:sp>
        </mc:Fallback>
      </mc:AlternateContent>
    </p:spTree>
    <p:extLst>
      <p:ext uri="{BB962C8B-B14F-4D97-AF65-F5344CB8AC3E}">
        <p14:creationId xmlns:p14="http://schemas.microsoft.com/office/powerpoint/2010/main" val="7172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078313"/>
          </a:xfrm>
          <a:prstGeom prst="rect">
            <a:avLst/>
          </a:prstGeom>
          <a:noFill/>
        </p:spPr>
        <p:txBody>
          <a:bodyPr wrap="square" rtlCol="0">
            <a:spAutoFit/>
          </a:bodyPr>
          <a:lstStyle/>
          <a:p>
            <a:pPr algn="just" rtl="0" fontAlgn="base">
              <a:spcBef>
                <a:spcPts val="0"/>
              </a:spcBef>
              <a:spcAft>
                <a:spcPts val="0"/>
              </a:spcAft>
            </a:pPr>
            <a:r>
              <a:rPr lang="en-US" dirty="0"/>
              <a:t>Q6 </a:t>
            </a:r>
            <a:r>
              <a:rPr lang="en-US" b="1" dirty="0"/>
              <a:t>(continued):</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c) Based on the number of parameters needed, derive, and show the conditional probability tables and prior probability from the given dataset to infer the Cause</a:t>
            </a:r>
            <a:r>
              <a:rPr lang="en-US" dirty="0">
                <a:effectLst/>
              </a:rPr>
              <a:t> </a:t>
            </a:r>
            <a:r>
              <a:rPr lang="en-US" sz="1800" dirty="0">
                <a:effectLst/>
                <a:latin typeface="Arial" panose="020B0604020202020204" pitchFamily="34" charset="0"/>
                <a:ea typeface="Arial" panose="020B0604020202020204" pitchFamily="34" charset="0"/>
              </a:rPr>
              <a:t>. </a:t>
            </a: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sz="1800" dirty="0">
              <a:effectLst/>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arenR" startAt="3"/>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d) According to the conditional probability tables you derived, what is the most probable root cause of disengagement given the Weather was </a:t>
            </a:r>
            <a:r>
              <a:rPr lang="en-US" sz="1800" b="1" u="sng" dirty="0">
                <a:effectLst/>
                <a:latin typeface="Arial" panose="020B0604020202020204" pitchFamily="34" charset="0"/>
                <a:ea typeface="Arial" panose="020B0604020202020204" pitchFamily="34" charset="0"/>
              </a:rPr>
              <a:t>cloudy</a:t>
            </a:r>
            <a:r>
              <a:rPr lang="en-US" sz="1800" dirty="0">
                <a:effectLst/>
                <a:latin typeface="Arial" panose="020B0604020202020204" pitchFamily="34" charset="0"/>
                <a:ea typeface="Arial" panose="020B0604020202020204" pitchFamily="34" charset="0"/>
              </a:rPr>
              <a:t> and the Location was </a:t>
            </a:r>
            <a:r>
              <a:rPr lang="en-US" sz="1800" b="1" u="sng" dirty="0">
                <a:effectLst/>
                <a:latin typeface="Arial" panose="020B0604020202020204" pitchFamily="34" charset="0"/>
                <a:ea typeface="Arial" panose="020B0604020202020204" pitchFamily="34" charset="0"/>
              </a:rPr>
              <a:t>urban-street</a:t>
            </a:r>
            <a:r>
              <a:rPr lang="en-US" dirty="0">
                <a:effectLst/>
              </a:rPr>
              <a:t> </a:t>
            </a:r>
            <a:endParaRPr lang="en-US" dirty="0"/>
          </a:p>
          <a:p>
            <a:pPr algn="just" rtl="0" fontAlgn="base">
              <a:spcBef>
                <a:spcPts val="0"/>
              </a:spcBef>
              <a:spcAft>
                <a:spcPts val="0"/>
              </a:spcAft>
            </a:pPr>
            <a:endParaRPr lang="en-US" dirty="0"/>
          </a:p>
          <a:p>
            <a:r>
              <a:rPr lang="en-US" dirty="0">
                <a:latin typeface="Arial" panose="020B0604020202020204" pitchFamily="34" charset="0"/>
              </a:rPr>
              <a:t>Software Freeze: 0.0385</a:t>
            </a:r>
          </a:p>
          <a:p>
            <a:r>
              <a:rPr lang="en-US" dirty="0">
                <a:latin typeface="Arial" panose="020B0604020202020204" pitchFamily="34" charset="0"/>
              </a:rPr>
              <a:t>Hardware Fault: 0.0398</a:t>
            </a:r>
          </a:p>
          <a:p>
            <a:r>
              <a:rPr lang="en-US" dirty="0">
                <a:latin typeface="Arial" panose="020B0604020202020204" pitchFamily="34" charset="0"/>
              </a:rPr>
              <a:t>Other: 0.726</a:t>
            </a:r>
          </a:p>
          <a:p>
            <a:endParaRPr lang="en-US" dirty="0">
              <a:latin typeface="Arial" panose="020B0604020202020204" pitchFamily="34" charset="0"/>
            </a:endParaRPr>
          </a:p>
          <a:p>
            <a:r>
              <a:rPr lang="en-US" dirty="0">
                <a:latin typeface="Arial" panose="020B0604020202020204" pitchFamily="34" charset="0"/>
              </a:rPr>
              <a:t>Therefore “Other” root cause is most probable given Weather was cloudy and the Location was urban-street</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273891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843505"/>
          </a:xfrm>
          <a:prstGeom prst="rect">
            <a:avLst/>
          </a:prstGeom>
          <a:noFill/>
        </p:spPr>
        <p:txBody>
          <a:bodyPr wrap="square" rtlCol="0">
            <a:spAutoFit/>
          </a:bodyPr>
          <a:lstStyle/>
          <a:p>
            <a:pPr marL="266700" marR="0" algn="just">
              <a:lnSpc>
                <a:spcPct val="115000"/>
              </a:lnSpc>
              <a:spcBef>
                <a:spcPts val="0"/>
              </a:spcBef>
              <a:spcAft>
                <a:spcPts val="0"/>
              </a:spcAft>
            </a:pPr>
            <a:r>
              <a:rPr lang="en-US" dirty="0"/>
              <a:t>Q1: </a:t>
            </a: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Arial" panose="020B0604020202020204" pitchFamily="34" charset="0"/>
              </a:rPr>
              <a:t>Based on the above assumptions, answer the following questions on basic probability.</a:t>
            </a:r>
          </a:p>
          <a:p>
            <a:pPr marL="266700" marR="0" algn="just">
              <a:lnSpc>
                <a:spcPct val="115000"/>
              </a:lnSpc>
              <a:spcBef>
                <a:spcPts val="0"/>
              </a:spcBef>
              <a:spcAft>
                <a:spcPts val="0"/>
              </a:spcAft>
            </a:pPr>
            <a:r>
              <a:rPr lang="en-US" dirty="0">
                <a:latin typeface="Arial" panose="020B0604020202020204" pitchFamily="34" charset="0"/>
                <a:ea typeface="Arial" panose="020B0604020202020204" pitchFamily="34" charset="0"/>
              </a:rPr>
              <a:t>a) </a:t>
            </a:r>
            <a:r>
              <a:rPr lang="en-US" sz="1800" dirty="0">
                <a:effectLst/>
                <a:latin typeface="Arial" panose="020B0604020202020204" pitchFamily="34" charset="0"/>
                <a:ea typeface="Arial" panose="020B0604020202020204" pitchFamily="34" charset="0"/>
              </a:rPr>
              <a:t>The assumption of at most one disengagement per mile allows us to treat the occurrence of a disengagement in a mile as a random variable with a Bernoulli distribution</a:t>
            </a:r>
          </a:p>
          <a:p>
            <a:pPr marL="26670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b) Based on the above assumptions, calculate the probability of disengagement per mile on a cloudy day.</a:t>
            </a:r>
            <a:endParaRPr lang="en-US" dirty="0">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r>
              <a:rPr lang="en-US" dirty="0">
                <a:latin typeface="Arial" panose="020B0604020202020204" pitchFamily="34" charset="0"/>
              </a:rPr>
              <a:t>Probability of Disengagement Per Mile: 0.00203</a:t>
            </a:r>
          </a:p>
          <a:p>
            <a:pPr marL="266700" marR="0" algn="just">
              <a:lnSpc>
                <a:spcPct val="115000"/>
              </a:lnSpc>
              <a:spcBef>
                <a:spcPts val="0"/>
              </a:spcBef>
              <a:spcAft>
                <a:spcPts val="0"/>
              </a:spcAft>
            </a:pPr>
            <a:endParaRPr lang="en-US" dirty="0">
              <a:latin typeface="Arial" panose="020B0604020202020204" pitchFamily="34" charset="0"/>
            </a:endParaRPr>
          </a:p>
          <a:p>
            <a:pPr marL="266700" marR="0" algn="just">
              <a:lnSpc>
                <a:spcPct val="115000"/>
              </a:lnSpc>
              <a:spcBef>
                <a:spcPts val="0"/>
              </a:spcBef>
              <a:spcAft>
                <a:spcPts val="0"/>
              </a:spcAft>
            </a:pPr>
            <a:r>
              <a:rPr lang="en-US" dirty="0">
                <a:latin typeface="Arial" panose="020B0604020202020204" pitchFamily="34" charset="0"/>
              </a:rPr>
              <a:t>Probability of Disengagement Per Mile on a Cloudy Day: 0.00590</a:t>
            </a:r>
            <a:endParaRPr lang="en-US" dirty="0">
              <a:latin typeface="Arial" panose="020B0604020202020204" pitchFamily="34" charset="0"/>
              <a:ea typeface="Arial" panose="020B0604020202020204" pitchFamily="34" charset="0"/>
            </a:endParaRPr>
          </a:p>
          <a:p>
            <a:pPr marL="609600" marR="0" indent="-342900" algn="just">
              <a:lnSpc>
                <a:spcPct val="115000"/>
              </a:lnSpc>
              <a:spcBef>
                <a:spcPts val="0"/>
              </a:spcBef>
              <a:spcAft>
                <a:spcPts val="0"/>
              </a:spcAft>
              <a:buFont typeface="+mj-lt"/>
              <a:buAutoNum type="alphaLcParenR"/>
            </a:pPr>
            <a:endParaRPr lang="en-US" sz="1800" dirty="0">
              <a:effectLst/>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c) Based on the above assumptions, calculate the probability of disengagement per mile on a clear day. </a:t>
            </a:r>
            <a:endParaRPr lang="en-US" dirty="0">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endParaRPr lang="en-US" sz="1800" dirty="0">
              <a:effectLst/>
              <a:latin typeface="Arial" panose="020B0604020202020204" pitchFamily="34" charset="0"/>
              <a:ea typeface="Arial" panose="020B0604020202020204" pitchFamily="34" charset="0"/>
            </a:endParaRPr>
          </a:p>
          <a:p>
            <a:pPr marL="266700" marR="0" algn="just">
              <a:lnSpc>
                <a:spcPct val="115000"/>
              </a:lnSpc>
              <a:spcBef>
                <a:spcPts val="0"/>
              </a:spcBef>
              <a:spcAft>
                <a:spcPts val="0"/>
              </a:spcAft>
            </a:pPr>
            <a:r>
              <a:rPr lang="en-US" dirty="0">
                <a:latin typeface="Arial" panose="020B0604020202020204" pitchFamily="34" charset="0"/>
              </a:rPr>
              <a:t>Probability of Disengagement Per Mile on a Clear Day: 0.000520</a:t>
            </a:r>
          </a:p>
          <a:p>
            <a:pPr marL="552450" marR="0" indent="-285750" algn="just">
              <a:lnSpc>
                <a:spcPct val="115000"/>
              </a:lnSpc>
              <a:spcBef>
                <a:spcPts val="0"/>
              </a:spcBef>
              <a:spcAft>
                <a:spcPts val="0"/>
              </a:spcAft>
              <a:buFont typeface="Courier New" panose="02070309020205020404" pitchFamily="49" charset="0"/>
              <a:buChar char="o"/>
            </a:pPr>
            <a:endParaRPr lang="en-US" sz="1800" dirty="0">
              <a:effectLst/>
              <a:latin typeface="Arial" panose="020B0604020202020204" pitchFamily="34" charset="0"/>
              <a:ea typeface="Arial" panose="020B0604020202020204" pitchFamily="34" charset="0"/>
            </a:endParaRP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5078313"/>
          </a:xfrm>
          <a:prstGeom prst="rect">
            <a:avLst/>
          </a:prstGeom>
          <a:noFill/>
        </p:spPr>
        <p:txBody>
          <a:bodyPr wrap="square" rtlCol="0">
            <a:spAutoFit/>
          </a:bodyPr>
          <a:lstStyle/>
          <a:p>
            <a:pPr algn="just" rtl="0" fontAlgn="base">
              <a:spcBef>
                <a:spcPts val="0"/>
              </a:spcBef>
              <a:spcAft>
                <a:spcPts val="0"/>
              </a:spcAft>
            </a:pPr>
            <a:r>
              <a:rPr lang="en-US" dirty="0"/>
              <a:t>Q1</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Based on the above assumptions, answer the following questions on basic probability</a:t>
            </a:r>
            <a:r>
              <a:rPr lang="en-US" dirty="0">
                <a:effectLst/>
              </a:rPr>
              <a:t> </a:t>
            </a:r>
            <a:br>
              <a:rPr lang="en-US" dirty="0">
                <a:effectLst/>
              </a:rPr>
            </a:br>
            <a:endParaRPr lang="en-US" dirty="0">
              <a:solidFill>
                <a:srgbClr val="212529"/>
              </a:solidFill>
              <a:latin typeface="Arial" panose="020B0604020202020204" pitchFamily="34" charset="0"/>
              <a:ea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d) Similarly, calculate the probability of an automatic disengagement per mile on a cloudy day, and the probability of an automatic disengagement per mile on a clear day.</a:t>
            </a:r>
          </a:p>
          <a:p>
            <a:pPr algn="just" rtl="0" fontAlgn="base">
              <a:spcBef>
                <a:spcPts val="0"/>
              </a:spcBef>
              <a:spcAft>
                <a:spcPts val="0"/>
              </a:spcAft>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Automatic Disengagement Per Mile: 0.000976</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Automatic Disengagement Per Mile on Cloudy Day: 0.00281</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Automatic Disengagement Per Mile on Cloudy Day: 0.000264</a:t>
            </a:r>
            <a:endParaRPr lang="en-US" dirty="0">
              <a:latin typeface="Arial" panose="020B0604020202020204" pitchFamily="34" charset="0"/>
              <a:ea typeface="Arial" panose="020B0604020202020204" pitchFamily="34" charset="0"/>
            </a:endParaRPr>
          </a:p>
          <a:p>
            <a:pPr marL="342900" indent="-342900" algn="just" rtl="0" fontAlgn="base">
              <a:spcBef>
                <a:spcPts val="0"/>
              </a:spcBef>
              <a:spcAft>
                <a:spcPts val="0"/>
              </a:spcAft>
              <a:buFont typeface="+mj-lt"/>
              <a:buAutoNum type="alphaLcParenR" startAt="4"/>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e) How likely is it that there are 100 or more disengagements in 10,000 miles under cloudy conditions? (</a:t>
            </a:r>
            <a:r>
              <a:rPr lang="en-US" sz="1800" b="1" dirty="0">
                <a:effectLst/>
                <a:latin typeface="Arial" panose="020B0604020202020204" pitchFamily="34" charset="0"/>
                <a:ea typeface="Arial" panose="020B0604020202020204" pitchFamily="34" charset="0"/>
              </a:rPr>
              <a:t>hint</a:t>
            </a:r>
            <a:r>
              <a:rPr lang="en-US" sz="1800" dirty="0">
                <a:effectLst/>
                <a:latin typeface="Arial" panose="020B0604020202020204" pitchFamily="34" charset="0"/>
                <a:ea typeface="Arial" panose="020B0604020202020204" pitchFamily="34" charset="0"/>
              </a:rPr>
              <a:t>: use Central Limit Theorem) </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100 or more disengagements in 10000 miles = 8.85e-08</a:t>
            </a:r>
          </a:p>
          <a:p>
            <a:pPr algn="just" rtl="0" fontAlgn="base">
              <a:spcBef>
                <a:spcPts val="0"/>
              </a:spcBef>
              <a:spcAft>
                <a:spcPts val="0"/>
              </a:spcAft>
            </a:pPr>
            <a:endParaRPr lang="en-US" dirty="0">
              <a:latin typeface="Arial" panose="020B0604020202020204" pitchFamily="34" charset="0"/>
              <a:ea typeface="Arial" panose="020B0604020202020204" pitchFamily="34" charset="0"/>
            </a:endParaRPr>
          </a:p>
          <a:p>
            <a:pPr algn="just" rtl="0" fontAlgn="base">
              <a:spcBef>
                <a:spcPts val="0"/>
              </a:spcBef>
              <a:spcAft>
                <a:spcPts val="0"/>
              </a:spcAft>
            </a:pPr>
            <a:endParaRPr lang="en-US" sz="1800" dirty="0">
              <a:effectLst/>
              <a:latin typeface="Arial" panose="020B0604020202020204" pitchFamily="34" charset="0"/>
              <a:ea typeface="Arial" panose="020B0604020202020204" pitchFamily="34" charset="0"/>
            </a:endParaRPr>
          </a:p>
          <a:p>
            <a:pPr algn="just" rtl="0" fontAlgn="base">
              <a:spcBef>
                <a:spcPts val="0"/>
              </a:spcBef>
              <a:spcAft>
                <a:spcPts val="0"/>
              </a:spcAft>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48979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0E19196-DC92-A64D-B6B9-C7B9A0673305}"/>
                  </a:ext>
                </a:extLst>
              </p:cNvPr>
              <p:cNvSpPr txBox="1"/>
              <p:nvPr/>
            </p:nvSpPr>
            <p:spPr>
              <a:xfrm>
                <a:off x="495067" y="1095875"/>
                <a:ext cx="10720328" cy="4816447"/>
              </a:xfrm>
              <a:prstGeom prst="rect">
                <a:avLst/>
              </a:prstGeom>
              <a:noFill/>
            </p:spPr>
            <p:txBody>
              <a:bodyPr wrap="square" rtlCol="0">
                <a:spAutoFit/>
              </a:bodyPr>
              <a:lstStyle/>
              <a:p>
                <a:pPr algn="just" rtl="0" fontAlgn="base">
                  <a:spcBef>
                    <a:spcPts val="0"/>
                  </a:spcBef>
                  <a:spcAft>
                    <a:spcPts val="0"/>
                  </a:spcAft>
                </a:pPr>
                <a:r>
                  <a:rPr lang="en-US" dirty="0"/>
                  <a:t>Q2</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Assuming that the disengagement per mile is a random variable with the distribution you answered in Task 3.1.a, and the weather condition is </a:t>
                </a:r>
                <a:r>
                  <a:rPr lang="en-US" sz="1800" i="1" dirty="0">
                    <a:effectLst/>
                    <a:latin typeface="Arial" panose="020B0604020202020204" pitchFamily="34" charset="0"/>
                    <a:ea typeface="Arial" panose="020B0604020202020204" pitchFamily="34" charset="0"/>
                  </a:rPr>
                  <a:t>cloudy</a:t>
                </a:r>
                <a:r>
                  <a:rPr lang="en-US" dirty="0">
                    <a:effectLst/>
                  </a:rPr>
                  <a:t> .</a:t>
                </a:r>
              </a:p>
              <a:p>
                <a:pPr algn="just" rtl="0" fontAlgn="base">
                  <a:spcBef>
                    <a:spcPts val="0"/>
                  </a:spcBef>
                  <a:spcAft>
                    <a:spcPts val="0"/>
                  </a:spcAft>
                </a:pPr>
                <a:endParaRPr lang="en-US" dirty="0"/>
              </a:p>
              <a:p>
                <a:pPr marL="342900" indent="-342900" algn="just" rtl="0" fontAlgn="base">
                  <a:spcBef>
                    <a:spcPts val="0"/>
                  </a:spcBef>
                  <a:spcAft>
                    <a:spcPts val="0"/>
                  </a:spcAft>
                  <a:buAutoNum type="alphaLcParenR"/>
                </a:pPr>
                <a:r>
                  <a:rPr lang="en-US" sz="1800" dirty="0">
                    <a:effectLst/>
                    <a:latin typeface="Arial" panose="020B0604020202020204" pitchFamily="34" charset="0"/>
                    <a:ea typeface="Arial" panose="020B0604020202020204" pitchFamily="34" charset="0"/>
                  </a:rPr>
                  <a:t>What is the distribution of “the number of miles</a:t>
                </a:r>
                <a:r>
                  <a:rPr lang="en-US" sz="1800" dirty="0">
                    <a:solidFill>
                      <a:srgbClr val="FF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until </a:t>
                </a:r>
                <a:r>
                  <a:rPr lang="en-US" sz="1800" dirty="0">
                    <a:effectLst/>
                    <a:latin typeface="Arial" panose="020B0604020202020204" pitchFamily="34" charset="0"/>
                    <a:ea typeface="Arial" panose="020B0604020202020204" pitchFamily="34" charset="0"/>
                  </a:rPr>
                  <a:t>the next disengagement”? Explain your reasoning. Calculate and state the values of the parameters of the distribution</a:t>
                </a:r>
                <a:r>
                  <a:rPr lang="en-US" dirty="0">
                    <a:effectLst/>
                  </a:rPr>
                  <a:t> </a:t>
                </a:r>
              </a:p>
              <a:p>
                <a:pPr algn="just" rtl="0" fontAlgn="base">
                  <a:spcBef>
                    <a:spcPts val="0"/>
                  </a:spcBef>
                  <a:spcAft>
                    <a:spcPts val="0"/>
                  </a:spcAft>
                </a:pPr>
                <a:endParaRPr lang="en-US" dirty="0"/>
              </a:p>
              <a:p>
                <a:r>
                  <a:rPr lang="en-US" dirty="0">
                    <a:latin typeface="Arial" panose="020B0604020202020204" pitchFamily="34" charset="0"/>
                  </a:rPr>
                  <a:t>This would follow a geometric distribution, as this distribution captures the waiting time until the first occurrence of an event -- in this case, a disengagement. Our 'waiting time' in this scenario is miles driven. After each occurrence, we 'reset' with a new random variable, so that our random variable always represents the time before the first disengagement in its lifetime. </a:t>
                </a:r>
              </a:p>
              <a:p>
                <a:endParaRPr lang="en-US" i="1" dirty="0">
                  <a:latin typeface="Arial" panose="020B0604020202020204" pitchFamily="34" charset="0"/>
                </a:endParaRPr>
              </a:p>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𝑋</m:t>
                      </m:r>
                      <m:r>
                        <a:rPr lang="en-US" i="1" dirty="0" smtClean="0">
                          <a:latin typeface="Cambria Math" panose="02040503050406030204" pitchFamily="18" charset="0"/>
                        </a:rPr>
                        <m:t> ~ </m:t>
                      </m:r>
                      <m:r>
                        <a:rPr lang="en-US" i="1" dirty="0" err="1">
                          <a:latin typeface="Cambria Math" panose="02040503050406030204" pitchFamily="18" charset="0"/>
                        </a:rPr>
                        <m:t>𝐺𝑒𝑜𝑚</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𝑝</m:t>
                      </m:r>
                      <m:r>
                        <a:rPr lang="en-US" i="1" dirty="0">
                          <a:latin typeface="Cambria Math" panose="02040503050406030204" pitchFamily="18" charset="0"/>
                        </a:rPr>
                        <m:t>=0.0059)</m:t>
                      </m:r>
                    </m:oMath>
                  </m:oMathPara>
                </a14:m>
                <a:endParaRPr lang="en-US" dirty="0">
                  <a:latin typeface="Arial" panose="020B0604020202020204" pitchFamily="34" charset="0"/>
                </a:endParaRPr>
              </a:p>
              <a:p>
                <a:br>
                  <a:rPr lang="en-US" dirty="0">
                    <a:latin typeface="Arial" panose="020B0604020202020204" pitchFamily="34" charset="0"/>
                  </a:rPr>
                </a:br>
                <a:r>
                  <a:rPr lang="el-GR" b="1" i="0" dirty="0">
                    <a:solidFill>
                      <a:srgbClr val="202122"/>
                    </a:solidFill>
                    <a:effectLst/>
                    <a:latin typeface="Arial" panose="020B0604020202020204" pitchFamily="34" charset="0"/>
                  </a:rPr>
                  <a:t>μ</a:t>
                </a:r>
                <a:r>
                  <a:rPr lang="en-US" b="1" i="0" dirty="0">
                    <a:solidFill>
                      <a:srgbClr val="202122"/>
                    </a:solidFill>
                    <a:effectLst/>
                    <a:latin typeface="Arial" panose="020B0604020202020204" pitchFamily="34" charset="0"/>
                  </a:rPr>
                  <a:t> </a:t>
                </a:r>
                <a:r>
                  <a:rPr lang="en-US" dirty="0">
                    <a:latin typeface="Arial" panose="020B0604020202020204" pitchFamily="34" charset="0"/>
                  </a:rPr>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𝑝</m:t>
                        </m:r>
                      </m:den>
                    </m:f>
                    <m:r>
                      <a:rPr lang="en-US" i="1" dirty="0" smtClean="0">
                        <a:latin typeface="Cambria Math" panose="02040503050406030204" pitchFamily="18" charset="0"/>
                      </a:rPr>
                      <m:t> </m:t>
                    </m:r>
                  </m:oMath>
                </a14:m>
                <a:r>
                  <a:rPr lang="en-US" dirty="0">
                    <a:latin typeface="Arial" panose="020B0604020202020204" pitchFamily="34" charset="0"/>
                  </a:rPr>
                  <a:t>= </a:t>
                </a:r>
                <a14:m>
                  <m:oMath xmlns:m="http://schemas.openxmlformats.org/officeDocument/2006/math">
                    <m:r>
                      <a:rPr lang="en-US" i="1" dirty="0" smtClean="0">
                        <a:latin typeface="Cambria Math" panose="02040503050406030204" pitchFamily="18" charset="0"/>
                      </a:rPr>
                      <m:t>169.4915</m:t>
                    </m:r>
                  </m:oMath>
                </a14:m>
                <a:endParaRPr lang="en-US" dirty="0">
                  <a:latin typeface="Arial" panose="020B0604020202020204" pitchFamily="34" charset="0"/>
                </a:endParaRPr>
              </a:p>
              <a:p>
                <a:br>
                  <a:rPr lang="en-US" dirty="0">
                    <a:latin typeface="Arial" panose="020B0604020202020204" pitchFamily="34" charset="0"/>
                  </a:rPr>
                </a:br>
                <a:r>
                  <a:rPr lang="el-GR" b="1" i="0" dirty="0">
                    <a:solidFill>
                      <a:srgbClr val="202122"/>
                    </a:solidFill>
                    <a:effectLst/>
                    <a:latin typeface="Arial" panose="020B0604020202020204" pitchFamily="34" charset="0"/>
                  </a:rPr>
                  <a:t>σ</a:t>
                </a:r>
                <a:r>
                  <a:rPr lang="en-US" b="1" i="0" dirty="0">
                    <a:solidFill>
                      <a:srgbClr val="202122"/>
                    </a:solidFill>
                    <a:effectLst/>
                    <a:latin typeface="Arial" panose="020B0604020202020204" pitchFamily="34" charset="0"/>
                  </a:rPr>
                  <a:t> </a:t>
                </a:r>
                <a:r>
                  <a:rPr lang="en-US" dirty="0">
                    <a:latin typeface="Arial" panose="020B0604020202020204" pitchFamily="34" charset="0"/>
                  </a:rPr>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r>
                          <a:rPr lang="en-US" i="1" dirty="0">
                            <a:latin typeface="Cambria Math" panose="02040503050406030204" pitchFamily="18" charset="0"/>
                          </a:rPr>
                          <m:t>𝑝</m:t>
                        </m:r>
                      </m:num>
                      <m:den>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den>
                    </m:f>
                  </m:oMath>
                </a14:m>
                <a:r>
                  <a:rPr lang="en-US" dirty="0">
                    <a:latin typeface="Arial" panose="020B0604020202020204" pitchFamily="34" charset="0"/>
                  </a:rPr>
                  <a:t>= </a:t>
                </a:r>
                <a14:m>
                  <m:oMath xmlns:m="http://schemas.openxmlformats.org/officeDocument/2006/math">
                    <m:r>
                      <a:rPr lang="en-US" i="1" dirty="0" smtClean="0">
                        <a:latin typeface="Cambria Math" panose="02040503050406030204" pitchFamily="18" charset="0"/>
                      </a:rPr>
                      <m:t>168.9908</m:t>
                    </m:r>
                  </m:oMath>
                </a14:m>
                <a:endParaRPr lang="en-US" dirty="0">
                  <a:latin typeface="Arial" panose="020B0604020202020204" pitchFamily="34" charset="0"/>
                </a:endParaRPr>
              </a:p>
            </p:txBody>
          </p:sp>
        </mc:Choice>
        <mc:Fallback>
          <p:sp>
            <p:nvSpPr>
              <p:cNvPr id="5" name="TextBox 4">
                <a:extLst>
                  <a:ext uri="{FF2B5EF4-FFF2-40B4-BE49-F238E27FC236}">
                    <a16:creationId xmlns:a16="http://schemas.microsoft.com/office/drawing/2014/main" id="{F0E19196-DC92-A64D-B6B9-C7B9A0673305}"/>
                  </a:ext>
                </a:extLst>
              </p:cNvPr>
              <p:cNvSpPr txBox="1">
                <a:spLocks noRot="1" noChangeAspect="1" noMove="1" noResize="1" noEditPoints="1" noAdjustHandles="1" noChangeArrowheads="1" noChangeShapeType="1" noTextEdit="1"/>
              </p:cNvSpPr>
              <p:nvPr/>
            </p:nvSpPr>
            <p:spPr>
              <a:xfrm>
                <a:off x="495067" y="1095875"/>
                <a:ext cx="10720328" cy="4816447"/>
              </a:xfrm>
              <a:prstGeom prst="rect">
                <a:avLst/>
              </a:prstGeom>
              <a:blipFill>
                <a:blip r:embed="rId2"/>
                <a:stretch>
                  <a:fillRect l="-455" t="-886" r="-45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68353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8BD4D-D0ED-E5E5-6879-114FA9C0AF8F}"/>
              </a:ext>
            </a:extLst>
          </p:cNvPr>
          <p:cNvSpPr>
            <a:spLocks noGrp="1"/>
          </p:cNvSpPr>
          <p:nvPr>
            <p:ph type="title"/>
          </p:nvPr>
        </p:nvSpPr>
        <p:spPr>
          <a:xfrm>
            <a:off x="838200" y="365126"/>
            <a:ext cx="10515600" cy="810532"/>
          </a:xfrm>
        </p:spPr>
        <p:txBody>
          <a:bodyPr/>
          <a:lstStyle/>
          <a:p>
            <a:r>
              <a:rPr lang="en-US" dirty="0"/>
              <a:t>Task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439052-5817-2FBF-C23C-E09D6F535F08}"/>
                  </a:ext>
                </a:extLst>
              </p:cNvPr>
              <p:cNvSpPr>
                <a:spLocks noGrp="1"/>
              </p:cNvSpPr>
              <p:nvPr>
                <p:ph idx="1"/>
              </p:nvPr>
            </p:nvSpPr>
            <p:spPr>
              <a:xfrm>
                <a:off x="838200" y="1253331"/>
                <a:ext cx="10515600" cy="5045870"/>
              </a:xfrm>
            </p:spPr>
            <p:txBody>
              <a:bodyPr>
                <a:normAutofit/>
              </a:bodyPr>
              <a:lstStyle/>
              <a:p>
                <a:pPr marL="0" indent="0">
                  <a:buNone/>
                </a:pPr>
                <a:r>
                  <a:rPr lang="en-US" sz="1800" dirty="0">
                    <a:latin typeface="Arial" panose="020B0604020202020204" pitchFamily="34" charset="0"/>
                  </a:rPr>
                  <a:t>b) What is the distribution of “the number of disengagements in 10,000 miles”? (hint: this is equivalent to drawing n=10,000 independent trials from the distribution of disengagement per mile you calculated from Task 3.1.a). Calculate and state the values of the parameters of the distribution</a:t>
                </a:r>
                <a:r>
                  <a:rPr lang="en-US" sz="2800" dirty="0">
                    <a:effectLst/>
                    <a:latin typeface="Arial" panose="020B0604020202020204" pitchFamily="34" charset="0"/>
                    <a:ea typeface="Arial" panose="020B0604020202020204" pitchFamily="34" charset="0"/>
                  </a:rPr>
                  <a:t>. </a:t>
                </a:r>
              </a:p>
              <a:p>
                <a:pPr marL="0" indent="0">
                  <a:buNone/>
                </a:pPr>
                <a:endParaRPr lang="en-US" sz="1800" dirty="0">
                  <a:effectLst/>
                  <a:latin typeface="Arial" panose="020B0604020202020204" pitchFamily="34" charset="0"/>
                  <a:ea typeface="Arial" panose="020B0604020202020204" pitchFamily="34" charset="0"/>
                </a:endParaRPr>
              </a:p>
              <a:p>
                <a:pPr marL="0" indent="0">
                  <a:buNone/>
                </a:pPr>
                <a:r>
                  <a:rPr lang="en-US" sz="1800" dirty="0">
                    <a:latin typeface="Arial" panose="020B0604020202020204" pitchFamily="34" charset="0"/>
                  </a:rPr>
                  <a:t>This would follow a binomial distribution, as it is simply a yes/no decision, but with </a:t>
                </a:r>
                <a14:m>
                  <m:oMath xmlns:m="http://schemas.openxmlformats.org/officeDocument/2006/math">
                    <m:r>
                      <a:rPr lang="en-US" sz="1800" i="1" dirty="0" smtClean="0">
                        <a:latin typeface="Cambria Math" panose="02040503050406030204" pitchFamily="18" charset="0"/>
                      </a:rPr>
                      <m:t>𝑛</m:t>
                    </m:r>
                    <m:r>
                      <a:rPr lang="en-US" sz="1800" i="1" dirty="0">
                        <a:latin typeface="Cambria Math" panose="02040503050406030204" pitchFamily="18" charset="0"/>
                      </a:rPr>
                      <m:t>=</m:t>
                    </m:r>
                    <m:r>
                      <a:rPr lang="en-US" sz="1800" i="1" dirty="0" smtClean="0">
                        <a:latin typeface="Cambria Math" panose="02040503050406030204" pitchFamily="18" charset="0"/>
                      </a:rPr>
                      <m:t>10000</m:t>
                    </m:r>
                  </m:oMath>
                </a14:m>
                <a:r>
                  <a:rPr lang="en-US" sz="1800" dirty="0">
                    <a:latin typeface="Arial" panose="020B0604020202020204" pitchFamily="34" charset="0"/>
                  </a:rPr>
                  <a:t> trials.</a:t>
                </a:r>
              </a:p>
              <a:p>
                <a:pPr marL="0" indent="0">
                  <a:buNone/>
                </a:pPr>
                <a:endParaRPr lang="en-US" sz="1800" dirty="0">
                  <a:latin typeface="Arial" panose="020B0604020202020204" pitchFamily="34" charset="0"/>
                </a:endParaRPr>
              </a:p>
              <a:p>
                <a:pPr marL="0" indent="0">
                  <a:buNone/>
                </a:pPr>
                <a:r>
                  <a:rPr lang="en-US" sz="1800" dirty="0">
                    <a:latin typeface="Arial" panose="020B0604020202020204" pitchFamily="34" charset="0"/>
                  </a:rPr>
                  <a:t> </a:t>
                </a:r>
                <a14:m>
                  <m:oMath xmlns:m="http://schemas.openxmlformats.org/officeDocument/2006/math">
                    <m:r>
                      <a:rPr lang="en-US" sz="1800" i="1" dirty="0" smtClean="0">
                        <a:latin typeface="Cambria Math" panose="02040503050406030204" pitchFamily="18" charset="0"/>
                      </a:rPr>
                      <m:t>𝑋</m:t>
                    </m:r>
                    <m:r>
                      <a:rPr lang="en-US" sz="1800" i="1" dirty="0" smtClean="0">
                        <a:latin typeface="Cambria Math" panose="02040503050406030204" pitchFamily="18" charset="0"/>
                      </a:rPr>
                      <m:t> ~ </m:t>
                    </m:r>
                    <m:r>
                      <a:rPr lang="en-US" sz="1800" i="1" dirty="0" err="1">
                        <a:latin typeface="Cambria Math" panose="02040503050406030204" pitchFamily="18" charset="0"/>
                      </a:rPr>
                      <m:t>𝐵𝑖𝑛𝑜𝑚</m:t>
                    </m:r>
                    <m:r>
                      <a:rPr lang="en-US" sz="1800" i="1" dirty="0">
                        <a:latin typeface="Cambria Math" panose="02040503050406030204" pitchFamily="18" charset="0"/>
                      </a:rPr>
                      <m:t> </m:t>
                    </m:r>
                    <m:r>
                      <a:rPr lang="en-US" sz="1800" i="1" dirty="0" smtClean="0">
                        <a:latin typeface="Cambria Math" panose="02040503050406030204" pitchFamily="18" charset="0"/>
                      </a:rPr>
                      <m:t>(</m:t>
                    </m:r>
                    <m:r>
                      <a:rPr lang="en-US" sz="1800" i="1" dirty="0">
                        <a:latin typeface="Cambria Math" panose="02040503050406030204" pitchFamily="18" charset="0"/>
                      </a:rPr>
                      <m:t>𝑛</m:t>
                    </m:r>
                    <m:r>
                      <a:rPr lang="en-US" sz="1800" i="1" dirty="0">
                        <a:latin typeface="Cambria Math" panose="02040503050406030204" pitchFamily="18" charset="0"/>
                      </a:rPr>
                      <m:t>=10000,</m:t>
                    </m:r>
                    <m:r>
                      <a:rPr lang="en-US" sz="1800" i="1" dirty="0">
                        <a:latin typeface="Cambria Math" panose="02040503050406030204" pitchFamily="18" charset="0"/>
                      </a:rPr>
                      <m:t>𝑝</m:t>
                    </m:r>
                    <m:r>
                      <a:rPr lang="en-US" sz="1800" i="1" dirty="0">
                        <a:latin typeface="Cambria Math" panose="02040503050406030204" pitchFamily="18" charset="0"/>
                      </a:rPr>
                      <m:t>=0.0059)</m:t>
                    </m:r>
                  </m:oMath>
                </a14:m>
                <a:endParaRPr lang="en-US" sz="1800" dirty="0">
                  <a:latin typeface="Arial" panose="020B0604020202020204" pitchFamily="34" charset="0"/>
                </a:endParaRPr>
              </a:p>
              <a:p>
                <a:pPr marL="0" indent="0">
                  <a:buNone/>
                </a:pPr>
                <a:endParaRPr lang="en-US" sz="1800" dirty="0">
                  <a:latin typeface="Arial" panose="020B0604020202020204" pitchFamily="34" charset="0"/>
                </a:endParaRPr>
              </a:p>
              <a:p>
                <a:pPr marL="0" indent="0">
                  <a:buNone/>
                </a:pPr>
                <a:r>
                  <a:rPr lang="en-US" sz="1800" dirty="0">
                    <a:latin typeface="Arial" panose="020B0604020202020204" pitchFamily="34" charset="0"/>
                  </a:rPr>
                  <a:t>c) Notice that the number of disengagements “</a:t>
                </a:r>
                <a14:m>
                  <m:oMath xmlns:m="http://schemas.openxmlformats.org/officeDocument/2006/math">
                    <m:r>
                      <a:rPr lang="en-US" sz="1800">
                        <a:latin typeface="Cambria Math" panose="02040503050406030204" pitchFamily="18" charset="0"/>
                      </a:rPr>
                      <m:t>𝒏</m:t>
                    </m:r>
                    <m:r>
                      <a:rPr lang="en-US" sz="1800">
                        <a:latin typeface="Cambria Math" panose="02040503050406030204" pitchFamily="18" charset="0"/>
                      </a:rPr>
                      <m:t>"</m:t>
                    </m:r>
                  </m:oMath>
                </a14:m>
                <a:r>
                  <a:rPr lang="en-US" sz="1800" dirty="0">
                    <a:latin typeface="Arial" panose="020B0604020202020204" pitchFamily="34" charset="0"/>
                  </a:rPr>
                  <a:t> in Task 3.2.b is large while the probability of disengagement per mile </a:t>
                </a:r>
                <a14:m>
                  <m:oMath xmlns:m="http://schemas.openxmlformats.org/officeDocument/2006/math">
                    <m:r>
                      <a:rPr lang="en-US" sz="1800">
                        <a:latin typeface="Cambria Math" panose="02040503050406030204" pitchFamily="18" charset="0"/>
                      </a:rPr>
                      <m:t>"</m:t>
                    </m:r>
                    <m:r>
                      <a:rPr lang="en-US" sz="1800">
                        <a:latin typeface="Cambria Math" panose="02040503050406030204" pitchFamily="18" charset="0"/>
                      </a:rPr>
                      <m:t>𝒑</m:t>
                    </m:r>
                    <m:r>
                      <a:rPr lang="en-US" sz="1800">
                        <a:latin typeface="Cambria Math" panose="02040503050406030204" pitchFamily="18" charset="0"/>
                      </a:rPr>
                      <m:t>"</m:t>
                    </m:r>
                  </m:oMath>
                </a14:m>
                <a:r>
                  <a:rPr lang="en-US" sz="1800" dirty="0">
                    <a:latin typeface="Arial" panose="020B0604020202020204" pitchFamily="34" charset="0"/>
                  </a:rPr>
                  <a:t>  is very small, what distribution does your answer in Task 3.2.b approximate? Calculate and state the values of the parameters of the distribution.</a:t>
                </a:r>
              </a:p>
              <a:p>
                <a:pPr marL="0" indent="0">
                  <a:buNone/>
                </a:pPr>
                <a:endParaRPr lang="en-US" sz="1800" dirty="0"/>
              </a:p>
              <a:p>
                <a:pPr marL="0" indent="0">
                  <a:buNone/>
                </a:pPr>
                <a:r>
                  <a:rPr lang="en-US" sz="1800" dirty="0">
                    <a:latin typeface="Arial" panose="020B0604020202020204" pitchFamily="34" charset="0"/>
                  </a:rPr>
                  <a:t>This would approximate a Poisson distribution where</a:t>
                </a:r>
                <a14:m>
                  <m:oMath xmlns:m="http://schemas.openxmlformats.org/officeDocument/2006/math">
                    <m:r>
                      <a:rPr lang="en-US" sz="1800" b="0" i="0" smtClean="0">
                        <a:latin typeface="Cambria Math" panose="02040503050406030204" pitchFamily="18" charset="0"/>
                      </a:rPr>
                      <m:t> </m:t>
                    </m:r>
                    <m:r>
                      <a:rPr lang="en-US" sz="1800">
                        <a:latin typeface="Cambria Math" panose="02040503050406030204" pitchFamily="18" charset="0"/>
                      </a:rPr>
                      <m:t> </m:t>
                    </m:r>
                    <m:r>
                      <m:rPr>
                        <m:nor/>
                      </m:rPr>
                      <a:rPr lang="el-GR" sz="1800">
                        <a:latin typeface="Arial" panose="020B0604020202020204" pitchFamily="34" charset="0"/>
                      </a:rPr>
                      <m:t>λ</m:t>
                    </m:r>
                    <m:r>
                      <a:rPr lang="en-US" sz="1800" dirty="0">
                        <a:latin typeface="Cambria Math" panose="02040503050406030204" pitchFamily="18" charset="0"/>
                      </a:rPr>
                      <m:t>= </m:t>
                    </m:r>
                    <m:r>
                      <a:rPr lang="en-US" sz="1800" dirty="0">
                        <a:latin typeface="Cambria Math" panose="02040503050406030204" pitchFamily="18" charset="0"/>
                      </a:rPr>
                      <m:t>𝑛𝑝</m:t>
                    </m:r>
                    <m:r>
                      <a:rPr lang="en-US" sz="1800" dirty="0">
                        <a:latin typeface="Cambria Math" panose="02040503050406030204" pitchFamily="18" charset="0"/>
                      </a:rPr>
                      <m:t> = 59</m:t>
                    </m:r>
                  </m:oMath>
                </a14:m>
                <a:endParaRPr lang="en-US" sz="1800" dirty="0">
                  <a:latin typeface="Arial" panose="020B0604020202020204" pitchFamily="34" charset="0"/>
                </a:endParaRPr>
              </a:p>
            </p:txBody>
          </p:sp>
        </mc:Choice>
        <mc:Fallback>
          <p:sp>
            <p:nvSpPr>
              <p:cNvPr id="3" name="Content Placeholder 2">
                <a:extLst>
                  <a:ext uri="{FF2B5EF4-FFF2-40B4-BE49-F238E27FC236}">
                    <a16:creationId xmlns:a16="http://schemas.microsoft.com/office/drawing/2014/main" id="{D9439052-5817-2FBF-C23C-E09D6F535F08}"/>
                  </a:ext>
                </a:extLst>
              </p:cNvPr>
              <p:cNvSpPr>
                <a:spLocks noGrp="1" noRot="1" noChangeAspect="1" noMove="1" noResize="1" noEditPoints="1" noAdjustHandles="1" noChangeArrowheads="1" noChangeShapeType="1" noTextEdit="1"/>
              </p:cNvSpPr>
              <p:nvPr>
                <p:ph idx="1"/>
              </p:nvPr>
            </p:nvSpPr>
            <p:spPr>
              <a:xfrm>
                <a:off x="838200" y="1253331"/>
                <a:ext cx="10515600" cy="5045870"/>
              </a:xfrm>
              <a:blipFill>
                <a:blip r:embed="rId2"/>
                <a:stretch>
                  <a:fillRect l="-522" t="-1209" r="-696"/>
                </a:stretch>
              </a:blipFill>
            </p:spPr>
            <p:txBody>
              <a:bodyPr/>
              <a:lstStyle/>
              <a:p>
                <a:r>
                  <a:rPr lang="en-US">
                    <a:noFill/>
                  </a:rPr>
                  <a:t> </a:t>
                </a:r>
              </a:p>
            </p:txBody>
          </p:sp>
        </mc:Fallback>
      </mc:AlternateContent>
    </p:spTree>
    <p:extLst>
      <p:ext uri="{BB962C8B-B14F-4D97-AF65-F5344CB8AC3E}">
        <p14:creationId xmlns:p14="http://schemas.microsoft.com/office/powerpoint/2010/main" val="102837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912995"/>
            <a:ext cx="10720328" cy="3180871"/>
          </a:xfrm>
          <a:prstGeom prst="rect">
            <a:avLst/>
          </a:prstGeom>
          <a:noFill/>
        </p:spPr>
        <p:txBody>
          <a:bodyPr wrap="square" rtlCol="0">
            <a:spAutoFit/>
          </a:bodyPr>
          <a:lstStyle/>
          <a:p>
            <a:pPr algn="just" rtl="0" fontAlgn="base">
              <a:spcBef>
                <a:spcPts val="0"/>
              </a:spcBef>
              <a:spcAft>
                <a:spcPts val="0"/>
              </a:spcAft>
            </a:pPr>
            <a:r>
              <a:rPr lang="en-US" dirty="0"/>
              <a:t>Q2</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Assuming that the disengagement per mile is a random variable with the distribution you answered in Task 3.1.a, and the weather condition is </a:t>
            </a:r>
            <a:r>
              <a:rPr lang="en-US" sz="1800" i="1" dirty="0">
                <a:effectLst/>
                <a:latin typeface="Arial" panose="020B0604020202020204" pitchFamily="34" charset="0"/>
                <a:ea typeface="Arial" panose="020B0604020202020204" pitchFamily="34" charset="0"/>
              </a:rPr>
              <a:t>cloudy</a:t>
            </a:r>
            <a:r>
              <a:rPr lang="en-US" dirty="0">
                <a:effectLst/>
              </a:rPr>
              <a:t> .</a:t>
            </a:r>
            <a:endParaRPr lang="en-US" dirty="0"/>
          </a:p>
          <a:p>
            <a:pPr marL="342900" indent="-342900" algn="just" rtl="0" fontAlgn="base">
              <a:spcBef>
                <a:spcPts val="0"/>
              </a:spcBef>
              <a:spcAft>
                <a:spcPts val="0"/>
              </a:spcAft>
              <a:buFont typeface="+mj-lt"/>
              <a:buAutoNum type="alphaLcParenR" startAt="4"/>
            </a:pPr>
            <a:r>
              <a:rPr lang="en-US" sz="1800" dirty="0">
                <a:effectLst/>
                <a:latin typeface="Arial" panose="020B0604020202020204" pitchFamily="34" charset="0"/>
                <a:ea typeface="Arial" panose="020B0604020202020204" pitchFamily="34" charset="0"/>
              </a:rPr>
              <a:t>Plot the probability mass function (PMF) of the distribution in Task 3.2.b and Task 3.2.c for:</a:t>
            </a:r>
            <a:r>
              <a:rPr lang="en-US" dirty="0">
                <a:effectLst/>
              </a:rPr>
              <a:t> </a:t>
            </a:r>
          </a:p>
          <a:p>
            <a:pPr marL="342900" marR="0" lvl="0" indent="-342900" algn="just" rtl="0">
              <a:lnSpc>
                <a:spcPct val="115000"/>
              </a:lnSpc>
              <a:spcBef>
                <a:spcPts val="0"/>
              </a:spcBef>
              <a:spcAft>
                <a:spcPts val="0"/>
              </a:spcAft>
              <a:buFont typeface="+mj-lt"/>
              <a:buAutoNum type="arabicPeriod"/>
            </a:pPr>
            <a:r>
              <a:rPr lang="en-US" sz="1800" dirty="0">
                <a:effectLst/>
                <a:latin typeface="Arial" panose="020B0604020202020204" pitchFamily="34" charset="0"/>
                <a:ea typeface="Arial" panose="020B0604020202020204" pitchFamily="34" charset="0"/>
              </a:rPr>
              <a:t>x-axis ranging between 0 and 10000.                            2. The x-axis ranging between 0 and 100</a:t>
            </a:r>
            <a:r>
              <a:rPr lang="en-US" dirty="0">
                <a:effectLst/>
              </a:rPr>
              <a:t> </a:t>
            </a:r>
            <a:r>
              <a:rPr lang="en-US" sz="1800" dirty="0">
                <a:effectLst/>
                <a:latin typeface="Arial" panose="020B0604020202020204" pitchFamily="34" charset="0"/>
                <a:ea typeface="Arial" panose="020B0604020202020204" pitchFamily="34" charset="0"/>
              </a:rPr>
              <a:t>                    </a:t>
            </a:r>
          </a:p>
          <a:p>
            <a:pPr marL="342900" indent="-342900" algn="just" fontAlgn="base">
              <a:buFontTx/>
              <a:buAutoNum type="alphaLcParenR"/>
            </a:pPr>
            <a:endParaRPr lang="en-US" dirty="0">
              <a:latin typeface="Arial" panose="020B0604020202020204" pitchFamily="34" charset="0"/>
              <a:ea typeface="Arial" panose="020B0604020202020204" pitchFamily="34" charset="0"/>
            </a:endParaRPr>
          </a:p>
          <a:p>
            <a:pPr marL="342900" indent="-342900" algn="just" fontAlgn="base">
              <a:buFontTx/>
              <a:buAutoNum type="alphaLcParenR"/>
            </a:pPr>
            <a:endParaRPr lang="en-US" sz="1800" dirty="0">
              <a:effectLst/>
              <a:latin typeface="Arial" panose="020B0604020202020204" pitchFamily="34" charset="0"/>
              <a:ea typeface="Arial" panose="020B0604020202020204" pitchFamily="34" charset="0"/>
            </a:endParaRPr>
          </a:p>
          <a:p>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249642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16D-2ED9-3BFD-792B-9501F9336E24}"/>
              </a:ext>
            </a:extLst>
          </p:cNvPr>
          <p:cNvSpPr>
            <a:spLocks noGrp="1"/>
          </p:cNvSpPr>
          <p:nvPr>
            <p:ph type="title"/>
          </p:nvPr>
        </p:nvSpPr>
        <p:spPr/>
        <p:txBody>
          <a:bodyPr/>
          <a:lstStyle/>
          <a:p>
            <a:r>
              <a:rPr lang="en-US" dirty="0"/>
              <a:t>Task 3</a:t>
            </a:r>
          </a:p>
        </p:txBody>
      </p:sp>
      <p:sp>
        <p:nvSpPr>
          <p:cNvPr id="3" name="Content Placeholder 2">
            <a:extLst>
              <a:ext uri="{FF2B5EF4-FFF2-40B4-BE49-F238E27FC236}">
                <a16:creationId xmlns:a16="http://schemas.microsoft.com/office/drawing/2014/main" id="{55579CCD-D77B-8374-D01F-6AECC71624BF}"/>
              </a:ext>
            </a:extLst>
          </p:cNvPr>
          <p:cNvSpPr>
            <a:spLocks noGrp="1"/>
          </p:cNvSpPr>
          <p:nvPr>
            <p:ph idx="1"/>
          </p:nvPr>
        </p:nvSpPr>
        <p:spPr>
          <a:xfrm>
            <a:off x="838200" y="1825625"/>
            <a:ext cx="10515600" cy="4929738"/>
          </a:xfrm>
        </p:spPr>
        <p:txBody>
          <a:bodyPr>
            <a:normAutofit/>
          </a:bodyPr>
          <a:lstStyle/>
          <a:p>
            <a:pPr marL="0" indent="0">
              <a:buNone/>
            </a:pPr>
            <a:r>
              <a:rPr lang="en-US" sz="1800" dirty="0">
                <a:latin typeface="Arial" panose="020B0604020202020204" pitchFamily="34" charset="0"/>
              </a:rPr>
              <a:t>Describe the plots and discuss your findings </a:t>
            </a:r>
          </a:p>
          <a:p>
            <a:pPr marL="0" indent="0">
              <a:buNone/>
            </a:pPr>
            <a:r>
              <a:rPr lang="en-US" sz="1800" dirty="0">
                <a:latin typeface="Arial" panose="020B0604020202020204" pitchFamily="34" charset="0"/>
              </a:rPr>
              <a:t>The CDF plots for the binomial distribution, and the approximated Poisson distribution, are essentially identical. The mean of both is 59, and the spread, i.e. variance/bell curvature are similar as well. This goes to show that when modelling for a large number of miles, the binomial and Poisson distributions both adequately represent the distribution for the number of disengagements.</a:t>
            </a:r>
          </a:p>
          <a:p>
            <a:pPr marL="0" indent="0">
              <a:buNone/>
            </a:pPr>
            <a:endParaRPr lang="en-US" sz="1800" dirty="0">
              <a:latin typeface="Arial" panose="020B0604020202020204" pitchFamily="34" charset="0"/>
            </a:endParaRPr>
          </a:p>
          <a:p>
            <a:pPr marL="342900" indent="-342900">
              <a:buFont typeface="+mj-lt"/>
              <a:buAutoNum type="alphaLcParenR" startAt="5"/>
            </a:pPr>
            <a:r>
              <a:rPr lang="en-US" sz="1800" dirty="0">
                <a:latin typeface="Arial" panose="020B0604020202020204" pitchFamily="34" charset="0"/>
              </a:rPr>
              <a:t>Solve Task 3.1.e by using the cumulative distribution function (CDF) of the distribution you computed in Task 3.2.c and compare the results. Discuss your findings</a:t>
            </a:r>
          </a:p>
          <a:p>
            <a:pPr marL="342900" indent="-342900">
              <a:buFont typeface="+mj-lt"/>
              <a:buAutoNum type="alphaLcParenR" startAt="5"/>
            </a:pPr>
            <a:endParaRPr lang="en-US" sz="1800" dirty="0">
              <a:latin typeface="Arial" panose="020B0604020202020204" pitchFamily="34" charset="0"/>
            </a:endParaRPr>
          </a:p>
          <a:p>
            <a:pPr marL="0" indent="0">
              <a:buNone/>
            </a:pPr>
            <a:r>
              <a:rPr lang="en-US" sz="1800" dirty="0">
                <a:latin typeface="Arial" panose="020B0604020202020204" pitchFamily="34" charset="0"/>
              </a:rPr>
              <a:t>Self-Calculated Value: 8.85e-08</a:t>
            </a:r>
          </a:p>
          <a:p>
            <a:pPr marL="0" indent="0">
              <a:buNone/>
            </a:pPr>
            <a:r>
              <a:rPr lang="en-US" sz="1800" dirty="0">
                <a:latin typeface="Arial" panose="020B0604020202020204" pitchFamily="34" charset="0"/>
              </a:rPr>
              <a:t>Distribution-Calculated Value: 3.103e-07 </a:t>
            </a:r>
          </a:p>
          <a:p>
            <a:pPr marL="0" indent="0">
              <a:buNone/>
            </a:pPr>
            <a:r>
              <a:rPr lang="en-US" sz="1800" dirty="0">
                <a:latin typeface="Arial" panose="020B0604020202020204" pitchFamily="34" charset="0"/>
              </a:rPr>
              <a:t>These findings make sense, as the expectation for disengagements in 10000 miles driven, considering both the Poisson and binomial distributions, was 59. One hundred disengagements is well outside of the range of reasonable values. </a:t>
            </a:r>
          </a:p>
          <a:p>
            <a:endParaRPr lang="en-US" sz="1800" dirty="0"/>
          </a:p>
        </p:txBody>
      </p:sp>
    </p:spTree>
    <p:extLst>
      <p:ext uri="{BB962C8B-B14F-4D97-AF65-F5344CB8AC3E}">
        <p14:creationId xmlns:p14="http://schemas.microsoft.com/office/powerpoint/2010/main" val="175523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693319"/>
          </a:xfrm>
          <a:prstGeom prst="rect">
            <a:avLst/>
          </a:prstGeom>
          <a:noFill/>
        </p:spPr>
        <p:txBody>
          <a:bodyPr wrap="square" rtlCol="0">
            <a:spAutoFit/>
          </a:bodyPr>
          <a:lstStyle/>
          <a:p>
            <a:pPr algn="just" rtl="0" fontAlgn="base">
              <a:spcBef>
                <a:spcPts val="0"/>
              </a:spcBef>
              <a:spcAft>
                <a:spcPts val="0"/>
              </a:spcAft>
            </a:pPr>
            <a:r>
              <a:rPr lang="en-US" altLang="zh-CN" dirty="0"/>
              <a:t>Q3:</a:t>
            </a:r>
            <a:r>
              <a:rPr lang="zh-CN" altLang="en-US" dirty="0"/>
              <a:t> </a:t>
            </a:r>
            <a:r>
              <a:rPr lang="en-US" sz="1800" dirty="0">
                <a:effectLst/>
                <a:latin typeface="Arial" panose="020B0604020202020204" pitchFamily="34" charset="0"/>
                <a:ea typeface="Arial" panose="020B0604020202020204" pitchFamily="34" charset="0"/>
              </a:rPr>
              <a:t>What’s the conditional probability that the reaction time is</a:t>
            </a:r>
            <a:r>
              <a:rPr lang="en-US" sz="1800" dirty="0">
                <a:latin typeface="Arial" panose="020B0604020202020204" pitchFamily="34" charset="0"/>
                <a:ea typeface="Arial" panose="020B0604020202020204" pitchFamily="34" charset="0"/>
              </a:rPr>
              <a:t>:</a:t>
            </a: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sz="1800" dirty="0">
                <a:effectLst/>
                <a:latin typeface="Arial" panose="020B0604020202020204" pitchFamily="34" charset="0"/>
                <a:ea typeface="Arial" panose="020B0604020202020204" pitchFamily="34" charset="0"/>
              </a:rPr>
              <a:t>a) Greater than 0.4s given that the weather was cloudy? Reaction time is measured only in cases where there was an </a:t>
            </a:r>
            <a:r>
              <a:rPr lang="en-US" sz="1800" b="1" u="sng" dirty="0">
                <a:effectLst/>
                <a:latin typeface="Arial" panose="020B0604020202020204" pitchFamily="34" charset="0"/>
                <a:ea typeface="Arial" panose="020B0604020202020204" pitchFamily="34" charset="0"/>
              </a:rPr>
              <a:t>automatic disengagement</a:t>
            </a:r>
            <a:r>
              <a:rPr lang="en-US" sz="1800" dirty="0">
                <a:effectLst/>
                <a:latin typeface="Arial" panose="020B0604020202020204" pitchFamily="34" charset="0"/>
                <a:ea typeface="Arial" panose="020B0604020202020204" pitchFamily="34" charset="0"/>
              </a:rPr>
              <a:t>.</a:t>
            </a:r>
          </a:p>
          <a:p>
            <a:pPr marL="342900" indent="-342900" algn="just" rtl="0" fontAlgn="base">
              <a:spcBef>
                <a:spcPts val="0"/>
              </a:spcBef>
              <a:spcAft>
                <a:spcPts val="0"/>
              </a:spcAft>
              <a:buAutoNum type="alphaLcParenR"/>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rPr>
              <a:t>Probability of reaction time greater than 0.4 seconds, given cloudy weather: 0.612</a:t>
            </a:r>
          </a:p>
          <a:p>
            <a:pPr marL="342900" indent="-342900" algn="just" rtl="0" fontAlgn="base">
              <a:spcBef>
                <a:spcPts val="0"/>
              </a:spcBef>
              <a:spcAft>
                <a:spcPts val="0"/>
              </a:spcAft>
              <a:buAutoNum type="alphaLcParenR"/>
            </a:pPr>
            <a:endParaRPr lang="en-US" dirty="0">
              <a:effectLst/>
              <a:latin typeface="Arial" panose="020B0604020202020204" pitchFamily="34" charset="0"/>
            </a:endParaRPr>
          </a:p>
          <a:p>
            <a:pPr algn="just" rtl="0" fontAlgn="base">
              <a:spcBef>
                <a:spcPts val="0"/>
              </a:spcBef>
              <a:spcAft>
                <a:spcPts val="0"/>
              </a:spcAft>
            </a:pPr>
            <a:endParaRPr lang="en-US" dirty="0">
              <a:latin typeface="Arial" panose="020B0604020202020204" pitchFamily="34" charset="0"/>
            </a:endParaRPr>
          </a:p>
          <a:p>
            <a:pPr algn="just" rtl="0" fontAlgn="base">
              <a:spcBef>
                <a:spcPts val="0"/>
              </a:spcBef>
              <a:spcAft>
                <a:spcPts val="0"/>
              </a:spcAft>
            </a:pPr>
            <a:r>
              <a:rPr lang="en-US" dirty="0">
                <a:latin typeface="Arial" panose="020B0604020202020204" pitchFamily="34" charset="0"/>
                <a:ea typeface="Arial" panose="020B0604020202020204" pitchFamily="34" charset="0"/>
              </a:rPr>
              <a:t>b) </a:t>
            </a:r>
            <a:r>
              <a:rPr lang="en-US" sz="1800" dirty="0">
                <a:effectLst/>
                <a:latin typeface="Arial" panose="020B0604020202020204" pitchFamily="34" charset="0"/>
                <a:ea typeface="Arial" panose="020B0604020202020204" pitchFamily="34" charset="0"/>
              </a:rPr>
              <a:t>Greater than 0.7s given that the weather was clear? Reaction time is measured only in cases where there was an </a:t>
            </a:r>
            <a:r>
              <a:rPr lang="en-US" sz="1800" b="1" u="sng" dirty="0">
                <a:effectLst/>
                <a:latin typeface="Arial" panose="020B0604020202020204" pitchFamily="34" charset="0"/>
                <a:ea typeface="Arial" panose="020B0604020202020204" pitchFamily="34" charset="0"/>
              </a:rPr>
              <a:t>automatic disengagement</a:t>
            </a:r>
            <a:r>
              <a:rPr lang="en-US" sz="1800" dirty="0">
                <a:effectLst/>
                <a:latin typeface="Arial" panose="020B0604020202020204" pitchFamily="34" charset="0"/>
                <a:ea typeface="Arial" panose="020B0604020202020204" pitchFamily="34" charset="0"/>
              </a:rPr>
              <a:t>. </a:t>
            </a:r>
            <a:endParaRPr lang="en-US" dirty="0"/>
          </a:p>
          <a:p>
            <a:endParaRPr lang="en-US" dirty="0"/>
          </a:p>
          <a:p>
            <a:r>
              <a:rPr lang="en-US" dirty="0">
                <a:latin typeface="Arial" panose="020B0604020202020204" pitchFamily="34" charset="0"/>
              </a:rPr>
              <a:t>Probability of reaction time greater than 0.7 seconds, given clear weather: 0.385</a:t>
            </a:r>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96338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3693319"/>
          </a:xfrm>
          <a:prstGeom prst="rect">
            <a:avLst/>
          </a:prstGeom>
          <a:noFill/>
        </p:spPr>
        <p:txBody>
          <a:bodyPr wrap="square" rtlCol="0">
            <a:spAutoFit/>
          </a:bodyPr>
          <a:lstStyle/>
          <a:p>
            <a:pPr algn="just" rtl="0" fontAlgn="base">
              <a:spcBef>
                <a:spcPts val="0"/>
              </a:spcBef>
              <a:spcAft>
                <a:spcPts val="0"/>
              </a:spcAft>
            </a:pPr>
            <a:r>
              <a:rPr lang="en-US" dirty="0"/>
              <a:t>Q4</a:t>
            </a:r>
            <a:r>
              <a:rPr lang="en-US" altLang="zh-CN" dirty="0"/>
              <a:t>:</a:t>
            </a:r>
            <a:r>
              <a:rPr lang="zh-CN" altLang="en-US" dirty="0"/>
              <a:t> </a:t>
            </a:r>
            <a:r>
              <a:rPr lang="en-US" sz="1800" dirty="0">
                <a:effectLst/>
                <a:latin typeface="Arial" panose="020B0604020202020204" pitchFamily="34" charset="0"/>
                <a:ea typeface="Arial" panose="020B0604020202020204" pitchFamily="34" charset="0"/>
              </a:rPr>
              <a:t>A study found that an </a:t>
            </a:r>
            <a:r>
              <a:rPr lang="en-US" sz="1800" b="1" dirty="0">
                <a:effectLst/>
                <a:latin typeface="Arial" panose="020B0604020202020204" pitchFamily="34" charset="0"/>
                <a:ea typeface="Arial" panose="020B0604020202020204" pitchFamily="34" charset="0"/>
              </a:rPr>
              <a:t>automatic AV disengagement</a:t>
            </a:r>
            <a:r>
              <a:rPr lang="en-US" sz="1800" dirty="0">
                <a:effectLst/>
                <a:latin typeface="Arial" panose="020B0604020202020204" pitchFamily="34" charset="0"/>
                <a:ea typeface="Arial" panose="020B0604020202020204" pitchFamily="34" charset="0"/>
              </a:rPr>
              <a:t> will result in an accident if the human driver is </a:t>
            </a:r>
            <a:r>
              <a:rPr lang="en-US" sz="1800" i="1" u="sng" dirty="0">
                <a:effectLst/>
                <a:latin typeface="Arial" panose="020B0604020202020204" pitchFamily="34" charset="0"/>
                <a:ea typeface="Arial" panose="020B0604020202020204" pitchFamily="34" charset="0"/>
              </a:rPr>
              <a:t>slow</a:t>
            </a:r>
            <a:r>
              <a:rPr lang="en-US" sz="1800" dirty="0">
                <a:effectLst/>
                <a:latin typeface="Arial" panose="020B0604020202020204" pitchFamily="34" charset="0"/>
                <a:ea typeface="Arial" panose="020B0604020202020204" pitchFamily="34" charset="0"/>
              </a:rPr>
              <a:t> in reacting. Following reactions are considered slow: (</a:t>
            </a:r>
            <a:r>
              <a:rPr lang="en-US" sz="1800" dirty="0" err="1">
                <a:effectLst/>
                <a:latin typeface="Arial" panose="020B0604020202020204" pitchFamily="34" charset="0"/>
                <a:ea typeface="Arial" panose="020B0604020202020204" pitchFamily="34" charset="0"/>
              </a:rPr>
              <a:t>i</a:t>
            </a:r>
            <a:r>
              <a:rPr lang="en-US" sz="1800" dirty="0">
                <a:effectLst/>
                <a:latin typeface="Arial" panose="020B0604020202020204" pitchFamily="34" charset="0"/>
                <a:ea typeface="Arial" panose="020B0604020202020204" pitchFamily="34" charset="0"/>
              </a:rPr>
              <a:t>) a reaction time greater than 0.4s under cloudy conditions and, (ii) a reaction time greater than 0.7s under clear conditions. Find the probability of an accident per mile due to automatic AV disengagement and slow reaction.</a:t>
            </a:r>
            <a:r>
              <a:rPr lang="en-US" dirty="0">
                <a:effectLst/>
              </a:rPr>
              <a:t> </a:t>
            </a:r>
            <a:endParaRPr lang="en-US" dirty="0"/>
          </a:p>
          <a:p>
            <a:pPr marL="285750" indent="-285750">
              <a:buFont typeface="Arial" panose="020B0604020202020204" pitchFamily="34" charset="0"/>
              <a:buChar char="•"/>
            </a:pPr>
            <a:endParaRPr lang="en-US" dirty="0"/>
          </a:p>
          <a:p>
            <a:r>
              <a:rPr lang="en-US" dirty="0">
                <a:latin typeface="Arial" panose="020B0604020202020204" pitchFamily="34" charset="0"/>
              </a:rPr>
              <a:t>P(accident) = P(slow reaction) * P(</a:t>
            </a:r>
            <a:r>
              <a:rPr lang="en-US" dirty="0" err="1">
                <a:latin typeface="Arial" panose="020B0604020202020204" pitchFamily="34" charset="0"/>
              </a:rPr>
              <a:t>autodisengagement</a:t>
            </a:r>
            <a:r>
              <a:rPr lang="en-US" dirty="0">
                <a:latin typeface="Arial" panose="020B0604020202020204" pitchFamily="34" charset="0"/>
              </a:rPr>
              <a:t>)</a:t>
            </a:r>
          </a:p>
          <a:p>
            <a:r>
              <a:rPr lang="en-US" dirty="0">
                <a:latin typeface="Arial" panose="020B0604020202020204" pitchFamily="34" charset="0"/>
              </a:rPr>
              <a:t>ASSUMING: disengagement + slow reaction ==&gt; accident (always)</a:t>
            </a:r>
          </a:p>
          <a:p>
            <a:br>
              <a:rPr lang="en-US" dirty="0">
                <a:latin typeface="Arial" panose="020B0604020202020204" pitchFamily="34" charset="0"/>
              </a:rPr>
            </a:br>
            <a:r>
              <a:rPr lang="en-US" dirty="0">
                <a:latin typeface="Arial" panose="020B0604020202020204" pitchFamily="34" charset="0"/>
              </a:rPr>
              <a:t>P(slow reaction) = P(slow </a:t>
            </a:r>
            <a:r>
              <a:rPr lang="en-US" dirty="0" err="1">
                <a:latin typeface="Arial" panose="020B0604020202020204" pitchFamily="34" charset="0"/>
              </a:rPr>
              <a:t>reaction|cloudy</a:t>
            </a:r>
            <a:r>
              <a:rPr lang="en-US" dirty="0">
                <a:latin typeface="Arial" panose="020B0604020202020204" pitchFamily="34" charset="0"/>
              </a:rPr>
              <a:t>)*p(cloudy) + P(slow </a:t>
            </a:r>
            <a:r>
              <a:rPr lang="en-US" dirty="0" err="1">
                <a:latin typeface="Arial" panose="020B0604020202020204" pitchFamily="34" charset="0"/>
              </a:rPr>
              <a:t>react|clear</a:t>
            </a:r>
            <a:r>
              <a:rPr lang="en-US" dirty="0">
                <a:latin typeface="Arial" panose="020B0604020202020204" pitchFamily="34" charset="0"/>
              </a:rPr>
              <a:t>)*P(clear)</a:t>
            </a:r>
          </a:p>
          <a:p>
            <a:endParaRPr lang="en-US" dirty="0">
              <a:latin typeface="Arial" panose="020B0604020202020204" pitchFamily="34" charset="0"/>
            </a:endParaRPr>
          </a:p>
          <a:p>
            <a:r>
              <a:rPr lang="en-US" dirty="0">
                <a:latin typeface="Arial" panose="020B0604020202020204" pitchFamily="34" charset="0"/>
              </a:rPr>
              <a:t>Probability of an accident: 0.00335</a:t>
            </a:r>
          </a:p>
          <a:p>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3</a:t>
            </a:r>
          </a:p>
        </p:txBody>
      </p:sp>
    </p:spTree>
    <p:extLst>
      <p:ext uri="{BB962C8B-B14F-4D97-AF65-F5344CB8AC3E}">
        <p14:creationId xmlns:p14="http://schemas.microsoft.com/office/powerpoint/2010/main" val="233167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1656</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Courier New</vt:lpstr>
      <vt:lpstr>Times New Roman</vt:lpstr>
      <vt:lpstr>Office Theme</vt:lpstr>
      <vt:lpstr>Mini-Project 1 – Part 2 ECE 471 Fall 2024</vt:lpstr>
      <vt:lpstr>Task 3</vt:lpstr>
      <vt:lpstr>Task 3</vt:lpstr>
      <vt:lpstr>Task 3</vt:lpstr>
      <vt:lpstr>Task 3</vt:lpstr>
      <vt:lpstr>Task 3</vt:lpstr>
      <vt:lpstr>Task 3</vt:lpstr>
      <vt:lpstr>Task 3</vt:lpstr>
      <vt:lpstr>Task 3</vt:lpstr>
      <vt:lpstr>Task 3</vt:lpstr>
      <vt:lpstr>Task 3</vt:lpstr>
      <vt:lpstr>Task 3</vt:lpstr>
      <vt:lpstr>Task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Máximo Rojas</cp:lastModifiedBy>
  <cp:revision>80</cp:revision>
  <dcterms:created xsi:type="dcterms:W3CDTF">2020-01-30T21:31:06Z</dcterms:created>
  <dcterms:modified xsi:type="dcterms:W3CDTF">2024-10-03T21:09:03Z</dcterms:modified>
</cp:coreProperties>
</file>