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87" r:id="rId4"/>
    <p:sldId id="288" r:id="rId5"/>
    <p:sldId id="294" r:id="rId6"/>
    <p:sldId id="28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napToGrid="0">
      <p:cViewPr varScale="1">
        <p:scale>
          <a:sx n="46" d="100"/>
          <a:sy n="46" d="100"/>
        </p:scale>
        <p:origin x="36" y="9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10/10/2024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10/10/2024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 – Part 3</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9" name="Subtitle 2">
            <a:extLst>
              <a:ext uri="{FF2B5EF4-FFF2-40B4-BE49-F238E27FC236}">
                <a16:creationId xmlns:a16="http://schemas.microsoft.com/office/drawing/2014/main" id="{9FF7F123-A7BF-5FD4-77B4-E864052BD6C9}"/>
              </a:ext>
            </a:extLst>
          </p:cNvPr>
          <p:cNvSpPr>
            <a:spLocks noGrp="1"/>
          </p:cNvSpPr>
          <p:nvPr>
            <p:ph type="subTitle" idx="1"/>
          </p:nvPr>
        </p:nvSpPr>
        <p:spPr>
          <a:xfrm>
            <a:off x="1054359" y="3602038"/>
            <a:ext cx="10245011" cy="1655762"/>
          </a:xfrm>
        </p:spPr>
        <p:txBody>
          <a:bodyPr>
            <a:normAutofit lnSpcReduction="10000"/>
          </a:bodyPr>
          <a:lstStyle/>
          <a:p>
            <a:r>
              <a:rPr lang="en-US" altLang="zh-CN" dirty="0"/>
              <a:t>Zach Larson (zlarson2), Matthew Paul (mjpaul3), Maximo Rojas </a:t>
            </a:r>
            <a:r>
              <a:rPr lang="en-US" altLang="zh-CN" dirty="0" err="1"/>
              <a:t>Pelliccia</a:t>
            </a:r>
            <a:r>
              <a:rPr lang="en-US" altLang="zh-CN" dirty="0"/>
              <a:t> (mgr9)</a:t>
            </a:r>
          </a:p>
          <a:p>
            <a:r>
              <a:rPr lang="en-US" dirty="0"/>
              <a:t>Note: small decimal numbers were rounded to 3 significant figures or the best representation.</a:t>
            </a:r>
          </a:p>
          <a:p>
            <a:r>
              <a:rPr lang="en-US" dirty="0"/>
              <a:t>For complete decimal numbers, refer to the </a:t>
            </a:r>
            <a:r>
              <a:rPr lang="en-US" dirty="0" err="1"/>
              <a:t>Jupyter</a:t>
            </a:r>
            <a:r>
              <a:rPr lang="en-US" dirty="0"/>
              <a:t> notebook.</a:t>
            </a:r>
          </a:p>
        </p:txBody>
      </p:sp>
    </p:spTree>
    <p:extLst>
      <p:ext uri="{BB962C8B-B14F-4D97-AF65-F5344CB8AC3E}">
        <p14:creationId xmlns:p14="http://schemas.microsoft.com/office/powerpoint/2010/main" val="300920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7017306"/>
          </a:xfrm>
          <a:prstGeom prst="rect">
            <a:avLst/>
          </a:prstGeom>
          <a:noFill/>
        </p:spPr>
        <p:txBody>
          <a:bodyPr wrap="square" rtlCol="0">
            <a:spAutoFit/>
          </a:bodyPr>
          <a:lstStyle/>
          <a:p>
            <a:pPr algn="just" fontAlgn="base"/>
            <a:r>
              <a:rPr lang="en-US" dirty="0"/>
              <a:t>Q1: </a:t>
            </a:r>
            <a:r>
              <a:rPr lang="en-US" sz="1800" u="none" strike="noStrike" dirty="0">
                <a:effectLst/>
                <a:latin typeface="Arial" panose="020B0604020202020204" pitchFamily="34" charset="0"/>
                <a:ea typeface="Arial" panose="020B0604020202020204" pitchFamily="34" charset="0"/>
              </a:rPr>
              <a:t>Parse the provided Carla simulation dataset and calculate the following probabilities for the cut-in scenario (you need to filter our invalid data points before doing the analysis): </a:t>
            </a:r>
          </a:p>
          <a:p>
            <a:pPr algn="just" rtl="0" fontAlgn="base">
              <a:spcBef>
                <a:spcPts val="0"/>
              </a:spcBef>
              <a:spcAft>
                <a:spcPts val="0"/>
              </a:spcAft>
            </a:pPr>
            <a:endParaRPr lang="en-US" b="1" dirty="0">
              <a:latin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lphaLcPeriod"/>
            </a:pPr>
            <a:r>
              <a:rPr lang="en-US" sz="1800" dirty="0">
                <a:effectLst/>
                <a:latin typeface="Arial" panose="020B0604020202020204" pitchFamily="34" charset="0"/>
                <a:ea typeface="Arial" panose="020B0604020202020204" pitchFamily="34" charset="0"/>
                <a:cs typeface="Arial" panose="020B0604020202020204" pitchFamily="34" charset="0"/>
              </a:rPr>
              <a:t>The probability of accident P(acc=1) across all weather conditions. </a:t>
            </a:r>
          </a:p>
          <a:p>
            <a:pPr marL="342900" indent="-342900" algn="just" rtl="0" fontAlgn="base">
              <a:spcBef>
                <a:spcPts val="0"/>
              </a:spcBef>
              <a:spcAft>
                <a:spcPts val="0"/>
              </a:spcAft>
              <a:buFont typeface="+mj-lt"/>
              <a:buAutoNum type="alphaLcPeriod"/>
            </a:pPr>
            <a:endParaRPr lang="en-US" dirty="0">
              <a:latin typeface="Arial" panose="020B0604020202020204" pitchFamily="34" charset="0"/>
              <a:ea typeface="Arial" panose="020B0604020202020204" pitchFamily="34" charset="0"/>
              <a:cs typeface="Arial" panose="020B0604020202020204" pitchFamily="34" charset="0"/>
            </a:endParaRPr>
          </a:p>
          <a:p>
            <a:pPr lvl="1" algn="just" fontAlgn="base"/>
            <a:r>
              <a:rPr lang="en-US" b="0" i="0" dirty="0">
                <a:effectLst/>
                <a:latin typeface="Arial" panose="020B0604020202020204" pitchFamily="34" charset="0"/>
                <a:cs typeface="Arial" panose="020B0604020202020204" pitchFamily="34" charset="0"/>
              </a:rPr>
              <a:t>P(acc=1): 0.0898989898989899</a:t>
            </a:r>
            <a:endParaRPr lang="en-US" dirty="0">
              <a:effectLst/>
              <a:latin typeface="Arial" panose="020B0604020202020204" pitchFamily="34" charset="0"/>
              <a:ea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lphaLcPeriod"/>
            </a:pPr>
            <a:endParaRPr lang="en-US" dirty="0">
              <a:latin typeface="Arial" panose="020B0604020202020204" pitchFamily="34" charset="0"/>
              <a:ea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lphaLcPeriod"/>
            </a:pP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lphaLcPeriod"/>
            </a:pPr>
            <a:endParaRPr lang="en-US" dirty="0">
              <a:latin typeface="Arial" panose="020B0604020202020204" pitchFamily="34" charset="0"/>
              <a:ea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lphaLcPeriod"/>
            </a:pP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lphaLcPeriod"/>
            </a:pPr>
            <a:endParaRPr lang="en-US" sz="1800" dirty="0">
              <a:effectLst/>
              <a:latin typeface="Arial" panose="020B0604020202020204" pitchFamily="34" charset="0"/>
              <a:ea typeface="Arial" panose="020B0604020202020204" pitchFamily="34" charset="0"/>
              <a:cs typeface="Arial" panose="020B0604020202020204" pitchFamily="34" charset="0"/>
            </a:endParaRPr>
          </a:p>
          <a:p>
            <a:pPr marL="342900" indent="-342900" algn="just" rtl="0" fontAlgn="base">
              <a:spcBef>
                <a:spcPts val="0"/>
              </a:spcBef>
              <a:spcAft>
                <a:spcPts val="0"/>
              </a:spcAft>
              <a:buFont typeface="+mj-lt"/>
              <a:buAutoNum type="alphaLcPeriod"/>
            </a:pPr>
            <a:r>
              <a:rPr lang="en-US" sz="1800" dirty="0">
                <a:effectLst/>
                <a:latin typeface="Arial" panose="020B0604020202020204" pitchFamily="34" charset="0"/>
                <a:ea typeface="Arial" panose="020B0604020202020204" pitchFamily="34" charset="0"/>
                <a:cs typeface="Arial" panose="020B0604020202020204" pitchFamily="34" charset="0"/>
              </a:rPr>
              <a:t>The probability of an accident conditioned on the weather, (acc=1 | weather=?), for each weather condition. </a:t>
            </a:r>
          </a:p>
          <a:p>
            <a:pPr marL="342900" indent="-342900" algn="just" rtl="0" fontAlgn="base">
              <a:spcBef>
                <a:spcPts val="0"/>
              </a:spcBef>
              <a:spcAft>
                <a:spcPts val="0"/>
              </a:spcAft>
              <a:buFont typeface="+mj-lt"/>
              <a:buAutoNum type="alphaLcParenR" startAt="3"/>
            </a:pPr>
            <a:endParaRPr lang="en-US" sz="1800" dirty="0">
              <a:effectLst/>
              <a:latin typeface="Arial" panose="020B0604020202020204" pitchFamily="34" charset="0"/>
              <a:ea typeface="Arial" panose="020B0604020202020204" pitchFamily="34" charset="0"/>
              <a:cs typeface="Arial" panose="020B0604020202020204" pitchFamily="34" charset="0"/>
            </a:endParaRPr>
          </a:p>
          <a:p>
            <a:pPr lvl="1" algn="just" fontAlgn="base"/>
            <a:r>
              <a:rPr lang="en-US" b="0" i="0" dirty="0">
                <a:effectLst/>
                <a:latin typeface="Arial" panose="020B0604020202020204" pitchFamily="34" charset="0"/>
                <a:cs typeface="Arial" panose="020B0604020202020204" pitchFamily="34" charset="0"/>
              </a:rPr>
              <a:t>P(acc = 1 | weather = clear) 0.008130081300813009 </a:t>
            </a:r>
          </a:p>
          <a:p>
            <a:pPr lvl="1" algn="just" fontAlgn="base"/>
            <a:r>
              <a:rPr lang="en-US" b="0" i="0" dirty="0">
                <a:effectLst/>
                <a:latin typeface="Arial" panose="020B0604020202020204" pitchFamily="34" charset="0"/>
                <a:cs typeface="Arial" panose="020B0604020202020204" pitchFamily="34" charset="0"/>
              </a:rPr>
              <a:t>P(acc = 1 | weather = cloudy) 0.04251012145748988 </a:t>
            </a:r>
          </a:p>
          <a:p>
            <a:pPr lvl="1" algn="just" fontAlgn="base"/>
            <a:r>
              <a:rPr lang="en-US" b="0" i="0" dirty="0">
                <a:effectLst/>
                <a:latin typeface="Arial" panose="020B0604020202020204" pitchFamily="34" charset="0"/>
                <a:cs typeface="Arial" panose="020B0604020202020204" pitchFamily="34" charset="0"/>
              </a:rPr>
              <a:t>P(acc = 1 | weather = rain) 0.12474849094567404 </a:t>
            </a:r>
          </a:p>
          <a:p>
            <a:pPr lvl="1" algn="just" fontAlgn="base"/>
            <a:r>
              <a:rPr lang="en-US" b="0" i="0" dirty="0">
                <a:effectLst/>
                <a:latin typeface="Arial" panose="020B0604020202020204" pitchFamily="34" charset="0"/>
                <a:cs typeface="Arial" panose="020B0604020202020204" pitchFamily="34" charset="0"/>
              </a:rPr>
              <a:t>P(acc = 1 | weather = snow) 0.18309859154929578</a:t>
            </a:r>
            <a:endParaRPr lang="en-US" dirty="0">
              <a:latin typeface="Arial" panose="020B0604020202020204" pitchFamily="34" charset="0"/>
              <a:cs typeface="Arial" panose="020B0604020202020204" pitchFamily="34" charset="0"/>
            </a:endParaRPr>
          </a:p>
          <a:p>
            <a:pPr marL="800100" lvl="1" indent="-342900" algn="just" fontAlgn="base">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algn="just" rtl="0" fontAlgn="base">
              <a:spcBef>
                <a:spcPts val="0"/>
              </a:spcBef>
              <a:spcAft>
                <a:spcPts val="0"/>
              </a:spcAft>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151402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078313"/>
          </a:xfrm>
          <a:prstGeom prst="rect">
            <a:avLst/>
          </a:prstGeom>
          <a:noFill/>
        </p:spPr>
        <p:txBody>
          <a:bodyPr wrap="square" rtlCol="0">
            <a:spAutoFit/>
          </a:bodyPr>
          <a:lstStyle/>
          <a:p>
            <a:pPr algn="just" rtl="0" fontAlgn="base">
              <a:spcBef>
                <a:spcPts val="0"/>
              </a:spcBef>
              <a:spcAft>
                <a:spcPts val="0"/>
              </a:spcAft>
            </a:pPr>
            <a:r>
              <a:rPr lang="en-US" dirty="0"/>
              <a:t>Q2: </a:t>
            </a:r>
            <a:r>
              <a:rPr lang="en-US" sz="1800" dirty="0">
                <a:effectLst/>
                <a:latin typeface="Arial" panose="020B0604020202020204" pitchFamily="34" charset="0"/>
                <a:ea typeface="Arial" panose="020B0604020202020204" pitchFamily="34" charset="0"/>
              </a:rPr>
              <a:t>The baseline simulated dataset contains accident information for snowy conditions and rainy conditions. In California it is sunny 80% of the time, rainy 5% of the time, snowy 2% of the time and cloudy the </a:t>
            </a:r>
            <a:r>
              <a:rPr lang="en-US" sz="1800" dirty="0">
                <a:effectLst/>
                <a:latin typeface="Arial" panose="020B0604020202020204" pitchFamily="34" charset="0"/>
                <a:ea typeface="Arial" panose="020B0604020202020204" pitchFamily="34" charset="0"/>
                <a:cs typeface="Arial" panose="020B0604020202020204" pitchFamily="34" charset="0"/>
              </a:rPr>
              <a:t>rest of the time. In Chicago, it is sunny 60% of the time, it rains 15% and it is snowy 20% of the time, and cloudy the rest of the time. Calculate the probability of an accident in the cut-in scenario for California and Chicago, respectively. Clearly state your assumptions and method</a:t>
            </a:r>
            <a:r>
              <a:rPr lang="en-US" dirty="0">
                <a:effectLst/>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Assumptions: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Assuming prior probabilities are accurate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Assuming exactly one weather condition can be occurring at any time</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Method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Law of Total Probability: </a:t>
            </a:r>
            <a:r>
              <a:rPr lang="en-US" b="0" dirty="0">
                <a:effectLst/>
                <a:latin typeface="Arial" panose="020B0604020202020204" pitchFamily="34" charset="0"/>
                <a:cs typeface="Arial" panose="020B0604020202020204" pitchFamily="34" charset="0"/>
              </a:rPr>
              <a:t>P(acc) = P(clear)</a:t>
            </a:r>
            <a:r>
              <a:rPr lang="en-US" b="0" i="1" dirty="0">
                <a:effectLst/>
                <a:latin typeface="Arial" panose="020B0604020202020204" pitchFamily="34" charset="0"/>
                <a:cs typeface="Arial" panose="020B0604020202020204" pitchFamily="34" charset="0"/>
              </a:rPr>
              <a:t>*P(</a:t>
            </a:r>
            <a:r>
              <a:rPr lang="en-US" b="0" i="1" dirty="0" err="1">
                <a:effectLst/>
                <a:latin typeface="Arial" panose="020B0604020202020204" pitchFamily="34" charset="0"/>
                <a:cs typeface="Arial" panose="020B0604020202020204" pitchFamily="34" charset="0"/>
              </a:rPr>
              <a:t>acc|clear</a:t>
            </a:r>
            <a:r>
              <a:rPr lang="en-US" b="0" i="1" dirty="0">
                <a:effectLst/>
                <a:latin typeface="Arial" panose="020B0604020202020204" pitchFamily="34" charset="0"/>
                <a:cs typeface="Arial" panose="020B0604020202020204" pitchFamily="34" charset="0"/>
              </a:rPr>
              <a:t>) + P(cloudy)*</a:t>
            </a:r>
            <a:r>
              <a:rPr lang="en-US" b="0" dirty="0">
                <a:effectLst/>
                <a:latin typeface="Arial" panose="020B0604020202020204" pitchFamily="34" charset="0"/>
                <a:cs typeface="Arial" panose="020B0604020202020204" pitchFamily="34" charset="0"/>
              </a:rPr>
              <a:t>P(</a:t>
            </a:r>
            <a:r>
              <a:rPr lang="en-US" b="0" dirty="0" err="1">
                <a:effectLst/>
                <a:latin typeface="Arial" panose="020B0604020202020204" pitchFamily="34" charset="0"/>
                <a:cs typeface="Arial" panose="020B0604020202020204" pitchFamily="34" charset="0"/>
              </a:rPr>
              <a:t>acc|cloudy</a:t>
            </a:r>
            <a:r>
              <a:rPr lang="en-US" b="0" dirty="0">
                <a:effectLst/>
                <a:latin typeface="Arial" panose="020B0604020202020204" pitchFamily="34" charset="0"/>
                <a:cs typeface="Arial" panose="020B0604020202020204" pitchFamily="34" charset="0"/>
              </a:rPr>
              <a:t>) + P(rain)</a:t>
            </a:r>
            <a:r>
              <a:rPr lang="en-US" b="0" i="1" dirty="0">
                <a:effectLst/>
                <a:latin typeface="Arial" panose="020B0604020202020204" pitchFamily="34" charset="0"/>
                <a:cs typeface="Arial" panose="020B0604020202020204" pitchFamily="34" charset="0"/>
              </a:rPr>
              <a:t>*P(</a:t>
            </a:r>
            <a:r>
              <a:rPr lang="en-US" b="0" i="1" dirty="0" err="1">
                <a:effectLst/>
                <a:latin typeface="Arial" panose="020B0604020202020204" pitchFamily="34" charset="0"/>
                <a:cs typeface="Arial" panose="020B0604020202020204" pitchFamily="34" charset="0"/>
              </a:rPr>
              <a:t>acc|rain</a:t>
            </a:r>
            <a:r>
              <a:rPr lang="en-US" b="0" i="1" dirty="0">
                <a:effectLst/>
                <a:latin typeface="Arial" panose="020B0604020202020204" pitchFamily="34" charset="0"/>
                <a:cs typeface="Arial" panose="020B0604020202020204" pitchFamily="34" charset="0"/>
              </a:rPr>
              <a:t>) + P(snow)*</a:t>
            </a:r>
            <a:r>
              <a:rPr lang="en-US" b="0" dirty="0">
                <a:effectLst/>
                <a:latin typeface="Arial" panose="020B0604020202020204" pitchFamily="34" charset="0"/>
                <a:cs typeface="Arial" panose="020B0604020202020204" pitchFamily="34" charset="0"/>
              </a:rPr>
              <a:t>P(</a:t>
            </a:r>
            <a:r>
              <a:rPr lang="en-US" b="0" dirty="0" err="1">
                <a:effectLst/>
                <a:latin typeface="Arial" panose="020B0604020202020204" pitchFamily="34" charset="0"/>
                <a:cs typeface="Arial" panose="020B0604020202020204" pitchFamily="34" charset="0"/>
              </a:rPr>
              <a:t>acc|snow</a:t>
            </a:r>
            <a:r>
              <a:rPr lang="en-US" b="0" dirty="0">
                <a:effectLst/>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P(acc = 1) in California: 0.02192977720839371 </a:t>
            </a:r>
          </a:p>
          <a:p>
            <a:r>
              <a:rPr lang="en-US" b="0" i="0" dirty="0">
                <a:effectLst/>
                <a:latin typeface="Arial" panose="020B0604020202020204" pitchFamily="34" charset="0"/>
                <a:cs typeface="Arial" panose="020B0604020202020204" pitchFamily="34" charset="0"/>
              </a:rPr>
              <a:t>P(acc = 1) in Chicago: 0.062335546805072556</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194512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6463308"/>
          </a:xfrm>
          <a:prstGeom prst="rect">
            <a:avLst/>
          </a:prstGeom>
          <a:noFill/>
        </p:spPr>
        <p:txBody>
          <a:bodyPr wrap="square" rtlCol="0">
            <a:spAutoFit/>
          </a:bodyPr>
          <a:lstStyle/>
          <a:p>
            <a:pPr algn="just" rtl="0" fontAlgn="base">
              <a:spcBef>
                <a:spcPts val="0"/>
              </a:spcBef>
              <a:spcAft>
                <a:spcPts val="0"/>
              </a:spcAft>
            </a:pPr>
            <a:r>
              <a:rPr lang="en-US" dirty="0"/>
              <a:t>Q3: </a:t>
            </a:r>
            <a:r>
              <a:rPr lang="en-US" sz="1800" dirty="0">
                <a:effectLst/>
                <a:latin typeface="Arial" panose="020B0604020202020204" pitchFamily="34" charset="0"/>
                <a:ea typeface="Arial" panose="020B0604020202020204" pitchFamily="34" charset="0"/>
              </a:rPr>
              <a:t>In Part 2, Task 3.4, you calculated the AV’s probability of an accident per mile for the California DMV dataset. Suppose you want to compare the simulated accident rate with the real dataset accident rate</a:t>
            </a:r>
            <a:r>
              <a:rPr lang="en-US" dirty="0">
                <a:effectLst/>
              </a:rPr>
              <a:t> .</a:t>
            </a:r>
            <a:endParaRPr lang="en-US" dirty="0">
              <a:latin typeface="Arial" panose="020B0604020202020204" pitchFamily="34" charset="0"/>
            </a:endParaRPr>
          </a:p>
          <a:p>
            <a:pPr marL="342900" indent="-342900" algn="just" rtl="0" fontAlgn="base">
              <a:spcBef>
                <a:spcPts val="0"/>
              </a:spcBef>
              <a:spcAft>
                <a:spcPts val="0"/>
              </a:spcAft>
              <a:buFont typeface="+mj-lt"/>
              <a:buAutoNum type="alphaLcPeriod"/>
            </a:pPr>
            <a:r>
              <a:rPr lang="en-US" sz="1800" dirty="0">
                <a:effectLst/>
                <a:latin typeface="Arial" panose="020B0604020202020204" pitchFamily="34" charset="0"/>
                <a:ea typeface="Arial" panose="020B0604020202020204" pitchFamily="34" charset="0"/>
              </a:rPr>
              <a:t>Unfortunately, the real DMV only has sunny and cloudy weather:</a:t>
            </a:r>
          </a:p>
          <a:p>
            <a:pPr marL="857250" lvl="1" indent="-400050" algn="just" fontAlgn="base">
              <a:buFont typeface="+mj-lt"/>
              <a:buAutoNum type="romanLcPeriod"/>
            </a:pPr>
            <a:r>
              <a:rPr lang="en-US" dirty="0">
                <a:effectLst/>
                <a:latin typeface="Arial" panose="020B0604020202020204" pitchFamily="34" charset="0"/>
                <a:ea typeface="Arial" panose="020B0604020202020204" pitchFamily="34" charset="0"/>
              </a:rPr>
              <a:t>How would you make a reasonable comparison between the probability of an accident of the simulated dataset and the real dataset in this case? </a:t>
            </a:r>
            <a:endParaRPr lang="en-US" b="0" dirty="0">
              <a:solidFill>
                <a:srgbClr val="D4D4D4"/>
              </a:solidFill>
              <a:effectLst/>
              <a:latin typeface="Consolas" panose="020B0609020204030204" pitchFamily="49" charset="0"/>
            </a:endParaRPr>
          </a:p>
          <a:p>
            <a:pPr algn="just" fontAlgn="base"/>
            <a:r>
              <a:rPr lang="en-US" b="1" dirty="0">
                <a:effectLst/>
                <a:latin typeface="Arial" panose="020B0604020202020204" pitchFamily="34" charset="0"/>
                <a:cs typeface="Arial" panose="020B0604020202020204" pitchFamily="34" charset="0"/>
              </a:rPr>
              <a:t>To make a more reasonable comparison, we can remove rain and snow data points from simulated dataset.</a:t>
            </a:r>
            <a:endParaRPr lang="en-US" b="1" dirty="0">
              <a:effectLst/>
              <a:latin typeface="Arial" panose="020B0604020202020204" pitchFamily="34" charset="0"/>
              <a:ea typeface="Arial" panose="020B0604020202020204" pitchFamily="34" charset="0"/>
            </a:endParaRPr>
          </a:p>
          <a:p>
            <a:pPr marL="857250" lvl="1" indent="-400050" algn="just" fontAlgn="base">
              <a:buFont typeface="+mj-lt"/>
              <a:buAutoNum type="romanLcPeriod" startAt="2"/>
            </a:pPr>
            <a:r>
              <a:rPr lang="en-US" sz="1800" dirty="0">
                <a:effectLst/>
                <a:latin typeface="Arial" panose="020B0604020202020204" pitchFamily="34" charset="0"/>
                <a:ea typeface="Arial" panose="020B0604020202020204" pitchFamily="34" charset="0"/>
              </a:rPr>
              <a:t>Compare the two probabilities and report your findings</a:t>
            </a:r>
            <a:r>
              <a:rPr lang="en-US" dirty="0">
                <a:effectLst/>
              </a:rPr>
              <a:t> </a:t>
            </a:r>
            <a:endParaRPr lang="en-US" dirty="0">
              <a:latin typeface="Arial" panose="020B0604020202020204" pitchFamily="34" charset="0"/>
            </a:endParaRPr>
          </a:p>
          <a:p>
            <a:pPr algn="just" rtl="0" fontAlgn="base">
              <a:spcBef>
                <a:spcPts val="0"/>
              </a:spcBef>
              <a:spcAft>
                <a:spcPts val="0"/>
              </a:spcAft>
            </a:pPr>
            <a:r>
              <a:rPr lang="en-US" b="1" dirty="0">
                <a:latin typeface="Arial" panose="020B0604020202020204" pitchFamily="34" charset="0"/>
              </a:rPr>
              <a:t>Real dataset accident rate 0.0011511258263112764</a:t>
            </a:r>
          </a:p>
          <a:p>
            <a:pPr algn="just" rtl="0" fontAlgn="base">
              <a:spcBef>
                <a:spcPts val="0"/>
              </a:spcBef>
              <a:spcAft>
                <a:spcPts val="0"/>
              </a:spcAft>
            </a:pPr>
            <a:r>
              <a:rPr lang="en-US" b="1" dirty="0">
                <a:latin typeface="Arial" panose="020B0604020202020204" pitchFamily="34" charset="0"/>
              </a:rPr>
              <a:t>Simulated dataset accident rate 0.01293589336572483</a:t>
            </a:r>
          </a:p>
          <a:p>
            <a:pPr algn="just" rtl="0" fontAlgn="base">
              <a:spcBef>
                <a:spcPts val="0"/>
              </a:spcBef>
              <a:spcAft>
                <a:spcPts val="0"/>
              </a:spcAft>
            </a:pPr>
            <a:r>
              <a:rPr lang="en-US" b="1" dirty="0">
                <a:latin typeface="Arial" panose="020B0604020202020204" pitchFamily="34" charset="0"/>
              </a:rPr>
              <a:t>The simulated probability is about 10x higher</a:t>
            </a: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eriod" startAt="2"/>
            </a:pPr>
            <a:r>
              <a:rPr lang="en-US" sz="1800" dirty="0">
                <a:effectLst/>
                <a:highlight>
                  <a:srgbClr val="FFFFFF"/>
                </a:highlight>
                <a:latin typeface="Roboto" panose="02000000000000000000" pitchFamily="2" charset="0"/>
                <a:ea typeface="Roboto" panose="02000000000000000000" pitchFamily="2" charset="0"/>
                <a:cs typeface="Roboto" panose="02000000000000000000" pitchFamily="2" charset="0"/>
              </a:rPr>
              <a:t>Suppose that there are </a:t>
            </a:r>
            <a:r>
              <a:rPr lang="en-US" sz="1800" b="1" dirty="0">
                <a:effectLst/>
                <a:highlight>
                  <a:srgbClr val="FFFFFF"/>
                </a:highlight>
                <a:latin typeface="Roboto" panose="02000000000000000000" pitchFamily="2" charset="0"/>
                <a:ea typeface="Roboto" panose="02000000000000000000" pitchFamily="2" charset="0"/>
                <a:cs typeface="Roboto" panose="02000000000000000000" pitchFamily="2" charset="0"/>
              </a:rPr>
              <a:t>k </a:t>
            </a:r>
            <a:r>
              <a:rPr lang="en-US" sz="1800" dirty="0">
                <a:effectLst/>
                <a:highlight>
                  <a:srgbClr val="FFFFFF"/>
                </a:highlight>
                <a:latin typeface="Roboto" panose="02000000000000000000" pitchFamily="2" charset="0"/>
                <a:ea typeface="Roboto" panose="02000000000000000000" pitchFamily="2" charset="0"/>
                <a:cs typeface="Roboto" panose="02000000000000000000" pitchFamily="2" charset="0"/>
              </a:rPr>
              <a:t>cut-in scenarios per one mile, and the probability of having an accident in one cut-in scenario is </a:t>
            </a:r>
            <a:r>
              <a:rPr lang="en-US" sz="1800" b="1" i="1" dirty="0">
                <a:effectLst/>
                <a:highlight>
                  <a:srgbClr val="FFFFFF"/>
                </a:highlight>
                <a:latin typeface="Roboto" panose="02000000000000000000" pitchFamily="2" charset="0"/>
                <a:ea typeface="Roboto" panose="02000000000000000000" pitchFamily="2" charset="0"/>
                <a:cs typeface="Roboto" panose="02000000000000000000" pitchFamily="2" charset="0"/>
              </a:rPr>
              <a:t>p</a:t>
            </a:r>
            <a:r>
              <a:rPr lang="en-US" sz="1800" i="1" dirty="0">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1800" dirty="0">
                <a:effectLst/>
                <a:highlight>
                  <a:srgbClr val="FFFFFF"/>
                </a:highlight>
                <a:latin typeface="Roboto" panose="02000000000000000000" pitchFamily="2" charset="0"/>
                <a:ea typeface="Roboto" panose="02000000000000000000" pitchFamily="2" charset="0"/>
                <a:cs typeface="Roboto" panose="02000000000000000000" pitchFamily="2" charset="0"/>
              </a:rPr>
              <a:t> What is the probability to have at least one accident per one mile? </a:t>
            </a:r>
            <a:r>
              <a:rPr lang="en-US" sz="1800" dirty="0">
                <a:effectLst/>
                <a:latin typeface="Arial" panose="020B0604020202020204" pitchFamily="34" charset="0"/>
                <a:ea typeface="Arial" panose="020B0604020202020204" pitchFamily="34" charset="0"/>
              </a:rPr>
              <a:t>State your reasoning in detail</a:t>
            </a:r>
            <a:r>
              <a:rPr lang="en-US" dirty="0">
                <a:effectLst/>
              </a:rPr>
              <a:t> </a:t>
            </a:r>
            <a:endParaRPr lang="en-US" dirty="0"/>
          </a:p>
          <a:p>
            <a:endParaRPr lang="en-US" dirty="0"/>
          </a:p>
          <a:p>
            <a:r>
              <a:rPr lang="en-US" b="1" dirty="0"/>
              <a:t>Binomial: P = 1 - (p^0 * (1-p)^k)</a:t>
            </a:r>
          </a:p>
          <a:p>
            <a:r>
              <a:rPr lang="en-US" b="1" dirty="0"/>
              <a:t>We chose to use a binomial distribution to model the k cut-in scenario because for each cut-in, 1 - p is the probability for no accident. Thus, to get the total probability, we raise this value to the k-</a:t>
            </a:r>
            <a:r>
              <a:rPr lang="en-US" b="1" dirty="0" err="1"/>
              <a:t>th</a:t>
            </a:r>
            <a:r>
              <a:rPr lang="en-US" b="1" dirty="0"/>
              <a:t> power and subtract it from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210809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6186309"/>
          </a:xfrm>
          <a:prstGeom prst="rect">
            <a:avLst/>
          </a:prstGeom>
          <a:noFill/>
        </p:spPr>
        <p:txBody>
          <a:bodyPr wrap="square" rtlCol="0">
            <a:spAutoFit/>
          </a:bodyPr>
          <a:lstStyle/>
          <a:p>
            <a:pPr algn="just" rtl="0" fontAlgn="base">
              <a:spcBef>
                <a:spcPts val="0"/>
              </a:spcBef>
              <a:spcAft>
                <a:spcPts val="0"/>
              </a:spcAft>
            </a:pPr>
            <a:r>
              <a:rPr lang="en-US" dirty="0"/>
              <a:t>Q3: </a:t>
            </a:r>
            <a:r>
              <a:rPr lang="en-US" sz="1800" dirty="0">
                <a:effectLst/>
                <a:latin typeface="Arial" panose="020B0604020202020204" pitchFamily="34" charset="0"/>
                <a:ea typeface="Arial" panose="020B0604020202020204" pitchFamily="34" charset="0"/>
              </a:rPr>
              <a:t>In Part 2, Task 3.4, you calculated the AV’s probability of an accident per mile for the California DMV dataset. Suppose you want to compare the simulated accident rate with the real dataset accident rate</a:t>
            </a:r>
            <a:r>
              <a:rPr lang="en-US" dirty="0">
                <a:effectLst/>
              </a:rPr>
              <a:t> .</a:t>
            </a:r>
            <a:endParaRPr lang="en-US" dirty="0">
              <a:latin typeface="Arial" panose="020B0604020202020204" pitchFamily="34" charset="0"/>
            </a:endParaRPr>
          </a:p>
          <a:p>
            <a:pPr marL="342900" indent="-342900" algn="just" rtl="0" fontAlgn="base">
              <a:spcBef>
                <a:spcPts val="0"/>
              </a:spcBef>
              <a:spcAft>
                <a:spcPts val="0"/>
              </a:spcAft>
              <a:buFont typeface="+mj-lt"/>
              <a:buAutoNum type="alphaLcPeriod" startAt="3"/>
            </a:pPr>
            <a:r>
              <a:rPr lang="en-US" sz="1800" dirty="0">
                <a:effectLst/>
                <a:latin typeface="Arial" panose="020B0604020202020204" pitchFamily="34" charset="0"/>
                <a:ea typeface="Arial" panose="020B0604020202020204" pitchFamily="34" charset="0"/>
              </a:rPr>
              <a:t>Why do you think the probabilities of accident are so different between the simulation and the rea-world data</a:t>
            </a:r>
            <a:r>
              <a:rPr lang="en-US" dirty="0">
                <a:effectLst/>
              </a:rPr>
              <a:t> </a:t>
            </a:r>
            <a:endParaRPr lang="en-US" dirty="0">
              <a:latin typeface="Arial" panose="020B0604020202020204" pitchFamily="34" charset="0"/>
              <a:ea typeface="Arial" panose="020B0604020202020204" pitchFamily="34" charset="0"/>
            </a:endParaRPr>
          </a:p>
          <a:p>
            <a:pPr lvl="1" algn="just" fontAlgn="base"/>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r>
              <a:rPr lang="en-US" b="1" dirty="0">
                <a:latin typeface="Arial" panose="020B0604020202020204" pitchFamily="34" charset="0"/>
              </a:rPr>
              <a:t>One reason for the difference is that the real world probability is calculated with an arbitrary reaction time. It also has the assumption that disengagement + slow reaction ==&gt; accident (always). Also the prior weather probabilities in the simulation probably do not match up with the real world weather probabilities. Finally, the simulation had equal distribution of weather conditions which was not the case for the real world data (~80% cloudy and ~20% clear).</a:t>
            </a: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eriod" startAt="4"/>
            </a:pPr>
            <a:r>
              <a:rPr lang="en-US" sz="1800" dirty="0">
                <a:effectLst/>
                <a:latin typeface="Arial" panose="020B0604020202020204" pitchFamily="34" charset="0"/>
                <a:ea typeface="Arial" panose="020B0604020202020204" pitchFamily="34" charset="0"/>
              </a:rPr>
              <a:t>What are the pros and cons of the simulation data given the discrepancy between probability of accident in simulation and the real-world data</a:t>
            </a:r>
            <a:r>
              <a:rPr lang="en-US" dirty="0">
                <a:effectLst/>
              </a:rPr>
              <a:t> </a:t>
            </a:r>
          </a:p>
          <a:p>
            <a:pPr marL="342900" indent="-342900" algn="just" rtl="0" fontAlgn="base">
              <a:spcBef>
                <a:spcPts val="0"/>
              </a:spcBef>
              <a:spcAft>
                <a:spcPts val="0"/>
              </a:spcAft>
              <a:buFont typeface="+mj-lt"/>
              <a:buAutoNum type="alphaLcPeriod" startAt="4"/>
            </a:pPr>
            <a:endParaRPr lang="en-US" b="1" dirty="0"/>
          </a:p>
          <a:p>
            <a:pPr algn="just" rtl="0" fontAlgn="base">
              <a:spcBef>
                <a:spcPts val="0"/>
              </a:spcBef>
              <a:spcAft>
                <a:spcPts val="0"/>
              </a:spcAft>
            </a:pPr>
            <a:r>
              <a:rPr lang="en-US" b="1" dirty="0"/>
              <a:t>Pros:  Simulation accounts for more varied weather conditions ; Easier to generate simulation data ; We can control other variables when collecting data.</a:t>
            </a:r>
            <a:endParaRPr lang="en-US" dirty="0"/>
          </a:p>
          <a:p>
            <a:pPr algn="just" rtl="0" fontAlgn="base">
              <a:spcBef>
                <a:spcPts val="0"/>
              </a:spcBef>
              <a:spcAft>
                <a:spcPts val="0"/>
              </a:spcAft>
            </a:pPr>
            <a:r>
              <a:rPr lang="en-US" b="1" dirty="0"/>
              <a:t>Cons:  Not directly translatable to real world scenario ; Inaccurate due to model assumptions that are not present in real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251745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524315"/>
          </a:xfrm>
          <a:prstGeom prst="rect">
            <a:avLst/>
          </a:prstGeom>
          <a:noFill/>
        </p:spPr>
        <p:txBody>
          <a:bodyPr wrap="square" rtlCol="0">
            <a:spAutoFit/>
          </a:bodyPr>
          <a:lstStyle/>
          <a:p>
            <a:pPr algn="just" fontAlgn="base"/>
            <a:r>
              <a:rPr lang="en-US" dirty="0"/>
              <a:t>Q4: </a:t>
            </a:r>
            <a:r>
              <a:rPr lang="en-US" sz="1800" dirty="0">
                <a:effectLst/>
                <a:latin typeface="Arial" panose="020B0604020202020204" pitchFamily="34" charset="0"/>
                <a:ea typeface="Arial" panose="020B0604020202020204" pitchFamily="34" charset="0"/>
              </a:rPr>
              <a:t>What are your suggestions to improve MP1? What difficulties did you encounter? Please make sure each member individually (mentioning the member's name) lists their suggestions for improvements on that problem.</a:t>
            </a:r>
          </a:p>
          <a:p>
            <a:pPr algn="just" rtl="0" fontAlgn="base">
              <a:spcBef>
                <a:spcPts val="0"/>
              </a:spcBef>
              <a:spcAft>
                <a:spcPts val="0"/>
              </a:spcAft>
            </a:pPr>
            <a:endParaRPr lang="en-US" b="1" dirty="0"/>
          </a:p>
          <a:p>
            <a:pPr algn="just" rtl="0" fontAlgn="base">
              <a:spcBef>
                <a:spcPts val="0"/>
              </a:spcBef>
              <a:spcAft>
                <a:spcPts val="0"/>
              </a:spcAft>
            </a:pPr>
            <a:endParaRPr lang="en-US" dirty="0"/>
          </a:p>
          <a:p>
            <a:pPr marL="285750" indent="-285750">
              <a:buFont typeface="Arial" panose="020B0604020202020204" pitchFamily="34" charset="0"/>
              <a:buChar char="•"/>
            </a:pPr>
            <a:endParaRPr lang="en-US" dirty="0"/>
          </a:p>
          <a:p>
            <a:r>
              <a:rPr lang="en-US" b="0" dirty="0">
                <a:effectLst/>
                <a:latin typeface="Arial" panose="020B0604020202020204" pitchFamily="34" charset="0"/>
                <a:cs typeface="Arial" panose="020B0604020202020204" pitchFamily="34" charset="0"/>
              </a:rPr>
              <a:t>Matthew Paul</a:t>
            </a:r>
          </a:p>
          <a:p>
            <a:r>
              <a:rPr lang="en-US" dirty="0">
                <a:latin typeface="Arial" panose="020B0604020202020204" pitchFamily="34" charset="0"/>
                <a:cs typeface="Arial" panose="020B0604020202020204" pitchFamily="34" charset="0"/>
              </a:rPr>
              <a:t>- </a:t>
            </a:r>
            <a:r>
              <a:rPr lang="en-US" b="0" dirty="0">
                <a:effectLst/>
                <a:latin typeface="Arial" panose="020B0604020202020204" pitchFamily="34" charset="0"/>
                <a:cs typeface="Arial" panose="020B0604020202020204" pitchFamily="34" charset="0"/>
              </a:rPr>
              <a:t>Be more clear in part 1 which parts of the dataset to use in each question.</a:t>
            </a:r>
          </a:p>
          <a:p>
            <a:br>
              <a:rPr lang="en-US" b="0" dirty="0">
                <a:effectLst/>
                <a:latin typeface="Arial" panose="020B0604020202020204" pitchFamily="34" charset="0"/>
                <a:cs typeface="Arial" panose="020B0604020202020204" pitchFamily="34" charset="0"/>
              </a:rPr>
            </a:br>
            <a:r>
              <a:rPr lang="en-US" b="0" dirty="0">
                <a:effectLst/>
                <a:latin typeface="Arial" panose="020B0604020202020204" pitchFamily="34" charset="0"/>
                <a:cs typeface="Arial" panose="020B0604020202020204" pitchFamily="34" charset="0"/>
              </a:rPr>
              <a:t>Zach Larson</a:t>
            </a:r>
          </a:p>
          <a:p>
            <a:r>
              <a:rPr lang="en-US" dirty="0">
                <a:latin typeface="Arial" panose="020B0604020202020204" pitchFamily="34" charset="0"/>
                <a:cs typeface="Arial" panose="020B0604020202020204" pitchFamily="34" charset="0"/>
              </a:rPr>
              <a:t>- </a:t>
            </a:r>
            <a:r>
              <a:rPr lang="en-US" b="0" dirty="0">
                <a:effectLst/>
                <a:latin typeface="Arial" panose="020B0604020202020204" pitchFamily="34" charset="0"/>
                <a:cs typeface="Arial" panose="020B0604020202020204" pitchFamily="34" charset="0"/>
              </a:rPr>
              <a:t>Give </a:t>
            </a:r>
            <a:r>
              <a:rPr lang="en-US" b="0" dirty="0" err="1">
                <a:effectLst/>
                <a:latin typeface="Arial" panose="020B0604020202020204" pitchFamily="34" charset="0"/>
                <a:cs typeface="Arial" panose="020B0604020202020204" pitchFamily="34" charset="0"/>
              </a:rPr>
              <a:t>recomended</a:t>
            </a:r>
            <a:r>
              <a:rPr lang="en-US" b="0" dirty="0">
                <a:effectLst/>
                <a:latin typeface="Arial" panose="020B0604020202020204" pitchFamily="34" charset="0"/>
                <a:cs typeface="Arial" panose="020B0604020202020204" pitchFamily="34" charset="0"/>
              </a:rPr>
              <a:t> resources and libraries.</a:t>
            </a:r>
          </a:p>
          <a:p>
            <a:br>
              <a:rPr lang="en-US" b="0" dirty="0">
                <a:effectLst/>
                <a:latin typeface="Arial" panose="020B0604020202020204" pitchFamily="34" charset="0"/>
                <a:cs typeface="Arial" panose="020B0604020202020204" pitchFamily="34" charset="0"/>
              </a:rPr>
            </a:br>
            <a:r>
              <a:rPr lang="en-US" b="0" dirty="0">
                <a:effectLst/>
                <a:latin typeface="Arial" panose="020B0604020202020204" pitchFamily="34" charset="0"/>
                <a:cs typeface="Arial" panose="020B0604020202020204" pitchFamily="34" charset="0"/>
              </a:rPr>
              <a:t>Máximo Rojas</a:t>
            </a:r>
          </a:p>
          <a:p>
            <a:r>
              <a:rPr lang="en-US" dirty="0">
                <a:latin typeface="Arial" panose="020B0604020202020204" pitchFamily="34" charset="0"/>
                <a:cs typeface="Arial" panose="020B0604020202020204" pitchFamily="34" charset="0"/>
              </a:rPr>
              <a:t>- </a:t>
            </a:r>
            <a:r>
              <a:rPr lang="en-US" b="0" dirty="0">
                <a:effectLst/>
                <a:latin typeface="Arial" panose="020B0604020202020204" pitchFamily="34" charset="0"/>
                <a:cs typeface="Arial" panose="020B0604020202020204" pitchFamily="34" charset="0"/>
              </a:rPr>
              <a:t>Give template at start of MP instead of right before the deadline.</a:t>
            </a:r>
          </a:p>
          <a:p>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4</a:t>
            </a:r>
          </a:p>
        </p:txBody>
      </p:sp>
    </p:spTree>
    <p:extLst>
      <p:ext uri="{BB962C8B-B14F-4D97-AF65-F5344CB8AC3E}">
        <p14:creationId xmlns:p14="http://schemas.microsoft.com/office/powerpoint/2010/main" val="4156570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910</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Roboto</vt:lpstr>
      <vt:lpstr>Office Theme</vt:lpstr>
      <vt:lpstr>Mini-Project 1 – Part 3 ECE 471 Fall 2024</vt:lpstr>
      <vt:lpstr>Task 4</vt:lpstr>
      <vt:lpstr>Task 4</vt:lpstr>
      <vt:lpstr>Task 4</vt:lpstr>
      <vt:lpstr>Task 4</vt:lpstr>
      <vt:lpstr>Task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Larson, Zach</cp:lastModifiedBy>
  <cp:revision>83</cp:revision>
  <dcterms:created xsi:type="dcterms:W3CDTF">2020-01-30T21:31:06Z</dcterms:created>
  <dcterms:modified xsi:type="dcterms:W3CDTF">2024-10-10T22:26:43Z</dcterms:modified>
</cp:coreProperties>
</file>