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0" r:id="rId4"/>
    <p:sldId id="261" r:id="rId5"/>
    <p:sldId id="293" r:id="rId6"/>
    <p:sldId id="279" r:id="rId7"/>
    <p:sldId id="280" r:id="rId8"/>
    <p:sldId id="281" r:id="rId9"/>
    <p:sldId id="282" r:id="rId10"/>
    <p:sldId id="283" r:id="rId11"/>
    <p:sldId id="284" r:id="rId12"/>
    <p:sldId id="262" r:id="rId13"/>
    <p:sldId id="263" r:id="rId14"/>
    <p:sldId id="264" r:id="rId15"/>
    <p:sldId id="265" r:id="rId16"/>
    <p:sldId id="266" r:id="rId17"/>
    <p:sldId id="285" r:id="rId18"/>
    <p:sldId id="286" r:id="rId19"/>
    <p:sldId id="287" r:id="rId20"/>
    <p:sldId id="288" r:id="rId21"/>
    <p:sldId id="289" r:id="rId22"/>
    <p:sldId id="267" r:id="rId23"/>
    <p:sldId id="268" r:id="rId24"/>
    <p:sldId id="269" r:id="rId25"/>
    <p:sldId id="290" r:id="rId26"/>
    <p:sldId id="291"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9/23/24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9/23/24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MP1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Zach Larson</a:t>
            </a:r>
            <a:r>
              <a:rPr lang="zh-CN" altLang="en-US" dirty="0"/>
              <a:t> </a:t>
            </a:r>
            <a:r>
              <a:rPr lang="en-US" altLang="zh-CN" dirty="0"/>
              <a:t>(zlarson2),</a:t>
            </a:r>
            <a:r>
              <a:rPr lang="zh-CN" altLang="en-US" dirty="0"/>
              <a:t> </a:t>
            </a:r>
            <a:r>
              <a:rPr lang="en-US" altLang="zh-CN" dirty="0"/>
              <a:t>M</a:t>
            </a:r>
            <a:r>
              <a:rPr lang="en-US" b="0" i="0" dirty="0">
                <a:solidFill>
                  <a:srgbClr val="1E1E1E"/>
                </a:solidFill>
                <a:effectLst/>
                <a:latin typeface="Segoe UI" panose="020B0502040204020203" pitchFamily="34" charset="0"/>
              </a:rPr>
              <a:t>á</a:t>
            </a:r>
            <a:r>
              <a:rPr lang="en-US" altLang="zh-CN" dirty="0"/>
              <a:t>ximo Rojas</a:t>
            </a:r>
            <a:r>
              <a:rPr lang="zh-CN" altLang="en-US" dirty="0"/>
              <a:t> </a:t>
            </a:r>
            <a:r>
              <a:rPr lang="en-US" altLang="zh-CN" dirty="0"/>
              <a:t>(mgr9),</a:t>
            </a:r>
            <a:r>
              <a:rPr lang="zh-CN" altLang="en-US" dirty="0"/>
              <a:t> </a:t>
            </a:r>
            <a:r>
              <a:rPr lang="en-US" altLang="zh-CN" dirty="0"/>
              <a:t>Matthew Paul</a:t>
            </a:r>
            <a:r>
              <a:rPr lang="zh-CN" altLang="en-US" dirty="0"/>
              <a:t> </a:t>
            </a:r>
            <a:r>
              <a:rPr lang="en-US" altLang="zh-CN" dirty="0"/>
              <a:t>(mjpaul3)</a:t>
            </a:r>
          </a:p>
          <a:p>
            <a:r>
              <a:rPr lang="en-US" dirty="0"/>
              <a:t>Group 9</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6" name="Picture 5" descr="A line graph with different colors&#10;&#10;Description automatically generated">
            <a:extLst>
              <a:ext uri="{FF2B5EF4-FFF2-40B4-BE49-F238E27FC236}">
                <a16:creationId xmlns:a16="http://schemas.microsoft.com/office/drawing/2014/main" id="{8B79E7A4-3914-D991-DE5E-63DA1CF0EFA0}"/>
              </a:ext>
            </a:extLst>
          </p:cNvPr>
          <p:cNvPicPr>
            <a:picLocks noChangeAspect="1"/>
          </p:cNvPicPr>
          <p:nvPr/>
        </p:nvPicPr>
        <p:blipFill>
          <a:blip r:embed="rId2">
            <a:extLst>
              <a:ext uri="{28A0092B-C50C-407E-A947-70E740481C1C}">
                <a14:useLocalDpi xmlns:a14="http://schemas.microsoft.com/office/drawing/2010/main" val="0"/>
              </a:ext>
            </a:extLst>
          </a:blip>
          <a:srcRect l="10000" t="8602" r="8750" b="5833"/>
          <a:stretch/>
        </p:blipFill>
        <p:spPr>
          <a:xfrm>
            <a:off x="520700" y="905413"/>
            <a:ext cx="11150600" cy="5871330"/>
          </a:xfrm>
          <a:prstGeom prst="rect">
            <a:avLst/>
          </a:prstGeom>
        </p:spPr>
      </p:pic>
    </p:spTree>
    <p:extLst>
      <p:ext uri="{BB962C8B-B14F-4D97-AF65-F5344CB8AC3E}">
        <p14:creationId xmlns:p14="http://schemas.microsoft.com/office/powerpoint/2010/main" val="17383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525" t="8781" r="9015" b="5581"/>
          <a:stretch/>
        </p:blipFill>
        <p:spPr>
          <a:xfrm>
            <a:off x="444499" y="749299"/>
            <a:ext cx="11303001" cy="6015135"/>
          </a:xfrm>
          <a:prstGeom prst="rect">
            <a:avLst/>
          </a:prstGeom>
        </p:spPr>
      </p:pic>
    </p:spTree>
    <p:extLst>
      <p:ext uri="{BB962C8B-B14F-4D97-AF65-F5344CB8AC3E}">
        <p14:creationId xmlns:p14="http://schemas.microsoft.com/office/powerpoint/2010/main" val="5123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A293F662-7864-197D-C0CB-60FF0B8C3E2F}"/>
              </a:ext>
            </a:extLst>
          </p:cNvPr>
          <p:cNvSpPr txBox="1"/>
          <p:nvPr/>
        </p:nvSpPr>
        <p:spPr>
          <a:xfrm>
            <a:off x="838200" y="2076810"/>
            <a:ext cx="105156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throttle: would expect to decrease or go to zero</a:t>
            </a:r>
          </a:p>
          <a:p>
            <a:pPr marL="342900" indent="-342900">
              <a:buFont typeface="Arial" panose="020B0604020202020204" pitchFamily="34" charset="0"/>
              <a:buChar char="•"/>
            </a:pPr>
            <a:r>
              <a:rPr lang="en-US" sz="2000" dirty="0"/>
              <a:t>velocity: would expect to suddenly drop</a:t>
            </a:r>
          </a:p>
          <a:p>
            <a:pPr marL="342900" indent="-342900">
              <a:buFont typeface="Arial" panose="020B0604020202020204" pitchFamily="34" charset="0"/>
              <a:buChar char="•"/>
            </a:pPr>
            <a:r>
              <a:rPr lang="en-US" sz="2000" dirty="0"/>
              <a:t>steer: direction may or may not change</a:t>
            </a:r>
          </a:p>
          <a:p>
            <a:pPr marL="342900" indent="-342900">
              <a:buFont typeface="Arial" panose="020B0604020202020204" pitchFamily="34" charset="0"/>
              <a:buChar char="•"/>
            </a:pPr>
            <a:r>
              <a:rPr lang="en-US" sz="2000" dirty="0"/>
              <a:t>brake: may or may not change depending on the abruptness of the crash. Most likely sudden brake before impact if noticed</a:t>
            </a:r>
          </a:p>
          <a:p>
            <a:pPr marL="342900" indent="-342900">
              <a:buFont typeface="Arial" panose="020B0604020202020204" pitchFamily="34" charset="0"/>
              <a:buChar char="•"/>
            </a:pPr>
            <a:r>
              <a:rPr lang="en-US" sz="2000" dirty="0"/>
              <a:t>x: correlated to steering, would expect a sudden change when merging to another lane</a:t>
            </a:r>
          </a:p>
          <a:p>
            <a:pPr marL="342900" indent="-342900">
              <a:buFont typeface="Arial" panose="020B0604020202020204" pitchFamily="34" charset="0"/>
              <a:buChar char="•"/>
            </a:pPr>
            <a:r>
              <a:rPr lang="en-US" sz="2000" dirty="0"/>
              <a:t>y: expect a change in slope when accelerating or braking</a:t>
            </a:r>
          </a:p>
          <a:p>
            <a:pPr marL="342900" indent="-342900">
              <a:buFont typeface="Arial" panose="020B0604020202020204" pitchFamily="34" charset="0"/>
              <a:buChar char="•"/>
            </a:pPr>
            <a:r>
              <a:rPr lang="en-US" sz="2000" dirty="0" err="1"/>
              <a:t>cvip</a:t>
            </a:r>
            <a:r>
              <a:rPr lang="en-US" sz="2000" dirty="0"/>
              <a:t>: would expect it to go to zero before the crash</a:t>
            </a:r>
          </a:p>
          <a:p>
            <a:pPr marL="285750" indent="-285750">
              <a:buFont typeface="Arial" panose="020B0604020202020204" pitchFamily="34" charset="0"/>
              <a:buChar char="•"/>
            </a:pPr>
            <a:endParaRPr lang="en-US" sz="2000" dirty="0"/>
          </a:p>
          <a:p>
            <a:r>
              <a:rPr lang="en-US" sz="2000" dirty="0"/>
              <a:t>Based on the throttle, steering, and change in x-location in the clear night scenario, our group predicts a crash in that condition. No other EV in each of the different scenarios appears to have such volatile driving characteristics as compared to in this scenario.</a:t>
            </a:r>
          </a:p>
        </p:txBody>
      </p:sp>
      <p:sp>
        <p:nvSpPr>
          <p:cNvPr id="7" name="TextBox 6">
            <a:extLst>
              <a:ext uri="{FF2B5EF4-FFF2-40B4-BE49-F238E27FC236}">
                <a16:creationId xmlns:a16="http://schemas.microsoft.com/office/drawing/2014/main" id="{28625207-3246-18B1-1473-976BEDD50960}"/>
              </a:ext>
            </a:extLst>
          </p:cNvPr>
          <p:cNvSpPr txBox="1"/>
          <p:nvPr/>
        </p:nvSpPr>
        <p:spPr>
          <a:xfrm>
            <a:off x="2824223" y="220229"/>
            <a:ext cx="8987741" cy="1323439"/>
          </a:xfrm>
          <a:prstGeom prst="rect">
            <a:avLst/>
          </a:prstGeom>
          <a:noFill/>
        </p:spPr>
        <p:txBody>
          <a:bodyPr wrap="square" rtlCol="0">
            <a:spAutoFit/>
          </a:bodyPr>
          <a:lstStyle/>
          <a:p>
            <a:r>
              <a:rPr lang="en-US" sz="2000" dirty="0"/>
              <a:t>4. Based on your intuition and life experience, which of the features do you think will change during an accident? How will the feature(s) change? By looking at the plots you generated in Task 1.3, combined with your reasoning (without looking at ‘route_highway.txt’), which weather condition(s) has an accident?</a:t>
            </a:r>
            <a:endParaRPr lang="en-US" dirty="0"/>
          </a:p>
        </p:txBody>
      </p:sp>
    </p:spTree>
    <p:extLst>
      <p:ext uri="{BB962C8B-B14F-4D97-AF65-F5344CB8AC3E}">
        <p14:creationId xmlns:p14="http://schemas.microsoft.com/office/powerpoint/2010/main" val="195907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41051" y="3499707"/>
            <a:ext cx="10400645" cy="2308324"/>
          </a:xfrm>
          <a:prstGeom prst="rect">
            <a:avLst/>
          </a:prstGeom>
          <a:noFill/>
        </p:spPr>
        <p:txBody>
          <a:bodyPr wrap="square" rtlCol="0">
            <a:spAutoFit/>
          </a:bodyPr>
          <a:lstStyle/>
          <a:p>
            <a:r>
              <a:rPr lang="en-US" altLang="zh-CN" dirty="0">
                <a:solidFill>
                  <a:srgbClr val="000000"/>
                </a:solidFill>
              </a:rPr>
              <a:t>The</a:t>
            </a:r>
            <a:r>
              <a:rPr lang="zh-CN" altLang="en-US" dirty="0">
                <a:solidFill>
                  <a:srgbClr val="000000"/>
                </a:solidFill>
              </a:rPr>
              <a:t> </a:t>
            </a:r>
            <a:r>
              <a:rPr lang="en-US" altLang="zh-CN" dirty="0">
                <a:solidFill>
                  <a:srgbClr val="000000"/>
                </a:solidFill>
              </a:rPr>
              <a:t>probability</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accident</a:t>
            </a:r>
            <a:r>
              <a:rPr lang="zh-CN" altLang="en-US" dirty="0">
                <a:solidFill>
                  <a:srgbClr val="000000"/>
                </a:solidFill>
              </a:rPr>
              <a:t> </a:t>
            </a:r>
            <a:r>
              <a:rPr lang="en-US" altLang="zh-CN" dirty="0">
                <a:solidFill>
                  <a:srgbClr val="000000"/>
                </a:solidFill>
              </a:rPr>
              <a:t>is 1/6.</a:t>
            </a:r>
          </a:p>
          <a:p>
            <a:endParaRPr lang="en-US" altLang="zh-CN" dirty="0"/>
          </a:p>
          <a:p>
            <a:r>
              <a:rPr lang="en-US" b="0" dirty="0">
                <a:effectLst/>
              </a:rPr>
              <a:t>Our data includes 6 simulations in distinct weather conditions. There was only one recorded crash, which took place in the rain-noon simulation. Therefore, without knowing the weather conditions, the probability of a crash in any given condition would be 1/6.</a:t>
            </a:r>
          </a:p>
          <a:p>
            <a:endParaRPr lang="en-US" altLang="zh-CN" dirty="0">
              <a:solidFill>
                <a:srgbClr val="000000"/>
              </a:solidFill>
            </a:endParaRPr>
          </a:p>
          <a:p>
            <a:endParaRPr lang="en-US" altLang="zh-CN" dirty="0">
              <a:solidFill>
                <a:srgbClr val="000000"/>
              </a:solidFill>
            </a:endParaRPr>
          </a:p>
          <a:p>
            <a:endParaRPr lang="en-US" altLang="zh-CN" dirty="0"/>
          </a:p>
        </p:txBody>
      </p:sp>
      <p:sp>
        <p:nvSpPr>
          <p:cNvPr id="4" name="TextBox 3">
            <a:extLst>
              <a:ext uri="{FF2B5EF4-FFF2-40B4-BE49-F238E27FC236}">
                <a16:creationId xmlns:a16="http://schemas.microsoft.com/office/drawing/2014/main" id="{70007357-B2A6-E908-3E39-64E1B69E4A74}"/>
              </a:ext>
            </a:extLst>
          </p:cNvPr>
          <p:cNvSpPr txBox="1"/>
          <p:nvPr/>
        </p:nvSpPr>
        <p:spPr>
          <a:xfrm>
            <a:off x="2650603" y="216813"/>
            <a:ext cx="9282896" cy="2308324"/>
          </a:xfrm>
          <a:prstGeom prst="rect">
            <a:avLst/>
          </a:prstGeom>
          <a:noFill/>
        </p:spPr>
        <p:txBody>
          <a:bodyPr wrap="square" rtlCol="0">
            <a:spAutoFit/>
          </a:bodyPr>
          <a:lstStyle/>
          <a:p>
            <a:pPr marL="342900" indent="-342900">
              <a:buAutoNum type="arabicPeriod"/>
            </a:pPr>
            <a:r>
              <a:rPr lang="en-US" dirty="0"/>
              <a:t>Suppose each simulation run has a result of accident/non-accident, calculate the probability of accident (counts, marginal probability). Hint: for each run, the collision results are stored in ‘route_highway.txt’. You can check the accident status by looking at the ‘status’ field under the ‘record’ section (‘Completed’ means no accident; ‘Failed’ means an accident has occurred).</a:t>
            </a:r>
          </a:p>
          <a:p>
            <a:pPr marL="342900" indent="-342900">
              <a:buAutoNum type="arabicPeriod"/>
            </a:pPr>
            <a:r>
              <a:rPr lang="en-US" dirty="0"/>
              <a:t>By looking at the completion records and the plots you generated in Task 1, under which weather condition(s) did the accident happen? Does that match your guess in Task 1? When did the accident happen during those simulation runs? Why do you think the accident happened at that instance? Discuss each accident case separately. </a:t>
            </a:r>
          </a:p>
        </p:txBody>
      </p:sp>
    </p:spTree>
    <p:extLst>
      <p:ext uri="{BB962C8B-B14F-4D97-AF65-F5344CB8AC3E}">
        <p14:creationId xmlns:p14="http://schemas.microsoft.com/office/powerpoint/2010/main" val="238485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242595" y="177801"/>
            <a:ext cx="11631020" cy="2585323"/>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 crash occurred in the rain-noon weather condition, which does not match the prediction from Task 1. It took place slightly after 400 milliseconds into the simulation. The graphs give no obvious insight into why the crash occurred exactly at that time. Some minor observations from the plots include the following: </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Insufficient breaking: the graph reveals that the vehicle did not break consistently during the time right before the crash. Additionally, it began breaking later than in the other cases. This lines up with what we viewed in the simulation through Carla.</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Throttle: From the throttle vs time graph, we can see the vehicle accelerating immediately preceding the crash.</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Cvip: The EV remained consistently close to the risky NPC actor throughout the duration of the simulation.</a:t>
            </a:r>
          </a:p>
          <a:p>
            <a:endParaRPr lang="en-US" altLang="zh-CN" dirty="0"/>
          </a:p>
        </p:txBody>
      </p:sp>
      <p:pic>
        <p:nvPicPr>
          <p:cNvPr id="5" name="Picture 4" descr="A green line graph with white text&#10;&#10;Description automatically generated">
            <a:extLst>
              <a:ext uri="{FF2B5EF4-FFF2-40B4-BE49-F238E27FC236}">
                <a16:creationId xmlns:a16="http://schemas.microsoft.com/office/drawing/2014/main" id="{3EC79DAB-2057-6BCC-4307-0663F26DA157}"/>
              </a:ext>
            </a:extLst>
          </p:cNvPr>
          <p:cNvPicPr>
            <a:picLocks noChangeAspect="1"/>
          </p:cNvPicPr>
          <p:nvPr/>
        </p:nvPicPr>
        <p:blipFill>
          <a:blip r:embed="rId2">
            <a:extLst>
              <a:ext uri="{28A0092B-C50C-407E-A947-70E740481C1C}">
                <a14:useLocalDpi xmlns:a14="http://schemas.microsoft.com/office/drawing/2010/main" val="0"/>
              </a:ext>
            </a:extLst>
          </a:blip>
          <a:srcRect l="10104" t="7188" r="8333" b="1602"/>
          <a:stretch/>
        </p:blipFill>
        <p:spPr>
          <a:xfrm>
            <a:off x="1514249" y="2571878"/>
            <a:ext cx="10518803" cy="3920997"/>
          </a:xfrm>
          <a:prstGeom prst="rect">
            <a:avLst/>
          </a:prstGeom>
        </p:spPr>
      </p:pic>
      <p:sp>
        <p:nvSpPr>
          <p:cNvPr id="8" name="Title 7">
            <a:extLst>
              <a:ext uri="{FF2B5EF4-FFF2-40B4-BE49-F238E27FC236}">
                <a16:creationId xmlns:a16="http://schemas.microsoft.com/office/drawing/2014/main" id="{0352A743-00EB-4D59-BB48-FD34B5BF2542}"/>
              </a:ext>
            </a:extLst>
          </p:cNvPr>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362E9BFE-AD34-61FA-9A74-A5C02E24F05A}"/>
              </a:ext>
            </a:extLst>
          </p:cNvPr>
          <p:cNvSpPr txBox="1">
            <a:spLocks/>
          </p:cNvSpPr>
          <p:nvPr/>
        </p:nvSpPr>
        <p:spPr>
          <a:xfrm>
            <a:off x="158948" y="3278974"/>
            <a:ext cx="1634341" cy="5085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a:t>
            </a:r>
            <a:r>
              <a:rPr lang="en-US" altLang="zh-CN" dirty="0"/>
              <a:t>2</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64200" y="3631176"/>
            <a:ext cx="10400645" cy="2893100"/>
          </a:xfrm>
          <a:prstGeom prst="rect">
            <a:avLst/>
          </a:prstGeom>
          <a:noFill/>
        </p:spPr>
        <p:txBody>
          <a:bodyPr wrap="square" rtlCol="0">
            <a:spAutoFit/>
          </a:bodyPr>
          <a:lstStyle/>
          <a:p>
            <a:r>
              <a:rPr lang="en-US" sz="1600" b="0" dirty="0">
                <a:effectLst/>
                <a:latin typeface="Calibri" panose="020F0502020204030204" pitchFamily="34" charset="0"/>
                <a:ea typeface="Calibri" panose="020F0502020204030204" pitchFamily="34" charset="0"/>
                <a:cs typeface="Calibri" panose="020F0502020204030204" pitchFamily="34" charset="0"/>
              </a:rPr>
              <a:t>There was one other weather condition in which the EV displayed atypical behavior. As mentioned previously, this was the clear night scenario. Some of the atypical behavior included:</a:t>
            </a:r>
          </a:p>
          <a:p>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t>
            </a:r>
            <a:r>
              <a:rPr lang="en-US" sz="1600" b="0" dirty="0">
                <a:effectLst/>
                <a:latin typeface="Calibri" panose="020F0502020204030204" pitchFamily="34" charset="0"/>
                <a:ea typeface="Calibri" panose="020F0502020204030204" pitchFamily="34" charset="0"/>
                <a:cs typeface="Calibri" panose="020F0502020204030204" pitchFamily="34" charset="0"/>
              </a:rPr>
              <a:t>onsistently lower speeds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a:t>
            </a:r>
            <a:r>
              <a:rPr lang="en-US" sz="1600" b="0" dirty="0">
                <a:effectLst/>
                <a:latin typeface="Calibri" panose="020F0502020204030204" pitchFamily="34" charset="0"/>
                <a:ea typeface="Calibri" panose="020F0502020204030204" pitchFamily="34" charset="0"/>
                <a:cs typeface="Calibri" panose="020F0502020204030204" pitchFamily="34" charset="0"/>
              </a:rPr>
              <a:t>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Ji</a:t>
            </a:r>
            <a:r>
              <a:rPr lang="en-US" sz="1600" b="0" dirty="0">
                <a:effectLst/>
                <a:latin typeface="Calibri" panose="020F0502020204030204" pitchFamily="34" charset="0"/>
                <a:ea typeface="Calibri" panose="020F0502020204030204" pitchFamily="34" charset="0"/>
                <a:cs typeface="Calibri" panose="020F0502020204030204" pitchFamily="34" charset="0"/>
              </a:rPr>
              <a:t>ttery steering, even before lane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a:t>
            </a:r>
            <a:r>
              <a:rPr lang="en-US" sz="1600" b="0" dirty="0">
                <a:effectLst/>
                <a:latin typeface="Calibri" panose="020F0502020204030204" pitchFamily="34" charset="0"/>
                <a:ea typeface="Calibri" panose="020F0502020204030204" pitchFamily="34" charset="0"/>
                <a:cs typeface="Calibri" panose="020F0502020204030204" pitchFamily="34" charset="0"/>
              </a:rPr>
              <a:t>hrottle usage very jumpy, typically either fully on or fully off</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t>
            </a:r>
            <a:r>
              <a:rPr lang="en-US" sz="1600" b="0" dirty="0">
                <a:effectLst/>
                <a:latin typeface="Calibri" panose="020F0502020204030204" pitchFamily="34" charset="0"/>
                <a:ea typeface="Calibri" panose="020F0502020204030204" pitchFamily="34" charset="0"/>
                <a:cs typeface="Calibri" panose="020F0502020204030204" pitchFamily="34" charset="0"/>
              </a:rPr>
              <a:t>aintained maximum distance from NPC actor</a:t>
            </a:r>
          </a:p>
          <a:p>
            <a:endParaRPr lang="en-US" altLang="zh-CN" sz="1600"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r>
              <a:rPr lang="en-US" sz="1600" b="0" dirty="0">
                <a:effectLst/>
                <a:latin typeface="Calibri" panose="020F0502020204030204" pitchFamily="34" charset="0"/>
                <a:ea typeface="Calibri" panose="020F0502020204030204" pitchFamily="34" charset="0"/>
                <a:cs typeface="Calibri" panose="020F0502020204030204" pitchFamily="34" charset="0"/>
              </a:rPr>
              <a:t>We believe many of these observations are due to EV nighttime programmed behavior probably being more risk-adverse and aware of surroundings.</a:t>
            </a:r>
          </a:p>
        </p:txBody>
      </p:sp>
      <p:sp>
        <p:nvSpPr>
          <p:cNvPr id="4" name="TextBox 3">
            <a:extLst>
              <a:ext uri="{FF2B5EF4-FFF2-40B4-BE49-F238E27FC236}">
                <a16:creationId xmlns:a16="http://schemas.microsoft.com/office/drawing/2014/main" id="{EE6CE32B-D207-E67A-738D-1136A741D4F2}"/>
              </a:ext>
            </a:extLst>
          </p:cNvPr>
          <p:cNvSpPr txBox="1"/>
          <p:nvPr/>
        </p:nvSpPr>
        <p:spPr>
          <a:xfrm>
            <a:off x="2725837" y="190364"/>
            <a:ext cx="9190299" cy="3139321"/>
          </a:xfrm>
          <a:prstGeom prst="rect">
            <a:avLst/>
          </a:prstGeom>
          <a:noFill/>
        </p:spPr>
        <p:txBody>
          <a:bodyPr wrap="square" rtlCol="0">
            <a:spAutoFit/>
          </a:bodyPr>
          <a:lstStyle/>
          <a:p>
            <a:r>
              <a:rPr lang="en-US" dirty="0"/>
              <a:t>3. Accidents are caused by abnormal AV behavior. However, there are other adverse driving conditions when there are abnormal AV behaviors while no accident occurs. From the plots you generated in Task 1.3, do you observe any other abnormal behavior? If so, what do you think is (are) the cause(s) of this behavior?</a:t>
            </a:r>
          </a:p>
          <a:p>
            <a:r>
              <a:rPr lang="en-US" dirty="0"/>
              <a:t>4. In this question, we explore differences between abnormal and normal runs. Complete the following questions (6 points) </a:t>
            </a:r>
          </a:p>
          <a:p>
            <a:pPr lvl="1"/>
            <a:r>
              <a:rPr lang="en-US" dirty="0"/>
              <a:t>a. We study the following features: “brake”, “steer”, “v”, “y”, “x”, “</a:t>
            </a:r>
            <a:r>
              <a:rPr lang="en-US" dirty="0" err="1"/>
              <a:t>cvip</a:t>
            </a:r>
            <a:r>
              <a:rPr lang="en-US" dirty="0"/>
              <a:t>”, “throttle”. Plot the distribution of each feature for the abnormal runs (including the accident runs) vs normal runs. Treat the values at each time point as an independent individual sample and generate the density plot of the distribution. Describe the difference between the “steer” distribution for normal and abnormal runs. </a:t>
            </a:r>
          </a:p>
        </p:txBody>
      </p:sp>
    </p:spTree>
    <p:extLst>
      <p:ext uri="{BB962C8B-B14F-4D97-AF65-F5344CB8AC3E}">
        <p14:creationId xmlns:p14="http://schemas.microsoft.com/office/powerpoint/2010/main" val="15834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descr="A graph of a number of data&#10;&#10;Description automatically generated with medium confidence">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18" t="8654" r="8746" b="4416"/>
          <a:stretch/>
        </p:blipFill>
        <p:spPr>
          <a:xfrm>
            <a:off x="2272145" y="721680"/>
            <a:ext cx="7647710" cy="5961719"/>
          </a:xfrm>
          <a:prstGeom prst="rect">
            <a:avLst/>
          </a:prstGeom>
        </p:spPr>
      </p:pic>
      <p:sp>
        <p:nvSpPr>
          <p:cNvPr id="10" name="Title 9">
            <a:extLst>
              <a:ext uri="{FF2B5EF4-FFF2-40B4-BE49-F238E27FC236}">
                <a16:creationId xmlns:a16="http://schemas.microsoft.com/office/drawing/2014/main" id="{09CDF607-1B87-EF2F-B695-FAF349A5EBC9}"/>
              </a:ext>
            </a:extLst>
          </p:cNvPr>
          <p:cNvSpPr>
            <a:spLocks noGrp="1"/>
          </p:cNvSpPr>
          <p:nvPr>
            <p:ph type="title"/>
          </p:nvPr>
        </p:nvSpPr>
        <p:spPr/>
        <p:txBody>
          <a:bodyPr/>
          <a:lstStyle/>
          <a:p>
            <a:r>
              <a:rPr lang="en-US" dirty="0"/>
              <a:t> </a:t>
            </a:r>
          </a:p>
        </p:txBody>
      </p:sp>
      <p:sp>
        <p:nvSpPr>
          <p:cNvPr id="11" name="Title 1">
            <a:extLst>
              <a:ext uri="{FF2B5EF4-FFF2-40B4-BE49-F238E27FC236}">
                <a16:creationId xmlns:a16="http://schemas.microsoft.com/office/drawing/2014/main" id="{0F925127-2D29-FA9D-4274-AAA248DEE3F4}"/>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43258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39" t="8411" r="8368" b="4541"/>
          <a:stretch/>
        </p:blipFill>
        <p:spPr>
          <a:xfrm>
            <a:off x="2298701" y="721680"/>
            <a:ext cx="7645950" cy="5942970"/>
          </a:xfrm>
          <a:prstGeom prst="rect">
            <a:avLst/>
          </a:prstGeom>
        </p:spPr>
      </p:pic>
      <p:sp>
        <p:nvSpPr>
          <p:cNvPr id="3" name="Title 1">
            <a:extLst>
              <a:ext uri="{FF2B5EF4-FFF2-40B4-BE49-F238E27FC236}">
                <a16:creationId xmlns:a16="http://schemas.microsoft.com/office/drawing/2014/main" id="{B50FCD4A-3934-F6F1-6319-BDF05BDF903E}"/>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
        <p:nvSpPr>
          <p:cNvPr id="7" name="Title 6">
            <a:extLst>
              <a:ext uri="{FF2B5EF4-FFF2-40B4-BE49-F238E27FC236}">
                <a16:creationId xmlns:a16="http://schemas.microsoft.com/office/drawing/2014/main" id="{D95C1061-E2C2-1F54-65B5-1D32B1C21CA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48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365523" y="58898"/>
            <a:ext cx="2403764"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215" t="9044" r="8629" b="4902"/>
          <a:stretch/>
        </p:blipFill>
        <p:spPr>
          <a:xfrm>
            <a:off x="2221362" y="721680"/>
            <a:ext cx="7749275" cy="5942970"/>
          </a:xfrm>
          <a:prstGeom prst="rect">
            <a:avLst/>
          </a:prstGeom>
        </p:spPr>
      </p:pic>
    </p:spTree>
    <p:extLst>
      <p:ext uri="{BB962C8B-B14F-4D97-AF65-F5344CB8AC3E}">
        <p14:creationId xmlns:p14="http://schemas.microsoft.com/office/powerpoint/2010/main" val="266715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5879" t="9009" r="8070" b="5139"/>
          <a:stretch/>
        </p:blipFill>
        <p:spPr>
          <a:xfrm>
            <a:off x="2039149" y="727912"/>
            <a:ext cx="8113702" cy="6071190"/>
          </a:xfrm>
          <a:prstGeom prst="rect">
            <a:avLst/>
          </a:prstGeom>
        </p:spPr>
      </p:pic>
      <p:sp>
        <p:nvSpPr>
          <p:cNvPr id="6" name="Title 5">
            <a:extLst>
              <a:ext uri="{FF2B5EF4-FFF2-40B4-BE49-F238E27FC236}">
                <a16:creationId xmlns:a16="http://schemas.microsoft.com/office/drawing/2014/main" id="{187575E9-3206-953F-53A9-737F526DD938}"/>
              </a:ext>
            </a:extLst>
          </p:cNvPr>
          <p:cNvSpPr>
            <a:spLocks noGrp="1"/>
          </p:cNvSpPr>
          <p:nvPr>
            <p:ph type="title"/>
          </p:nvPr>
        </p:nvSpPr>
        <p:spPr/>
        <p:txBody>
          <a:bodyPr/>
          <a:lstStyle/>
          <a:p>
            <a:r>
              <a:rPr lang="en-US" dirty="0"/>
              <a:t> </a:t>
            </a:r>
          </a:p>
        </p:txBody>
      </p:sp>
      <p:sp>
        <p:nvSpPr>
          <p:cNvPr id="7" name="Title 1">
            <a:extLst>
              <a:ext uri="{FF2B5EF4-FFF2-40B4-BE49-F238E27FC236}">
                <a16:creationId xmlns:a16="http://schemas.microsoft.com/office/drawing/2014/main" id="{AB3FF90E-5CC2-992E-3F38-C07FAB09A14C}"/>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295056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8CEDF09A-719F-5606-4F8E-709819FAEE1F}"/>
              </a:ext>
            </a:extLst>
          </p:cNvPr>
          <p:cNvSpPr txBox="1"/>
          <p:nvPr/>
        </p:nvSpPr>
        <p:spPr>
          <a:xfrm>
            <a:off x="664579" y="1956524"/>
            <a:ext cx="4630838" cy="4592059"/>
          </a:xfrm>
          <a:prstGeom prst="rect">
            <a:avLst/>
          </a:prstGeom>
          <a:noFill/>
        </p:spPr>
        <p:txBody>
          <a:bodyPr wrap="square" numCol="1" rtlCol="0">
            <a:spAutoFit/>
          </a:bodyPr>
          <a:lstStyle/>
          <a:p>
            <a:r>
              <a:rPr lang="en-US" dirty="0"/>
              <a:t>From the simulation with Carla, our team obtained data for 6 EV driving scenarios with different weather conditions. For each scenario, the data was split into 3 different files and consisted of the following features:</a:t>
            </a:r>
          </a:p>
          <a:p>
            <a:r>
              <a:rPr lang="en-US" dirty="0"/>
              <a:t> </a:t>
            </a:r>
          </a:p>
          <a:p>
            <a:pPr marL="285750" indent="-285750">
              <a:buFont typeface="Arial" panose="020B0604020202020204" pitchFamily="34" charset="0"/>
              <a:buChar char="•"/>
            </a:pPr>
            <a:r>
              <a:rPr lang="en-US" dirty="0"/>
              <a:t>Timestamp (</a:t>
            </a:r>
            <a:r>
              <a:rPr lang="en-US" dirty="0" err="1"/>
              <a:t>ts</a:t>
            </a:r>
            <a:r>
              <a:rPr lang="en-US" dirty="0"/>
              <a:t>)</a:t>
            </a:r>
          </a:p>
          <a:p>
            <a:pPr marL="285750" indent="-285750">
              <a:buFont typeface="Arial" panose="020B0604020202020204" pitchFamily="34" charset="0"/>
              <a:buChar char="•"/>
            </a:pPr>
            <a:r>
              <a:rPr lang="en-US" dirty="0"/>
              <a:t>ID of the AV (</a:t>
            </a:r>
            <a:r>
              <a:rPr lang="en-US" dirty="0" err="1"/>
              <a:t>agent_ID</a:t>
            </a:r>
            <a:r>
              <a:rPr lang="en-US" dirty="0"/>
              <a:t>)</a:t>
            </a:r>
          </a:p>
          <a:p>
            <a:pPr marL="285750" indent="-285750">
              <a:buFont typeface="Arial" panose="020B0604020202020204" pitchFamily="34" charset="0"/>
              <a:buChar char="•"/>
            </a:pPr>
            <a:r>
              <a:rPr lang="en-US" dirty="0"/>
              <a:t>Acceleration of the AV (throttle)</a:t>
            </a:r>
          </a:p>
          <a:p>
            <a:pPr marL="285750" indent="-285750">
              <a:buFont typeface="Arial" panose="020B0604020202020204" pitchFamily="34" charset="0"/>
              <a:buChar char="•"/>
            </a:pPr>
            <a:r>
              <a:rPr lang="en-US" dirty="0"/>
              <a:t>Direction of the AV (steer)</a:t>
            </a:r>
          </a:p>
          <a:p>
            <a:pPr marL="285750" indent="-285750">
              <a:buFont typeface="Arial" panose="020B0604020202020204" pitchFamily="34" charset="0"/>
              <a:buChar char="•"/>
            </a:pPr>
            <a:r>
              <a:rPr lang="en-US" dirty="0"/>
              <a:t>Braking of the AV (brake)</a:t>
            </a:r>
          </a:p>
          <a:p>
            <a:pPr marL="285750" indent="-285750">
              <a:buFont typeface="Arial" panose="020B0604020202020204" pitchFamily="34" charset="0"/>
              <a:buChar char="•"/>
            </a:pPr>
            <a:r>
              <a:rPr lang="en-US" dirty="0"/>
              <a:t>Distance of AV to NPC Actor (cvip)</a:t>
            </a:r>
          </a:p>
          <a:p>
            <a:pPr marL="285750" indent="-285750">
              <a:buFont typeface="Arial" panose="020B0604020202020204" pitchFamily="34" charset="0"/>
              <a:buChar char="•"/>
            </a:pPr>
            <a:r>
              <a:rPr lang="en-US" dirty="0"/>
              <a:t>Horizontal location of AV (x)</a:t>
            </a:r>
          </a:p>
          <a:p>
            <a:pPr marL="285750" indent="-285750">
              <a:buFont typeface="Arial" panose="020B0604020202020204" pitchFamily="34" charset="0"/>
              <a:buChar char="•"/>
            </a:pPr>
            <a:r>
              <a:rPr lang="en-US" dirty="0"/>
              <a:t>Moving direction of AV (y)</a:t>
            </a:r>
          </a:p>
          <a:p>
            <a:pPr marL="285750" indent="-285750">
              <a:buFont typeface="Arial" panose="020B0604020202020204" pitchFamily="34" charset="0"/>
              <a:buChar char="•"/>
            </a:pPr>
            <a:r>
              <a:rPr lang="en-US" dirty="0"/>
              <a:t>Speed of AV along y-axis (v)</a:t>
            </a:r>
          </a:p>
          <a:p>
            <a:endParaRPr lang="en-US" dirty="0"/>
          </a:p>
        </p:txBody>
      </p:sp>
      <p:sp>
        <p:nvSpPr>
          <p:cNvPr id="7" name="TextBox 6">
            <a:extLst>
              <a:ext uri="{FF2B5EF4-FFF2-40B4-BE49-F238E27FC236}">
                <a16:creationId xmlns:a16="http://schemas.microsoft.com/office/drawing/2014/main" id="{99E03FF4-E2DD-E13D-71B8-8CE846AA7222}"/>
              </a:ext>
            </a:extLst>
          </p:cNvPr>
          <p:cNvSpPr txBox="1"/>
          <p:nvPr/>
        </p:nvSpPr>
        <p:spPr>
          <a:xfrm>
            <a:off x="5556508" y="3427180"/>
            <a:ext cx="3282538" cy="369332"/>
          </a:xfrm>
          <a:prstGeom prst="rect">
            <a:avLst/>
          </a:prstGeom>
          <a:noFill/>
        </p:spPr>
        <p:txBody>
          <a:bodyPr wrap="square" rtlCol="0">
            <a:spAutoFit/>
          </a:bodyPr>
          <a:lstStyle/>
          <a:p>
            <a:r>
              <a:rPr lang="en-US" b="1" dirty="0"/>
              <a:t>Clear night: _cvip.csv</a:t>
            </a:r>
          </a:p>
        </p:txBody>
      </p:sp>
      <p:sp>
        <p:nvSpPr>
          <p:cNvPr id="8" name="TextBox 7">
            <a:extLst>
              <a:ext uri="{FF2B5EF4-FFF2-40B4-BE49-F238E27FC236}">
                <a16:creationId xmlns:a16="http://schemas.microsoft.com/office/drawing/2014/main" id="{2455911B-4618-FFBF-16AE-430C5E4AD83D}"/>
              </a:ext>
            </a:extLst>
          </p:cNvPr>
          <p:cNvSpPr txBox="1"/>
          <p:nvPr/>
        </p:nvSpPr>
        <p:spPr>
          <a:xfrm>
            <a:off x="5556508" y="1593472"/>
            <a:ext cx="3282538" cy="369332"/>
          </a:xfrm>
          <a:prstGeom prst="rect">
            <a:avLst/>
          </a:prstGeom>
          <a:noFill/>
        </p:spPr>
        <p:txBody>
          <a:bodyPr wrap="square" rtlCol="0">
            <a:spAutoFit/>
          </a:bodyPr>
          <a:lstStyle/>
          <a:p>
            <a:r>
              <a:rPr lang="en-US" b="1" dirty="0"/>
              <a:t>Clear night: _ctl.csv</a:t>
            </a:r>
          </a:p>
        </p:txBody>
      </p:sp>
      <p:sp>
        <p:nvSpPr>
          <p:cNvPr id="9" name="TextBox 8">
            <a:extLst>
              <a:ext uri="{FF2B5EF4-FFF2-40B4-BE49-F238E27FC236}">
                <a16:creationId xmlns:a16="http://schemas.microsoft.com/office/drawing/2014/main" id="{9C837ACD-8F69-C114-37B2-2F98029DF5AF}"/>
              </a:ext>
            </a:extLst>
          </p:cNvPr>
          <p:cNvSpPr txBox="1"/>
          <p:nvPr/>
        </p:nvSpPr>
        <p:spPr>
          <a:xfrm>
            <a:off x="5538486" y="5099456"/>
            <a:ext cx="3282538" cy="369332"/>
          </a:xfrm>
          <a:prstGeom prst="rect">
            <a:avLst/>
          </a:prstGeom>
          <a:noFill/>
        </p:spPr>
        <p:txBody>
          <a:bodyPr wrap="square" rtlCol="0">
            <a:spAutoFit/>
          </a:bodyPr>
          <a:lstStyle/>
          <a:p>
            <a:r>
              <a:rPr lang="en-US" b="1" dirty="0"/>
              <a:t>Clear night: _traj.csv</a:t>
            </a:r>
          </a:p>
        </p:txBody>
      </p:sp>
      <p:pic>
        <p:nvPicPr>
          <p:cNvPr id="11" name="Picture 10">
            <a:extLst>
              <a:ext uri="{FF2B5EF4-FFF2-40B4-BE49-F238E27FC236}">
                <a16:creationId xmlns:a16="http://schemas.microsoft.com/office/drawing/2014/main" id="{9810627E-8EBA-ABAB-C95A-2546ECD44B43}"/>
              </a:ext>
            </a:extLst>
          </p:cNvPr>
          <p:cNvPicPr>
            <a:picLocks noChangeAspect="1"/>
          </p:cNvPicPr>
          <p:nvPr/>
        </p:nvPicPr>
        <p:blipFill>
          <a:blip r:embed="rId2"/>
          <a:stretch>
            <a:fillRect/>
          </a:stretch>
        </p:blipFill>
        <p:spPr>
          <a:xfrm>
            <a:off x="5556508" y="1956524"/>
            <a:ext cx="4361521" cy="1383113"/>
          </a:xfrm>
          <a:prstGeom prst="rect">
            <a:avLst/>
          </a:prstGeom>
        </p:spPr>
      </p:pic>
      <p:pic>
        <p:nvPicPr>
          <p:cNvPr id="13" name="Picture 12">
            <a:extLst>
              <a:ext uri="{FF2B5EF4-FFF2-40B4-BE49-F238E27FC236}">
                <a16:creationId xmlns:a16="http://schemas.microsoft.com/office/drawing/2014/main" id="{321A122D-A4B6-FD24-2599-6BF5F0B4BF48}"/>
              </a:ext>
            </a:extLst>
          </p:cNvPr>
          <p:cNvPicPr>
            <a:picLocks noChangeAspect="1"/>
          </p:cNvPicPr>
          <p:nvPr/>
        </p:nvPicPr>
        <p:blipFill>
          <a:blip r:embed="rId3"/>
          <a:stretch>
            <a:fillRect/>
          </a:stretch>
        </p:blipFill>
        <p:spPr>
          <a:xfrm>
            <a:off x="5556508" y="3796512"/>
            <a:ext cx="5260034" cy="1201908"/>
          </a:xfrm>
          <a:prstGeom prst="rect">
            <a:avLst/>
          </a:prstGeom>
        </p:spPr>
      </p:pic>
      <p:pic>
        <p:nvPicPr>
          <p:cNvPr id="15" name="Picture 14">
            <a:extLst>
              <a:ext uri="{FF2B5EF4-FFF2-40B4-BE49-F238E27FC236}">
                <a16:creationId xmlns:a16="http://schemas.microsoft.com/office/drawing/2014/main" id="{DEBCE2A1-C320-EBAF-9C5E-FC1D951295FD}"/>
              </a:ext>
            </a:extLst>
          </p:cNvPr>
          <p:cNvPicPr>
            <a:picLocks noChangeAspect="1"/>
          </p:cNvPicPr>
          <p:nvPr/>
        </p:nvPicPr>
        <p:blipFill>
          <a:blip r:embed="rId4"/>
          <a:stretch>
            <a:fillRect/>
          </a:stretch>
        </p:blipFill>
        <p:spPr>
          <a:xfrm>
            <a:off x="5556508" y="5468788"/>
            <a:ext cx="4212525" cy="1144222"/>
          </a:xfrm>
          <a:prstGeom prst="rect">
            <a:avLst/>
          </a:prstGeom>
        </p:spPr>
      </p:pic>
      <p:sp>
        <p:nvSpPr>
          <p:cNvPr id="5" name="TextBox 4">
            <a:extLst>
              <a:ext uri="{FF2B5EF4-FFF2-40B4-BE49-F238E27FC236}">
                <a16:creationId xmlns:a16="http://schemas.microsoft.com/office/drawing/2014/main" id="{3653C189-0C46-5BB1-9239-455133C82E52}"/>
              </a:ext>
            </a:extLst>
          </p:cNvPr>
          <p:cNvSpPr txBox="1"/>
          <p:nvPr/>
        </p:nvSpPr>
        <p:spPr>
          <a:xfrm>
            <a:off x="2755992" y="293977"/>
            <a:ext cx="8883569" cy="1200329"/>
          </a:xfrm>
          <a:prstGeom prst="rect">
            <a:avLst/>
          </a:prstGeom>
          <a:noFill/>
        </p:spPr>
        <p:txBody>
          <a:bodyPr wrap="square" rtlCol="0">
            <a:spAutoFit/>
          </a:bodyPr>
          <a:lstStyle/>
          <a:p>
            <a:r>
              <a:rPr lang="en-US" dirty="0"/>
              <a:t>1. Import all the .csv data (including 4 weather conditions: "clear-night", "</a:t>
            </a:r>
            <a:r>
              <a:rPr lang="en-US" dirty="0" err="1"/>
              <a:t>clearsunset</a:t>
            </a:r>
            <a:r>
              <a:rPr lang="en-US" dirty="0"/>
              <a:t>", "clear-noon", "rain-noon") of the </a:t>
            </a:r>
            <a:r>
              <a:rPr lang="en-US" dirty="0" err="1"/>
              <a:t>ghost_cutin</a:t>
            </a:r>
            <a:r>
              <a:rPr lang="en-US" dirty="0"/>
              <a:t> scene into </a:t>
            </a:r>
            <a:r>
              <a:rPr lang="en-US" dirty="0" err="1"/>
              <a:t>Jupyter</a:t>
            </a:r>
            <a:r>
              <a:rPr lang="en-US" dirty="0"/>
              <a:t> Notebook. List the first 5 rows of the ctl.csv, cvip.csv, and traj.csv with the clear-night weather condition.</a:t>
            </a:r>
          </a:p>
          <a:p>
            <a:endParaRPr lang="en-US" dirty="0"/>
          </a:p>
        </p:txBody>
      </p:sp>
    </p:spTree>
    <p:extLst>
      <p:ext uri="{BB962C8B-B14F-4D97-AF65-F5344CB8AC3E}">
        <p14:creationId xmlns:p14="http://schemas.microsoft.com/office/powerpoint/2010/main" val="388829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8" t="8611" r="8964" b="5138"/>
          <a:stretch/>
        </p:blipFill>
        <p:spPr>
          <a:xfrm>
            <a:off x="2239996" y="681245"/>
            <a:ext cx="7712008" cy="5910263"/>
          </a:xfrm>
          <a:prstGeom prst="rect">
            <a:avLst/>
          </a:prstGeom>
        </p:spPr>
      </p:pic>
      <p:sp>
        <p:nvSpPr>
          <p:cNvPr id="3" name="Title 1">
            <a:extLst>
              <a:ext uri="{FF2B5EF4-FFF2-40B4-BE49-F238E27FC236}">
                <a16:creationId xmlns:a16="http://schemas.microsoft.com/office/drawing/2014/main" id="{06639CFC-AF54-2271-F28D-023C4CE824ED}"/>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82402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5" t="8611" r="8220" b="5337"/>
          <a:stretch/>
        </p:blipFill>
        <p:spPr>
          <a:xfrm>
            <a:off x="2206379" y="721680"/>
            <a:ext cx="7779242" cy="5895846"/>
          </a:xfrm>
          <a:prstGeom prst="rect">
            <a:avLst/>
          </a:prstGeom>
        </p:spPr>
      </p:pic>
      <p:sp>
        <p:nvSpPr>
          <p:cNvPr id="3" name="Title 1">
            <a:extLst>
              <a:ext uri="{FF2B5EF4-FFF2-40B4-BE49-F238E27FC236}">
                <a16:creationId xmlns:a16="http://schemas.microsoft.com/office/drawing/2014/main" id="{D2EB2AD5-E089-FDF1-314B-CDAEBC6F40D5}"/>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132039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632311"/>
          </a:xfrm>
          <a:prstGeom prst="rect">
            <a:avLst/>
          </a:prstGeom>
          <a:noFill/>
        </p:spPr>
        <p:txBody>
          <a:bodyPr wrap="square" rtlCol="0">
            <a:spAutoFit/>
          </a:bodyPr>
          <a:lstStyle/>
          <a:p>
            <a:r>
              <a:rPr lang="en-US" dirty="0"/>
              <a:t>Q4</a:t>
            </a:r>
            <a:r>
              <a:rPr lang="en-US" altLang="zh-CN" dirty="0"/>
              <a:t>.b:</a:t>
            </a:r>
            <a:r>
              <a:rPr lang="en-US" dirty="0"/>
              <a:t> </a:t>
            </a:r>
            <a:r>
              <a:rPr lang="en-US" altLang="zh-CN" dirty="0">
                <a:solidFill>
                  <a:srgbClr val="212529"/>
                </a:solidFill>
              </a:rPr>
              <a:t>U</a:t>
            </a:r>
            <a:r>
              <a:rPr lang="en-US" sz="1800" b="0" i="0" u="none" strike="noStrike" dirty="0">
                <a:solidFill>
                  <a:srgbClr val="212529"/>
                </a:solidFill>
                <a:effectLst/>
              </a:rPr>
              <a:t>se 2-sample t-test to test on the </a:t>
            </a:r>
            <a:r>
              <a:rPr lang="en-US" sz="1800" b="1" i="0" u="none" strike="noStrike" dirty="0">
                <a:solidFill>
                  <a:srgbClr val="212529"/>
                </a:solidFill>
                <a:effectLst/>
              </a:rPr>
              <a:t>‘steer’</a:t>
            </a:r>
            <a:r>
              <a:rPr lang="en-US" sz="1800" b="0" i="0" u="none" strike="noStrike" dirty="0">
                <a:solidFill>
                  <a:srgbClr val="212529"/>
                </a:solidFill>
                <a:effectLst/>
              </a:rPr>
              <a:t> values of </a:t>
            </a:r>
            <a:r>
              <a:rPr lang="en-US" sz="1800" b="1" i="0" u="none" strike="noStrike" dirty="0">
                <a:solidFill>
                  <a:srgbClr val="212529"/>
                </a:solidFill>
                <a:effectLst/>
              </a:rPr>
              <a:t>abnormal runs vs normal runs</a:t>
            </a:r>
            <a:r>
              <a:rPr lang="en-US" altLang="zh-CN" sz="1800" b="1" i="0" u="none" strike="noStrike" dirty="0">
                <a:solidFill>
                  <a:srgbClr val="212529"/>
                </a:solidFill>
                <a:effectLst/>
              </a:rPr>
              <a:t>.</a:t>
            </a:r>
            <a:endParaRPr lang="en-US" altLang="zh-CN" dirty="0"/>
          </a:p>
          <a:p>
            <a:pPr marL="400050" indent="-400050">
              <a:buFont typeface="+mj-lt"/>
              <a:buAutoNum type="romanLcPeriod"/>
            </a:pPr>
            <a:r>
              <a:rPr lang="en-US" sz="1800" b="0" i="0" u="none" strike="noStrike" dirty="0">
                <a:solidFill>
                  <a:srgbClr val="212529"/>
                </a:solidFill>
                <a:effectLst/>
              </a:rPr>
              <a:t>State the null and alternative hypotheses</a:t>
            </a:r>
          </a:p>
          <a:p>
            <a:pPr lvl="1"/>
            <a:r>
              <a:rPr lang="en-US" altLang="zh-CN" dirty="0">
                <a:solidFill>
                  <a:srgbClr val="212529"/>
                </a:solidFill>
              </a:rPr>
              <a:t>H0: </a:t>
            </a:r>
            <a:r>
              <a:rPr lang="en-US" dirty="0">
                <a:solidFill>
                  <a:srgbClr val="212529"/>
                </a:solidFill>
              </a:rPr>
              <a:t>There is no significant difference between the steering variable population means between the normal and abnormal runs. </a:t>
            </a:r>
          </a:p>
          <a:p>
            <a:pPr lvl="1"/>
            <a:endParaRPr lang="en-US" dirty="0">
              <a:solidFill>
                <a:srgbClr val="212529"/>
              </a:solidFill>
            </a:endParaRPr>
          </a:p>
          <a:p>
            <a:pPr lvl="1"/>
            <a:r>
              <a:rPr lang="en-US" altLang="zh-CN" dirty="0">
                <a:solidFill>
                  <a:srgbClr val="212529"/>
                </a:solidFill>
              </a:rPr>
              <a:t>H1: </a:t>
            </a:r>
            <a:r>
              <a:rPr lang="en-US" dirty="0">
                <a:solidFill>
                  <a:srgbClr val="212529"/>
                </a:solidFill>
              </a:rPr>
              <a:t>There is a significant difference between the steering variable population means between the normal and abnormal runs.</a:t>
            </a:r>
            <a:endParaRPr lang="en-US" altLang="zh-CN" dirty="0">
              <a:solidFill>
                <a:srgbClr val="212529"/>
              </a:solidFill>
            </a:endParaRP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Perform the test and calculate test statistics</a:t>
            </a:r>
            <a:endParaRPr lang="en-US" dirty="0">
              <a:solidFill>
                <a:srgbClr val="212529"/>
              </a:solidFill>
            </a:endParaRPr>
          </a:p>
          <a:p>
            <a:pPr lvl="1"/>
            <a:r>
              <a:rPr lang="en-US" dirty="0">
                <a:solidFill>
                  <a:srgbClr val="212529"/>
                </a:solidFill>
              </a:rPr>
              <a:t>T-statistic: -2.059574394684549</a:t>
            </a:r>
          </a:p>
          <a:p>
            <a:pPr lvl="1"/>
            <a:r>
              <a:rPr lang="en-US" dirty="0">
                <a:solidFill>
                  <a:srgbClr val="212529"/>
                </a:solidFill>
              </a:rPr>
              <a:t>P-value: 0.03949993360519476</a:t>
            </a: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Assume a significance level of 0.05, what is your conclusion</a:t>
            </a:r>
            <a:endParaRPr lang="en-US" dirty="0"/>
          </a:p>
          <a:p>
            <a:r>
              <a:rPr lang="en-US" dirty="0"/>
              <a:t>        </a:t>
            </a:r>
            <a:r>
              <a:rPr lang="en-US" dirty="0">
                <a:solidFill>
                  <a:srgbClr val="212529"/>
                </a:solidFill>
              </a:rPr>
              <a:t>There exists significant evidence to reject the Null Hypothesis.</a:t>
            </a:r>
            <a:endParaRPr lang="en-US" dirty="0"/>
          </a:p>
          <a:p>
            <a:pPr marL="285750" indent="-285750">
              <a:buFont typeface="Arial" panose="020B0604020202020204" pitchFamily="34" charset="0"/>
              <a:buChar char="•"/>
            </a:pPr>
            <a:endParaRPr lang="en-US" dirty="0"/>
          </a:p>
          <a:p>
            <a:r>
              <a:rPr lang="en-US" altLang="zh-CN" dirty="0"/>
              <a:t>Q4.c:</a:t>
            </a:r>
            <a:r>
              <a:rPr lang="zh-CN" altLang="en-US" dirty="0"/>
              <a:t> </a:t>
            </a:r>
            <a:r>
              <a:rPr lang="en-US" sz="1800" b="0" i="0" u="none" strike="noStrike" dirty="0">
                <a:solidFill>
                  <a:srgbClr val="212529"/>
                </a:solidFill>
                <a:effectLst/>
              </a:rPr>
              <a:t>Does the testing result contradict your observation on the ”steer” feature in part 4.a? Why?</a:t>
            </a:r>
          </a:p>
          <a:p>
            <a:r>
              <a:rPr lang="en-US" dirty="0">
                <a:solidFill>
                  <a:srgbClr val="212529"/>
                </a:solidFill>
              </a:rPr>
              <a:t>       This outcome contradicts our intuition as both the normal and abnormal distributions appear to have means centered very close to zero. Thus, we originally thought that there wouldn’t be a significant difference between their means.</a:t>
            </a:r>
          </a:p>
          <a:p>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770537"/>
          </a:xfrm>
          <a:prstGeom prst="rect">
            <a:avLst/>
          </a:prstGeom>
          <a:noFill/>
        </p:spPr>
        <p:txBody>
          <a:bodyPr wrap="square" rtlCol="0">
            <a:spAutoFit/>
          </a:bodyPr>
          <a:lstStyle/>
          <a:p>
            <a:r>
              <a:rPr lang="en-US" sz="1600" dirty="0"/>
              <a:t>Q5</a:t>
            </a:r>
            <a:r>
              <a:rPr lang="en-US" altLang="zh-CN" sz="1600" dirty="0"/>
              <a:t>:</a:t>
            </a:r>
            <a:r>
              <a:rPr lang="zh-CN" altLang="en-US" sz="1600" dirty="0"/>
              <a:t> </a:t>
            </a:r>
            <a:r>
              <a:rPr lang="en-US" altLang="zh-CN" sz="1600" dirty="0">
                <a:solidFill>
                  <a:srgbClr val="212529"/>
                </a:solidFill>
              </a:rPr>
              <a:t>S</a:t>
            </a:r>
            <a:r>
              <a:rPr lang="en-US" sz="1600" b="0" i="0" u="none" strike="noStrike" dirty="0">
                <a:solidFill>
                  <a:srgbClr val="212529"/>
                </a:solidFill>
                <a:effectLst/>
              </a:rPr>
              <a:t>ome of the</a:t>
            </a:r>
            <a:r>
              <a:rPr lang="zh-CN" altLang="en-US" sz="1600" b="0" i="0" u="none" strike="noStrike" dirty="0">
                <a:solidFill>
                  <a:srgbClr val="212529"/>
                </a:solidFill>
                <a:effectLst/>
              </a:rPr>
              <a:t> </a:t>
            </a:r>
            <a:r>
              <a:rPr lang="en-US" altLang="zh-CN" sz="1600" b="0" i="0" u="none" strike="noStrike" dirty="0">
                <a:solidFill>
                  <a:srgbClr val="212529"/>
                </a:solidFill>
                <a:effectLst/>
              </a:rPr>
              <a:t>features</a:t>
            </a:r>
            <a:r>
              <a:rPr lang="en-US" sz="1600" b="0" i="0" u="none" strike="noStrike" dirty="0">
                <a:solidFill>
                  <a:srgbClr val="212529"/>
                </a:solidFill>
                <a:effectLst/>
              </a:rPr>
              <a:t> are better indicators of abnormal AV behavior, can you identify them?</a:t>
            </a:r>
          </a:p>
          <a:p>
            <a:pPr marL="342900" indent="-342900">
              <a:buFont typeface="+mj-lt"/>
              <a:buAutoNum type="alphaLcPeriod"/>
            </a:pPr>
            <a:r>
              <a:rPr lang="en-US" sz="1600" b="0" i="0" u="none" strike="noStrike" dirty="0">
                <a:solidFill>
                  <a:srgbClr val="212529"/>
                </a:solidFill>
                <a:effectLst/>
              </a:rPr>
              <a:t>By looking at the distribution plots of the features in Task 2.4, explain your choice of indicators.</a:t>
            </a:r>
            <a:endParaRPr lang="en-US" altLang="zh-CN" sz="1600" dirty="0">
              <a:solidFill>
                <a:srgbClr val="212529"/>
              </a:solidFill>
            </a:endParaRPr>
          </a:p>
          <a:p>
            <a:pPr marL="285750" indent="-285750">
              <a:buFont typeface="Arial" panose="020B0604020202020204" pitchFamily="34" charset="0"/>
              <a:buChar char="•"/>
            </a:pPr>
            <a:r>
              <a:rPr lang="en-US" sz="1600" dirty="0">
                <a:solidFill>
                  <a:srgbClr val="212529"/>
                </a:solidFill>
              </a:rPr>
              <a:t>Steer - The normal runs had a higher density closer to zero and the abnormal had a higher variance and spread.</a:t>
            </a:r>
          </a:p>
          <a:p>
            <a:pPr marL="285750" indent="-285750">
              <a:buFont typeface="Arial" panose="020B0604020202020204" pitchFamily="34" charset="0"/>
              <a:buChar char="•"/>
            </a:pPr>
            <a:r>
              <a:rPr lang="en-US" sz="1600" dirty="0">
                <a:solidFill>
                  <a:srgbClr val="212529"/>
                </a:solidFill>
              </a:rPr>
              <a:t>x and </a:t>
            </a:r>
            <a:r>
              <a:rPr lang="en-US" sz="1600" dirty="0" err="1">
                <a:solidFill>
                  <a:srgbClr val="212529"/>
                </a:solidFill>
              </a:rPr>
              <a:t>cvip</a:t>
            </a:r>
            <a:r>
              <a:rPr lang="en-US" sz="1600" dirty="0">
                <a:solidFill>
                  <a:srgbClr val="212529"/>
                </a:solidFill>
              </a:rPr>
              <a:t> - The abnormal plot shows two local maximums, one indicating a closer distance to the NPC actor and the other indicating a farther distance which was the response during the clear-night run where the EV changed lanes.</a:t>
            </a:r>
            <a:endParaRPr lang="en-US" altLang="zh-CN" sz="1600" dirty="0">
              <a:solidFill>
                <a:srgbClr val="212529"/>
              </a:solidFill>
            </a:endParaRPr>
          </a:p>
          <a:p>
            <a:pPr marL="342900" indent="-342900">
              <a:buFont typeface="+mj-lt"/>
              <a:buAutoNum type="alphaLcPeriod"/>
            </a:pPr>
            <a:endParaRPr lang="en-US" altLang="zh-CN" sz="1600" dirty="0">
              <a:solidFill>
                <a:srgbClr val="212529"/>
              </a:solidFill>
            </a:endParaRPr>
          </a:p>
          <a:p>
            <a:pPr marL="342900" indent="-342900">
              <a:buFont typeface="+mj-lt"/>
              <a:buAutoNum type="alphaLcPeriod" startAt="2"/>
            </a:pPr>
            <a:r>
              <a:rPr lang="en-US" sz="1600" b="0" i="0" u="none" strike="noStrike" dirty="0">
                <a:solidFill>
                  <a:srgbClr val="212529"/>
                </a:solidFill>
                <a:effectLst/>
              </a:rPr>
              <a:t>For the fields you identified as good accident indicators above, are they related (Calculate the Pearson correlation coefficient between each pair of the indicators to justify your answer)? If so, how does that affect the predicting power of using one indicator versus using all of them? </a:t>
            </a:r>
            <a:endParaRPr lang="en-US" altLang="zh-CN" sz="1600" dirty="0"/>
          </a:p>
          <a:p>
            <a:r>
              <a:rPr lang="en-US" sz="1600" dirty="0">
                <a:solidFill>
                  <a:srgbClr val="212529"/>
                </a:solidFill>
              </a:rPr>
              <a:t>Pearson Correlations</a:t>
            </a:r>
            <a:br>
              <a:rPr lang="en-US" sz="1600" dirty="0">
                <a:solidFill>
                  <a:srgbClr val="212529"/>
                </a:solidFill>
              </a:rPr>
            </a:br>
            <a:r>
              <a:rPr lang="en-US" sz="1600" dirty="0">
                <a:solidFill>
                  <a:srgbClr val="212529"/>
                </a:solidFill>
              </a:rPr>
              <a:t>	Steering and x: 0.16049701319159093</a:t>
            </a:r>
            <a:br>
              <a:rPr lang="en-US" sz="1600" dirty="0">
                <a:solidFill>
                  <a:srgbClr val="212529"/>
                </a:solidFill>
              </a:rPr>
            </a:br>
            <a:r>
              <a:rPr lang="en-US" sz="1600" dirty="0">
                <a:solidFill>
                  <a:srgbClr val="212529"/>
                </a:solidFill>
              </a:rPr>
              <a:t>	Steering and </a:t>
            </a:r>
            <a:r>
              <a:rPr lang="en-US" sz="1600" dirty="0" err="1">
                <a:solidFill>
                  <a:srgbClr val="212529"/>
                </a:solidFill>
              </a:rPr>
              <a:t>cvip</a:t>
            </a:r>
            <a:r>
              <a:rPr lang="en-US" sz="1600" dirty="0">
                <a:solidFill>
                  <a:srgbClr val="212529"/>
                </a:solidFill>
              </a:rPr>
              <a:t>: -0.06898881039039098</a:t>
            </a:r>
            <a:br>
              <a:rPr lang="en-US" sz="1600" dirty="0">
                <a:solidFill>
                  <a:srgbClr val="212529"/>
                </a:solidFill>
              </a:rPr>
            </a:br>
            <a:r>
              <a:rPr lang="en-US" sz="1600" dirty="0">
                <a:solidFill>
                  <a:srgbClr val="212529"/>
                </a:solidFill>
              </a:rPr>
              <a:t>	</a:t>
            </a:r>
            <a:r>
              <a:rPr lang="en-US" sz="1600" dirty="0" err="1">
                <a:solidFill>
                  <a:srgbClr val="212529"/>
                </a:solidFill>
              </a:rPr>
              <a:t>cvip</a:t>
            </a:r>
            <a:r>
              <a:rPr lang="en-US" sz="1600" dirty="0">
                <a:solidFill>
                  <a:srgbClr val="212529"/>
                </a:solidFill>
              </a:rPr>
              <a:t> and x: -0.3015787487970796</a:t>
            </a:r>
          </a:p>
          <a:p>
            <a:endParaRPr lang="en-US" sz="1600" dirty="0">
              <a:solidFill>
                <a:srgbClr val="212529"/>
              </a:solidFill>
            </a:endParaRPr>
          </a:p>
          <a:p>
            <a:r>
              <a:rPr lang="en-US" sz="1600" dirty="0">
                <a:solidFill>
                  <a:srgbClr val="212529"/>
                </a:solidFill>
              </a:rPr>
              <a:t>Although we don’t have enough collinearity with these features to have a major negative difference in the predicting power, in general we would want to avoid using features with higher correlation since it would take away from the predicting power by skewing the data. Of the above options, </a:t>
            </a:r>
            <a:r>
              <a:rPr lang="en-US" sz="1600" dirty="0" err="1">
                <a:solidFill>
                  <a:srgbClr val="212529"/>
                </a:solidFill>
              </a:rPr>
              <a:t>cvip</a:t>
            </a:r>
            <a:r>
              <a:rPr lang="en-US" sz="1600" dirty="0">
                <a:solidFill>
                  <a:srgbClr val="212529"/>
                </a:solidFill>
              </a:rPr>
              <a:t> and x are the most correlated and it may be redundant to include them both. That being said, since these features are relatively independent, using all of them would give us more predicting power than just using one of them.</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524315"/>
          </a:xfrm>
          <a:prstGeom prst="rect">
            <a:avLst/>
          </a:prstGeom>
          <a:noFill/>
        </p:spPr>
        <p:txBody>
          <a:bodyPr wrap="square" rtlCol="0">
            <a:spAutoFit/>
          </a:bodyPr>
          <a:lstStyle/>
          <a:p>
            <a:r>
              <a:rPr lang="en-US" dirty="0"/>
              <a:t>Q6</a:t>
            </a:r>
            <a:r>
              <a:rPr lang="en-US" altLang="zh-CN" dirty="0"/>
              <a:t>:</a:t>
            </a:r>
            <a:r>
              <a:rPr lang="en-US" dirty="0"/>
              <a:t> </a:t>
            </a:r>
            <a:r>
              <a:rPr lang="en-US" sz="1800" b="0" i="0" u="none" strike="noStrike" dirty="0">
                <a:solidFill>
                  <a:srgbClr val="212529"/>
                </a:solidFill>
                <a:effectLst/>
              </a:rPr>
              <a:t>Suppose we want to use hypothesis testing to test whether the field you choose </a:t>
            </a:r>
            <a:r>
              <a:rPr lang="en-US" dirty="0">
                <a:solidFill>
                  <a:srgbClr val="212529"/>
                </a:solidFill>
              </a:rPr>
              <a:t>from</a:t>
            </a:r>
            <a:r>
              <a:rPr lang="en-US" sz="1800" b="0" i="0" u="none" strike="noStrike" dirty="0">
                <a:solidFill>
                  <a:srgbClr val="212529"/>
                </a:solidFill>
                <a:effectLst/>
              </a:rPr>
              <a:t> Task2.5 is indeed a good </a:t>
            </a:r>
            <a:r>
              <a:rPr lang="en-US" dirty="0">
                <a:solidFill>
                  <a:srgbClr val="212529"/>
                </a:solidFill>
              </a:rPr>
              <a:t>indicator of abnormal AV behavior, using the Kolmogorov–Smirnov two-sample test.</a:t>
            </a:r>
            <a:br>
              <a:rPr lang="en-US" dirty="0">
                <a:solidFill>
                  <a:srgbClr val="212529"/>
                </a:solidFill>
              </a:rPr>
            </a:br>
            <a:endParaRPr lang="en-US" altLang="zh-CN" dirty="0">
              <a:solidFill>
                <a:srgbClr val="212529"/>
              </a:solidFill>
            </a:endParaRPr>
          </a:p>
          <a:p>
            <a:pPr marL="342900" indent="-342900">
              <a:buFont typeface="+mj-lt"/>
              <a:buAutoNum type="alphaLcPeriod"/>
            </a:pPr>
            <a:r>
              <a:rPr lang="en-US" dirty="0">
                <a:solidFill>
                  <a:srgbClr val="212529"/>
                </a:solidFill>
              </a:rPr>
              <a:t>Construct </a:t>
            </a:r>
            <a:r>
              <a:rPr lang="en-US" sz="1800" b="0" i="0" u="none" strike="noStrike" dirty="0">
                <a:solidFill>
                  <a:srgbClr val="212529"/>
                </a:solidFill>
                <a:effectLst/>
              </a:rPr>
              <a:t>the null and the alternative hypothesis and state them below</a:t>
            </a:r>
            <a:br>
              <a:rPr lang="en-US" sz="1800" b="0" i="0" u="none" strike="noStrike" dirty="0">
                <a:solidFill>
                  <a:srgbClr val="212529"/>
                </a:solidFill>
                <a:effectLst/>
              </a:rPr>
            </a:br>
            <a:endParaRPr lang="en-US" sz="1800" b="0" i="0" u="none" strike="noStrike" dirty="0">
              <a:solidFill>
                <a:srgbClr val="212529"/>
              </a:solidFill>
              <a:effectLst/>
            </a:endParaRPr>
          </a:p>
          <a:p>
            <a:pPr lvl="1"/>
            <a:r>
              <a:rPr lang="en-US" altLang="zh-CN" dirty="0">
                <a:solidFill>
                  <a:srgbClr val="212529"/>
                </a:solidFill>
              </a:rPr>
              <a:t>H0:</a:t>
            </a:r>
            <a:r>
              <a:rPr lang="en-US" b="0" dirty="0">
                <a:solidFill>
                  <a:srgbClr val="D4D4D4"/>
                </a:solidFill>
                <a:effectLst/>
              </a:rPr>
              <a:t> </a:t>
            </a:r>
            <a:r>
              <a:rPr lang="en-US" dirty="0">
                <a:solidFill>
                  <a:srgbClr val="212529"/>
                </a:solidFill>
              </a:rPr>
              <a:t>There is no significant difference between the x variable distributions between the normal and abnormal runs. </a:t>
            </a:r>
          </a:p>
          <a:p>
            <a:pPr lvl="1"/>
            <a:r>
              <a:rPr lang="en-US" altLang="zh-CN" dirty="0">
                <a:solidFill>
                  <a:srgbClr val="212529"/>
                </a:solidFill>
              </a:rPr>
              <a:t>H1: </a:t>
            </a:r>
            <a:r>
              <a:rPr lang="en-US" dirty="0">
                <a:solidFill>
                  <a:srgbClr val="212529"/>
                </a:solidFill>
              </a:rPr>
              <a:t>There is a significant difference between the x variable distributions between the normal and abnormal runs.</a:t>
            </a:r>
          </a:p>
          <a:p>
            <a:pPr lvl="1"/>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Perform the KS two-sample test and calculate its statistics.</a:t>
            </a:r>
            <a:br>
              <a:rPr lang="en-US" sz="1800" b="0" i="0" u="none" strike="noStrike" dirty="0">
                <a:solidFill>
                  <a:srgbClr val="212529"/>
                </a:solidFill>
                <a:effectLst/>
              </a:rPr>
            </a:br>
            <a:br>
              <a:rPr lang="en-US" sz="1800" b="0" i="0" u="none" strike="noStrike" dirty="0">
                <a:solidFill>
                  <a:srgbClr val="212529"/>
                </a:solidFill>
                <a:effectLst/>
              </a:rPr>
            </a:br>
            <a:r>
              <a:rPr lang="en-US" dirty="0">
                <a:solidFill>
                  <a:srgbClr val="212529"/>
                </a:solidFill>
              </a:rPr>
              <a:t>T-statistic: 0.5740786464011629</a:t>
            </a:r>
            <a:br>
              <a:rPr lang="en-US" dirty="0">
                <a:solidFill>
                  <a:srgbClr val="212529"/>
                </a:solidFill>
              </a:rPr>
            </a:br>
            <a:r>
              <a:rPr lang="en-US" dirty="0">
                <a:solidFill>
                  <a:srgbClr val="212529"/>
                </a:solidFill>
              </a:rPr>
              <a:t>P-value: 2.6613101312928488e-269</a:t>
            </a:r>
          </a:p>
          <a:p>
            <a:pPr marL="342900" indent="-342900">
              <a:buFont typeface="+mj-lt"/>
              <a:buAutoNum type="alphaLcPeriod"/>
            </a:pPr>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Assume a significance level of 0.05, what is your conclusion? </a:t>
            </a:r>
            <a:br>
              <a:rPr lang="en-US" sz="1800" b="0" i="0" u="none" strike="noStrike" dirty="0">
                <a:solidFill>
                  <a:srgbClr val="212529"/>
                </a:solidFill>
                <a:effectLst/>
              </a:rPr>
            </a:br>
            <a:r>
              <a:rPr lang="en-US" dirty="0">
                <a:solidFill>
                  <a:srgbClr val="212529"/>
                </a:solidFill>
              </a:rPr>
              <a:t>There exists significant evidence to reject the Null Hypothesis.</a:t>
            </a:r>
            <a:endParaRPr lang="en-US" dirty="0"/>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11577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96798-FBE8-A93D-DB20-4ADCC2C0FDEB}"/>
              </a:ext>
            </a:extLst>
          </p:cNvPr>
          <p:cNvSpPr>
            <a:spLocks noGrp="1"/>
          </p:cNvSpPr>
          <p:nvPr>
            <p:ph idx="1"/>
          </p:nvPr>
        </p:nvSpPr>
        <p:spPr>
          <a:xfrm>
            <a:off x="548951" y="538000"/>
            <a:ext cx="10515600" cy="5685517"/>
          </a:xfrm>
        </p:spPr>
        <p:txBody>
          <a:bodyPr>
            <a:normAutofit/>
          </a:bodyPr>
          <a:lstStyle/>
          <a:p>
            <a:pPr marL="0" indent="0">
              <a:buNone/>
            </a:pPr>
            <a:r>
              <a:rPr lang="en-US" sz="1800" dirty="0">
                <a:solidFill>
                  <a:srgbClr val="212529"/>
                </a:solidFill>
              </a:rPr>
              <a:t>d. Repeat the same test on a feature that you did not select as an indicator of abnormal behavior in Task 2.5, what is your conclusion?</a:t>
            </a:r>
            <a:br>
              <a:rPr lang="en-US" sz="1800" dirty="0">
                <a:solidFill>
                  <a:srgbClr val="212529"/>
                </a:solidFill>
              </a:rPr>
            </a:br>
            <a:endParaRPr lang="en-US" sz="1800" dirty="0">
              <a:solidFill>
                <a:srgbClr val="212529"/>
              </a:solidFill>
            </a:endParaRPr>
          </a:p>
          <a:p>
            <a:r>
              <a:rPr lang="en-US" sz="1800" dirty="0">
                <a:solidFill>
                  <a:srgbClr val="212529"/>
                </a:solidFill>
              </a:rPr>
              <a:t>Using ‘brake’ values of abnormal runs vs normal runs</a:t>
            </a:r>
          </a:p>
          <a:p>
            <a:r>
              <a:rPr lang="en-US" sz="1800" dirty="0">
                <a:solidFill>
                  <a:srgbClr val="212529"/>
                </a:solidFill>
              </a:rPr>
              <a:t>H0: There is no significant difference between the brake variable distributions between the normal and abnormal runs.  </a:t>
            </a:r>
          </a:p>
          <a:p>
            <a:r>
              <a:rPr lang="en-US" sz="1800" dirty="0">
                <a:solidFill>
                  <a:srgbClr val="212529"/>
                </a:solidFill>
              </a:rPr>
              <a:t>H1: There is a significant difference between the brake variable distributions between the normal and abnormal runs.</a:t>
            </a:r>
          </a:p>
          <a:p>
            <a:pPr marL="0" indent="0">
              <a:buNone/>
            </a:pPr>
            <a:br>
              <a:rPr lang="en-US" sz="1800" dirty="0">
                <a:solidFill>
                  <a:srgbClr val="212529"/>
                </a:solidFill>
              </a:rPr>
            </a:br>
            <a:r>
              <a:rPr lang="en-US" sz="1800" dirty="0">
                <a:solidFill>
                  <a:srgbClr val="212529"/>
                </a:solidFill>
              </a:rPr>
              <a:t>     T-statistic: 0.03556296628829175</a:t>
            </a:r>
          </a:p>
          <a:p>
            <a:pPr marL="0" indent="0">
              <a:buNone/>
            </a:pPr>
            <a:r>
              <a:rPr lang="en-US" sz="1800" dirty="0">
                <a:solidFill>
                  <a:srgbClr val="212529"/>
                </a:solidFill>
              </a:rPr>
              <a:t>     P-value: 0.210072458272195</a:t>
            </a:r>
          </a:p>
          <a:p>
            <a:pPr marL="0" indent="0">
              <a:buNone/>
            </a:pPr>
            <a:r>
              <a:rPr lang="en-US" sz="1800" dirty="0">
                <a:solidFill>
                  <a:srgbClr val="212529"/>
                </a:solidFill>
              </a:rPr>
              <a:t> Failed to reject Null Hypothesis.</a:t>
            </a:r>
            <a:endParaRPr lang="en-US" sz="1600" dirty="0">
              <a:solidFill>
                <a:srgbClr val="212529"/>
              </a:solidFill>
            </a:endParaRPr>
          </a:p>
          <a:p>
            <a:endParaRPr lang="en-US" sz="1600" dirty="0">
              <a:solidFill>
                <a:srgbClr val="212529"/>
              </a:solidFill>
              <a:latin typeface="Arial" panose="020B0604020202020204" pitchFamily="34" charset="0"/>
            </a:endParaRPr>
          </a:p>
        </p:txBody>
      </p:sp>
    </p:spTree>
    <p:extLst>
      <p:ext uri="{BB962C8B-B14F-4D97-AF65-F5344CB8AC3E}">
        <p14:creationId xmlns:p14="http://schemas.microsoft.com/office/powerpoint/2010/main" val="386586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C6AB8-4156-93D8-0956-C313B783CDC1}"/>
              </a:ext>
            </a:extLst>
          </p:cNvPr>
          <p:cNvSpPr>
            <a:spLocks noGrp="1"/>
          </p:cNvSpPr>
          <p:nvPr>
            <p:ph idx="1"/>
          </p:nvPr>
        </p:nvSpPr>
        <p:spPr>
          <a:xfrm>
            <a:off x="838200" y="606490"/>
            <a:ext cx="10515600" cy="5570473"/>
          </a:xfrm>
        </p:spPr>
        <p:txBody>
          <a:bodyPr>
            <a:normAutofit/>
          </a:bodyPr>
          <a:lstStyle/>
          <a:p>
            <a:pPr marL="0" indent="0">
              <a:buNone/>
            </a:pPr>
            <a:r>
              <a:rPr lang="en-US" sz="2000" dirty="0">
                <a:solidFill>
                  <a:srgbClr val="212529"/>
                </a:solidFill>
              </a:rPr>
              <a:t>e. What are the major differences between the KS test and the t-test?</a:t>
            </a:r>
          </a:p>
          <a:p>
            <a:pPr marL="0" indent="0">
              <a:buNone/>
            </a:pPr>
            <a:endParaRPr lang="en-US" sz="2000" dirty="0">
              <a:solidFill>
                <a:srgbClr val="212529"/>
              </a:solidFill>
            </a:endParaRPr>
          </a:p>
          <a:p>
            <a:pPr marL="0" indent="0">
              <a:buNone/>
            </a:pPr>
            <a:r>
              <a:rPr lang="en-US" sz="2000" dirty="0">
                <a:solidFill>
                  <a:srgbClr val="212529"/>
                </a:solidFill>
              </a:rPr>
              <a:t>Some of the major differences between the t-test and KS test include the following:</a:t>
            </a:r>
          </a:p>
          <a:p>
            <a:r>
              <a:rPr lang="en-US" sz="2000" dirty="0">
                <a:solidFill>
                  <a:srgbClr val="212529"/>
                </a:solidFill>
              </a:rPr>
              <a:t>T-test:</a:t>
            </a:r>
          </a:p>
          <a:p>
            <a:pPr lvl="1"/>
            <a:r>
              <a:rPr lang="en-US" sz="1600" dirty="0">
                <a:solidFill>
                  <a:srgbClr val="212529"/>
                </a:solidFill>
              </a:rPr>
              <a:t>Measures the difference in means.</a:t>
            </a:r>
          </a:p>
          <a:p>
            <a:pPr lvl="1"/>
            <a:r>
              <a:rPr lang="en-US" sz="1600" dirty="0">
                <a:solidFill>
                  <a:srgbClr val="212529"/>
                </a:solidFill>
              </a:rPr>
              <a:t>Used to determine whether two groups have different true means.</a:t>
            </a:r>
          </a:p>
          <a:p>
            <a:pPr lvl="1"/>
            <a:r>
              <a:rPr lang="en-US" sz="1600" dirty="0">
                <a:solidFill>
                  <a:srgbClr val="212529"/>
                </a:solidFill>
              </a:rPr>
              <a:t>Statistic calculated with the pooled standard error and the number of observations in each group.</a:t>
            </a:r>
          </a:p>
          <a:p>
            <a:r>
              <a:rPr lang="en-US" sz="2000" dirty="0">
                <a:solidFill>
                  <a:srgbClr val="212529"/>
                </a:solidFill>
              </a:rPr>
              <a:t>KS-test:</a:t>
            </a:r>
          </a:p>
          <a:p>
            <a:pPr lvl="1"/>
            <a:r>
              <a:rPr lang="en-US" sz="1600" dirty="0">
                <a:solidFill>
                  <a:srgbClr val="212529"/>
                </a:solidFill>
              </a:rPr>
              <a:t>    - Measures the maximum difference between CDFs of two samples.</a:t>
            </a:r>
          </a:p>
          <a:p>
            <a:pPr lvl="1"/>
            <a:r>
              <a:rPr lang="en-US" sz="1600" dirty="0">
                <a:solidFill>
                  <a:srgbClr val="212529"/>
                </a:solidFill>
              </a:rPr>
              <a:t>    - Determines whether samples are drawn from different distributions.</a:t>
            </a:r>
          </a:p>
          <a:p>
            <a:pPr lvl="1"/>
            <a:r>
              <a:rPr lang="en-US" sz="1600" dirty="0">
                <a:solidFill>
                  <a:srgbClr val="212529"/>
                </a:solidFill>
              </a:rPr>
              <a:t>    - Incorporates number of observations but NOT pooled standard error, or any measure of spread.</a:t>
            </a:r>
          </a:p>
          <a:p>
            <a:pPr marL="457200" lvl="1" indent="0">
              <a:buNone/>
            </a:pPr>
            <a:endParaRPr lang="en-US" sz="1600" dirty="0">
              <a:solidFill>
                <a:srgbClr val="212529"/>
              </a:solidFill>
            </a:endParaRPr>
          </a:p>
          <a:p>
            <a:pPr marL="0" indent="0">
              <a:buNone/>
            </a:pPr>
            <a:r>
              <a:rPr lang="en-US" sz="2000" dirty="0">
                <a:solidFill>
                  <a:srgbClr val="212529"/>
                </a:solidFill>
              </a:rPr>
              <a:t>The t-test looks squarely at the means, though still taking account for variance (standard error) and group size. The KS-test looks at the distribution as a whole and any large discrepancies within. </a:t>
            </a:r>
          </a:p>
          <a:p>
            <a:pPr marL="0" indent="0">
              <a:buNone/>
            </a:pPr>
            <a:endParaRPr lang="en-US" sz="2000" dirty="0"/>
          </a:p>
        </p:txBody>
      </p:sp>
    </p:spTree>
    <p:extLst>
      <p:ext uri="{BB962C8B-B14F-4D97-AF65-F5344CB8AC3E}">
        <p14:creationId xmlns:p14="http://schemas.microsoft.com/office/powerpoint/2010/main" val="115491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r>
              <a:rPr lang="en-US" dirty="0"/>
              <a:t>Q7: </a:t>
            </a:r>
            <a:r>
              <a:rPr lang="en-US" altLang="zh-CN" dirty="0">
                <a:cs typeface="Arial" panose="020B0604020202020204" pitchFamily="34" charset="0"/>
              </a:rPr>
              <a:t>Keeping in mind that this experiment is executed over a period of time, what assumption did you make when using the KS two-sample test on the distributions in Task2.6? Are you able to come up with one situation where this assumption fails?</a:t>
            </a:r>
          </a:p>
          <a:p>
            <a:pPr marL="285750" indent="-285750">
              <a:buFont typeface="Arial" panose="020B0604020202020204" pitchFamily="34" charset="0"/>
              <a:buChar char="•"/>
            </a:pPr>
            <a:endParaRPr lang="en-US" dirty="0"/>
          </a:p>
          <a:p>
            <a:r>
              <a:rPr lang="en-US" dirty="0">
                <a:cs typeface="Arial" panose="020B0604020202020204" pitchFamily="34" charset="0"/>
              </a:rPr>
              <a:t>The assumption we took was that all variables are independent to properly take the KS two-sample test on the distributions of task 2.6. This means treating the data as if each moment in the simulation is independent of the previous one when actually it is not. This assumption fails when events happening in the simulation are dependent on the ones that happened before, for example, the braking part of the simulation. As the AV has a reaction time, as he sees the car beginning to cut him off (t-1) in timeframe t he reacts in a way that is dependent on t-1 and initiating breaking, making v, the throttle, braking, and </a:t>
            </a:r>
            <a:r>
              <a:rPr lang="en-US" dirty="0" err="1">
                <a:cs typeface="Arial" panose="020B0604020202020204" pitchFamily="34" charset="0"/>
              </a:rPr>
              <a:t>cvip</a:t>
            </a:r>
            <a:r>
              <a:rPr lang="en-US" dirty="0">
                <a:cs typeface="Arial" panose="020B0604020202020204" pitchFamily="34" charset="0"/>
              </a:rPr>
              <a:t> at time t also dependent at time t-1 therefore making this assumption fail.</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030745"/>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pPr algn="just" rtl="0" fontAlgn="base">
              <a:spcBef>
                <a:spcPts val="0"/>
              </a:spcBef>
              <a:spcAft>
                <a:spcPts val="0"/>
              </a:spcAft>
            </a:pPr>
            <a:r>
              <a:rPr lang="en-US" dirty="0"/>
              <a:t>Q8</a:t>
            </a:r>
            <a:r>
              <a:rPr lang="en-US" altLang="zh-CN" dirty="0"/>
              <a:t>:</a:t>
            </a:r>
            <a:r>
              <a:rPr lang="zh-CN" altLang="en-US" dirty="0"/>
              <a:t> </a:t>
            </a:r>
            <a:r>
              <a:rPr lang="en-US" sz="1800" b="0" i="0" u="none" strike="noStrike" dirty="0">
                <a:solidFill>
                  <a:srgbClr val="212529"/>
                </a:solidFill>
                <a:effectLst/>
              </a:rPr>
              <a:t>The dynamic-time-wrapper (DTW) is a method to compare two time-series data (such as the control and the trajectory data collected in our simulation). Use the DTW package in python (</a:t>
            </a:r>
            <a:r>
              <a:rPr lang="en-US" sz="1800" b="0" i="0" u="none" strike="noStrike" dirty="0" err="1">
                <a:solidFill>
                  <a:srgbClr val="212529"/>
                </a:solidFill>
                <a:effectLst/>
              </a:rPr>
              <a:t>dtaidistance</a:t>
            </a:r>
            <a:r>
              <a:rPr lang="en-US" sz="1800" b="0" i="0" u="none" strike="noStrike" dirty="0">
                <a:solidFill>
                  <a:srgbClr val="212529"/>
                </a:solidFill>
                <a:effectLst/>
              </a:rPr>
              <a:t> · </a:t>
            </a:r>
            <a:r>
              <a:rPr lang="en-US" sz="1800" b="0" i="0" u="none" strike="noStrike" dirty="0" err="1">
                <a:solidFill>
                  <a:srgbClr val="212529"/>
                </a:solidFill>
                <a:effectLst/>
              </a:rPr>
              <a:t>PyPI</a:t>
            </a:r>
            <a:r>
              <a:rPr lang="en-US" sz="1800" b="0" i="0" u="none" strike="noStrike" dirty="0">
                <a:solidFill>
                  <a:srgbClr val="212529"/>
                </a:solidFill>
                <a:effectLst/>
              </a:rPr>
              <a:t>), and apply the DTW distance on the two time-series dataset (using steering data of clear-noon as a reference): (1) steering data of clear-night and (2) steering data of clear-sunset. What can you say about the DTW distance for (1) and (2) with respect to the reference? </a:t>
            </a:r>
            <a:endParaRPr lang="en-US" dirty="0"/>
          </a:p>
          <a:p>
            <a:pPr marL="285750" indent="-285750">
              <a:buFont typeface="Arial" panose="020B0604020202020204" pitchFamily="34" charset="0"/>
              <a:buChar char="•"/>
            </a:pPr>
            <a:r>
              <a:rPr lang="en-US" dirty="0">
                <a:solidFill>
                  <a:srgbClr val="212529"/>
                </a:solidFill>
              </a:rPr>
              <a:t>steering data of clear-night 1.17603264771516</a:t>
            </a:r>
          </a:p>
          <a:p>
            <a:pPr marL="285750" indent="-285750">
              <a:buFont typeface="Arial" panose="020B0604020202020204" pitchFamily="34" charset="0"/>
              <a:buChar char="•"/>
            </a:pPr>
            <a:r>
              <a:rPr lang="en-US" dirty="0">
                <a:solidFill>
                  <a:srgbClr val="212529"/>
                </a:solidFill>
              </a:rPr>
              <a:t>steering data of clear-sunset 0.050521340023401175</a:t>
            </a:r>
          </a:p>
          <a:p>
            <a:pPr marL="285750" indent="-285750">
              <a:buFont typeface="Arial" panose="020B0604020202020204" pitchFamily="34" charset="0"/>
              <a:buChar char="•"/>
            </a:pPr>
            <a:endParaRPr lang="en-US" dirty="0">
              <a:solidFill>
                <a:srgbClr val="212529"/>
              </a:solidFill>
            </a:endParaRPr>
          </a:p>
          <a:p>
            <a:pPr marL="285750" indent="-285750">
              <a:buFont typeface="Arial" panose="020B0604020202020204" pitchFamily="34" charset="0"/>
              <a:buChar char="•"/>
            </a:pPr>
            <a:r>
              <a:rPr lang="en-US" dirty="0">
                <a:solidFill>
                  <a:srgbClr val="212529"/>
                </a:solidFill>
              </a:rPr>
              <a:t>There is a relatively low DTW distance between the steering data of clear-sunset and the reference compared to clear-night and reference. Thus, the steering data for clear-sunset is more similar to the reference (clear-noon) than clear-night.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4987051" y="5432135"/>
            <a:ext cx="2217897" cy="369332"/>
          </a:xfrm>
          <a:prstGeom prst="rect">
            <a:avLst/>
          </a:prstGeom>
          <a:noFill/>
        </p:spPr>
        <p:txBody>
          <a:bodyPr wrap="square" rtlCol="0">
            <a:spAutoFit/>
          </a:bodyPr>
          <a:lstStyle/>
          <a:p>
            <a:pPr algn="ctr"/>
            <a:r>
              <a:rPr lang="en-US" altLang="zh-CN" b="1" dirty="0"/>
              <a:t>Scene Durations</a:t>
            </a:r>
          </a:p>
        </p:txBody>
      </p:sp>
      <p:sp>
        <p:nvSpPr>
          <p:cNvPr id="4" name="TextBox 3">
            <a:extLst>
              <a:ext uri="{FF2B5EF4-FFF2-40B4-BE49-F238E27FC236}">
                <a16:creationId xmlns:a16="http://schemas.microsoft.com/office/drawing/2014/main" id="{A4039BB2-67D2-B743-5CF6-216D4626B61E}"/>
              </a:ext>
            </a:extLst>
          </p:cNvPr>
          <p:cNvSpPr txBox="1"/>
          <p:nvPr/>
        </p:nvSpPr>
        <p:spPr>
          <a:xfrm>
            <a:off x="2088177" y="2705926"/>
            <a:ext cx="1911927" cy="369332"/>
          </a:xfrm>
          <a:prstGeom prst="rect">
            <a:avLst/>
          </a:prstGeom>
          <a:noFill/>
        </p:spPr>
        <p:txBody>
          <a:bodyPr wrap="square" rtlCol="0">
            <a:spAutoFit/>
          </a:bodyPr>
          <a:lstStyle/>
          <a:p>
            <a:pPr algn="ctr"/>
            <a:r>
              <a:rPr lang="en-US" b="1" dirty="0"/>
              <a:t>Means Table</a:t>
            </a:r>
          </a:p>
        </p:txBody>
      </p:sp>
      <p:sp>
        <p:nvSpPr>
          <p:cNvPr id="5" name="TextBox 4">
            <a:extLst>
              <a:ext uri="{FF2B5EF4-FFF2-40B4-BE49-F238E27FC236}">
                <a16:creationId xmlns:a16="http://schemas.microsoft.com/office/drawing/2014/main" id="{FD650D25-1AB9-1816-98EB-D3FF5F9D5B08}"/>
              </a:ext>
            </a:extLst>
          </p:cNvPr>
          <p:cNvSpPr txBox="1"/>
          <p:nvPr/>
        </p:nvSpPr>
        <p:spPr>
          <a:xfrm>
            <a:off x="7998400" y="2567426"/>
            <a:ext cx="2296085" cy="646331"/>
          </a:xfrm>
          <a:prstGeom prst="rect">
            <a:avLst/>
          </a:prstGeom>
          <a:noFill/>
        </p:spPr>
        <p:txBody>
          <a:bodyPr wrap="square" rtlCol="0">
            <a:spAutoFit/>
          </a:bodyPr>
          <a:lstStyle/>
          <a:p>
            <a:pPr algn="ctr"/>
            <a:r>
              <a:rPr lang="en-US" b="1" dirty="0"/>
              <a:t>Standard Deviations Table</a:t>
            </a:r>
          </a:p>
        </p:txBody>
      </p:sp>
      <p:pic>
        <p:nvPicPr>
          <p:cNvPr id="8" name="Picture 7">
            <a:extLst>
              <a:ext uri="{FF2B5EF4-FFF2-40B4-BE49-F238E27FC236}">
                <a16:creationId xmlns:a16="http://schemas.microsoft.com/office/drawing/2014/main" id="{8791DA14-9D4B-1D1E-991D-C7A8240B5052}"/>
              </a:ext>
            </a:extLst>
          </p:cNvPr>
          <p:cNvPicPr>
            <a:picLocks noChangeAspect="1"/>
          </p:cNvPicPr>
          <p:nvPr/>
        </p:nvPicPr>
        <p:blipFill>
          <a:blip r:embed="rId2"/>
          <a:stretch>
            <a:fillRect/>
          </a:stretch>
        </p:blipFill>
        <p:spPr>
          <a:xfrm>
            <a:off x="157764" y="3202936"/>
            <a:ext cx="5770174" cy="2042145"/>
          </a:xfrm>
          <a:prstGeom prst="rect">
            <a:avLst/>
          </a:prstGeom>
        </p:spPr>
      </p:pic>
      <p:pic>
        <p:nvPicPr>
          <p:cNvPr id="10" name="Picture 9">
            <a:extLst>
              <a:ext uri="{FF2B5EF4-FFF2-40B4-BE49-F238E27FC236}">
                <a16:creationId xmlns:a16="http://schemas.microsoft.com/office/drawing/2014/main" id="{58248465-9EAA-AB75-8C72-9E0060F73C01}"/>
              </a:ext>
            </a:extLst>
          </p:cNvPr>
          <p:cNvPicPr>
            <a:picLocks noChangeAspect="1"/>
          </p:cNvPicPr>
          <p:nvPr/>
        </p:nvPicPr>
        <p:blipFill>
          <a:blip r:embed="rId3"/>
          <a:stretch>
            <a:fillRect/>
          </a:stretch>
        </p:blipFill>
        <p:spPr>
          <a:xfrm>
            <a:off x="6258652" y="3213757"/>
            <a:ext cx="5775584" cy="2031324"/>
          </a:xfrm>
          <a:prstGeom prst="rect">
            <a:avLst/>
          </a:prstGeom>
        </p:spPr>
      </p:pic>
      <p:pic>
        <p:nvPicPr>
          <p:cNvPr id="12" name="Picture 11">
            <a:extLst>
              <a:ext uri="{FF2B5EF4-FFF2-40B4-BE49-F238E27FC236}">
                <a16:creationId xmlns:a16="http://schemas.microsoft.com/office/drawing/2014/main" id="{0B3EC155-5652-05AD-8417-51E1F68A4EFC}"/>
              </a:ext>
            </a:extLst>
          </p:cNvPr>
          <p:cNvPicPr>
            <a:picLocks noChangeAspect="1"/>
          </p:cNvPicPr>
          <p:nvPr/>
        </p:nvPicPr>
        <p:blipFill>
          <a:blip r:embed="rId4"/>
          <a:stretch>
            <a:fillRect/>
          </a:stretch>
        </p:blipFill>
        <p:spPr>
          <a:xfrm>
            <a:off x="2190338" y="5801467"/>
            <a:ext cx="7811321" cy="644232"/>
          </a:xfrm>
          <a:prstGeom prst="rect">
            <a:avLst/>
          </a:prstGeom>
        </p:spPr>
      </p:pic>
      <p:sp>
        <p:nvSpPr>
          <p:cNvPr id="14" name="TextBox 13">
            <a:extLst>
              <a:ext uri="{FF2B5EF4-FFF2-40B4-BE49-F238E27FC236}">
                <a16:creationId xmlns:a16="http://schemas.microsoft.com/office/drawing/2014/main" id="{C7300D0E-0B43-D5C0-DCCB-ECB40D626022}"/>
              </a:ext>
            </a:extLst>
          </p:cNvPr>
          <p:cNvSpPr txBox="1"/>
          <p:nvPr/>
        </p:nvSpPr>
        <p:spPr>
          <a:xfrm>
            <a:off x="3044141" y="206627"/>
            <a:ext cx="7407797" cy="2031325"/>
          </a:xfrm>
          <a:prstGeom prst="rect">
            <a:avLst/>
          </a:prstGeom>
          <a:noFill/>
        </p:spPr>
        <p:txBody>
          <a:bodyPr wrap="square" rtlCol="0">
            <a:spAutoFit/>
          </a:bodyPr>
          <a:lstStyle/>
          <a:p>
            <a:r>
              <a:rPr lang="en-US" dirty="0"/>
              <a:t>2. Summarize the following information for each weather condition ("clear-night", "clear-sunset", "clear-noon", "rain-noon"): (2 points) </a:t>
            </a:r>
          </a:p>
          <a:p>
            <a:pPr lvl="1"/>
            <a:r>
              <a:rPr lang="en-US" dirty="0"/>
              <a:t>a. The duration of the scene. </a:t>
            </a:r>
          </a:p>
          <a:p>
            <a:pPr lvl="1"/>
            <a:r>
              <a:rPr lang="en-US" dirty="0"/>
              <a:t>b. Mean and standard deviation of the values of the features (“throttle”, “steer”, “brake”, “</a:t>
            </a:r>
            <a:r>
              <a:rPr lang="en-US" dirty="0" err="1"/>
              <a:t>cvip</a:t>
            </a:r>
            <a:r>
              <a:rPr lang="en-US" dirty="0"/>
              <a:t>”, “x”, “y”, “v”). Round your results to 3 decimal place and save them in a table, with the weather conditions as columns, and the features as rows (hint: you can store the table in a data frame).</a:t>
            </a:r>
          </a:p>
        </p:txBody>
      </p:sp>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CF99C39F-A13A-C510-5A73-F6955FB223B3}"/>
              </a:ext>
            </a:extLst>
          </p:cNvPr>
          <p:cNvSpPr txBox="1"/>
          <p:nvPr/>
        </p:nvSpPr>
        <p:spPr>
          <a:xfrm>
            <a:off x="3098156" y="905413"/>
            <a:ext cx="5995687" cy="1477328"/>
          </a:xfrm>
          <a:prstGeom prst="rect">
            <a:avLst/>
          </a:prstGeom>
          <a:noFill/>
        </p:spPr>
        <p:txBody>
          <a:bodyPr wrap="square" rtlCol="0">
            <a:spAutoFit/>
          </a:bodyPr>
          <a:lstStyle/>
          <a:p>
            <a:r>
              <a:rPr lang="en-US" dirty="0"/>
              <a:t>3. Visualize the campaign results of the </a:t>
            </a:r>
            <a:r>
              <a:rPr lang="en-US" dirty="0" err="1"/>
              <a:t>ghost_cutin</a:t>
            </a:r>
            <a:r>
              <a:rPr lang="en-US" dirty="0"/>
              <a:t> scene for each weather condition. Plot the throttle values (y-axis) of the agent vs time (x-</a:t>
            </a:r>
            <a:r>
              <a:rPr lang="en-US" dirty="0" err="1"/>
              <a:t>aixs</a:t>
            </a:r>
            <a:r>
              <a:rPr lang="en-US" dirty="0"/>
              <a:t>). Please plot all the weather conditions in one figure, and repeat the same step for all other features as well (“steer”, “brake”, “</a:t>
            </a:r>
            <a:r>
              <a:rPr lang="en-US" dirty="0" err="1"/>
              <a:t>cvip</a:t>
            </a:r>
            <a:r>
              <a:rPr lang="en-US" dirty="0"/>
              <a:t>”, “x”, “y”, “v”).</a:t>
            </a:r>
          </a:p>
        </p:txBody>
      </p:sp>
      <p:sp>
        <p:nvSpPr>
          <p:cNvPr id="6" name="TextBox 5">
            <a:extLst>
              <a:ext uri="{FF2B5EF4-FFF2-40B4-BE49-F238E27FC236}">
                <a16:creationId xmlns:a16="http://schemas.microsoft.com/office/drawing/2014/main" id="{C4F96E4F-6C21-1F61-AD4F-42585A84B1F8}"/>
              </a:ext>
            </a:extLst>
          </p:cNvPr>
          <p:cNvSpPr txBox="1"/>
          <p:nvPr/>
        </p:nvSpPr>
        <p:spPr>
          <a:xfrm>
            <a:off x="4560426" y="2782669"/>
            <a:ext cx="2390172" cy="646331"/>
          </a:xfrm>
          <a:prstGeom prst="rect">
            <a:avLst/>
          </a:prstGeom>
          <a:noFill/>
        </p:spPr>
        <p:txBody>
          <a:bodyPr wrap="square" rtlCol="0">
            <a:spAutoFit/>
          </a:bodyPr>
          <a:lstStyle/>
          <a:p>
            <a:pPr algn="ctr"/>
            <a:r>
              <a:rPr lang="en-US" b="1" dirty="0"/>
              <a:t>PLOTS ON FOLLOWING SLIDES</a:t>
            </a:r>
          </a:p>
        </p:txBody>
      </p:sp>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descr="A colorful lines on a white background">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787" t="8756" r="6561" b="5425"/>
          <a:stretch/>
        </p:blipFill>
        <p:spPr>
          <a:xfrm>
            <a:off x="357220" y="905413"/>
            <a:ext cx="11477559" cy="5887457"/>
          </a:xfrm>
          <a:prstGeom prst="rect">
            <a:avLst/>
          </a:prstGeom>
        </p:spPr>
      </p:pic>
    </p:spTree>
    <p:extLst>
      <p:ext uri="{BB962C8B-B14F-4D97-AF65-F5344CB8AC3E}">
        <p14:creationId xmlns:p14="http://schemas.microsoft.com/office/powerpoint/2010/main" val="299275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093" t="8350" r="8368" b="5796"/>
          <a:stretch/>
        </p:blipFill>
        <p:spPr>
          <a:xfrm>
            <a:off x="534207" y="905413"/>
            <a:ext cx="11123586" cy="5856067"/>
          </a:xfrm>
          <a:prstGeom prst="rect">
            <a:avLst/>
          </a:prstGeom>
        </p:spPr>
      </p:pic>
    </p:spTree>
    <p:extLst>
      <p:ext uri="{BB962C8B-B14F-4D97-AF65-F5344CB8AC3E}">
        <p14:creationId xmlns:p14="http://schemas.microsoft.com/office/powerpoint/2010/main" val="24242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661" t="8565" r="9339" b="5365"/>
          <a:stretch/>
        </p:blipFill>
        <p:spPr>
          <a:xfrm>
            <a:off x="527049" y="905413"/>
            <a:ext cx="11137901" cy="5917473"/>
          </a:xfrm>
          <a:prstGeom prst="rect">
            <a:avLst/>
          </a:prstGeom>
        </p:spPr>
      </p:pic>
    </p:spTree>
    <p:extLst>
      <p:ext uri="{BB962C8B-B14F-4D97-AF65-F5344CB8AC3E}">
        <p14:creationId xmlns:p14="http://schemas.microsoft.com/office/powerpoint/2010/main" val="8755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985" t="8781" r="8151" b="5365"/>
          <a:stretch/>
        </p:blipFill>
        <p:spPr>
          <a:xfrm>
            <a:off x="514349" y="792400"/>
            <a:ext cx="11163301" cy="5853746"/>
          </a:xfrm>
          <a:prstGeom prst="rect">
            <a:avLst/>
          </a:prstGeom>
        </p:spPr>
      </p:pic>
    </p:spTree>
    <p:extLst>
      <p:ext uri="{BB962C8B-B14F-4D97-AF65-F5344CB8AC3E}">
        <p14:creationId xmlns:p14="http://schemas.microsoft.com/office/powerpoint/2010/main" val="232968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446" t="8134" r="8261" b="5366"/>
          <a:stretch/>
        </p:blipFill>
        <p:spPr>
          <a:xfrm>
            <a:off x="565147" y="718833"/>
            <a:ext cx="11296653" cy="5937034"/>
          </a:xfrm>
          <a:prstGeom prst="rect">
            <a:avLst/>
          </a:prstGeom>
        </p:spPr>
      </p:pic>
    </p:spTree>
    <p:extLst>
      <p:ext uri="{BB962C8B-B14F-4D97-AF65-F5344CB8AC3E}">
        <p14:creationId xmlns:p14="http://schemas.microsoft.com/office/powerpoint/2010/main" val="247489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2467</Words>
  <Application>Microsoft Macintosh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Segoe UI</vt:lpstr>
      <vt:lpstr>Office Theme</vt:lpstr>
      <vt:lpstr>MP1 ECE 471 Fall 2024</vt:lpstr>
      <vt:lpstr>Task 1</vt:lpstr>
      <vt:lpstr>Task 1</vt:lpstr>
      <vt:lpstr>Task 1</vt:lpstr>
      <vt:lpstr>Task 1</vt:lpstr>
      <vt:lpstr>Task 1</vt:lpstr>
      <vt:lpstr>Task 1</vt:lpstr>
      <vt:lpstr>Task 1</vt:lpstr>
      <vt:lpstr>Task 1</vt:lpstr>
      <vt:lpstr>Task 1</vt:lpstr>
      <vt:lpstr>Task 1</vt:lpstr>
      <vt:lpstr>Task 1</vt:lpstr>
      <vt:lpstr>Task 2</vt:lpstr>
      <vt:lpstr>  </vt:lpstr>
      <vt:lpstr>Task 2</vt:lpstr>
      <vt:lpstr> </vt:lpstr>
      <vt:lpstr> </vt:lpstr>
      <vt:lpstr>Task 2</vt:lpstr>
      <vt:lpstr> </vt:lpstr>
      <vt:lpstr> </vt:lpstr>
      <vt:lpstr> </vt:lpstr>
      <vt:lpstr>Task 2</vt:lpstr>
      <vt:lpstr>Task 2</vt:lpstr>
      <vt:lpstr>Task 2</vt:lpstr>
      <vt:lpstr>PowerPoint Presentation</vt:lpstr>
      <vt:lpstr>PowerPoint Presentation</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Paul, Matthew Joshua</cp:lastModifiedBy>
  <cp:revision>86</cp:revision>
  <dcterms:created xsi:type="dcterms:W3CDTF">2020-01-30T21:31:06Z</dcterms:created>
  <dcterms:modified xsi:type="dcterms:W3CDTF">2024-09-24T00:43:34Z</dcterms:modified>
</cp:coreProperties>
</file>