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79" r:id="rId6"/>
    <p:sldId id="280" r:id="rId7"/>
    <p:sldId id="281" r:id="rId8"/>
    <p:sldId id="282" r:id="rId9"/>
    <p:sldId id="283" r:id="rId10"/>
    <p:sldId id="284" r:id="rId11"/>
    <p:sldId id="262" r:id="rId12"/>
    <p:sldId id="263" r:id="rId13"/>
    <p:sldId id="264" r:id="rId14"/>
    <p:sldId id="265" r:id="rId15"/>
    <p:sldId id="266" r:id="rId16"/>
    <p:sldId id="285" r:id="rId17"/>
    <p:sldId id="286" r:id="rId18"/>
    <p:sldId id="287" r:id="rId19"/>
    <p:sldId id="288" r:id="rId20"/>
    <p:sldId id="289" r:id="rId21"/>
    <p:sldId id="267" r:id="rId22"/>
    <p:sldId id="268" r:id="rId23"/>
    <p:sldId id="269"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4" autoAdjust="0"/>
    <p:restoredTop sz="94660"/>
  </p:normalViewPr>
  <p:slideViewPr>
    <p:cSldViewPr snapToGrid="0">
      <p:cViewPr varScale="1">
        <p:scale>
          <a:sx n="54" d="100"/>
          <a:sy n="54" d="100"/>
        </p:scale>
        <p:origin x="56"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9/21/2024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9/21/2024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MP1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Zach Larson</a:t>
            </a:r>
            <a:r>
              <a:rPr lang="zh-CN" altLang="en-US" dirty="0"/>
              <a:t> </a:t>
            </a:r>
            <a:r>
              <a:rPr lang="en-US" altLang="zh-CN" dirty="0"/>
              <a:t>(zlarson2),</a:t>
            </a:r>
            <a:r>
              <a:rPr lang="zh-CN" altLang="en-US" dirty="0"/>
              <a:t> </a:t>
            </a:r>
            <a:r>
              <a:rPr lang="en-US" altLang="zh-CN" dirty="0"/>
              <a:t>M</a:t>
            </a:r>
            <a:r>
              <a:rPr lang="en-US" b="0" i="0" dirty="0">
                <a:solidFill>
                  <a:srgbClr val="1E1E1E"/>
                </a:solidFill>
                <a:effectLst/>
                <a:latin typeface="Segoe UI" panose="020B0502040204020203" pitchFamily="34" charset="0"/>
              </a:rPr>
              <a:t>á</a:t>
            </a:r>
            <a:r>
              <a:rPr lang="en-US" altLang="zh-CN" dirty="0"/>
              <a:t>ximo Rojas</a:t>
            </a:r>
            <a:r>
              <a:rPr lang="zh-CN" altLang="en-US" dirty="0"/>
              <a:t> </a:t>
            </a:r>
            <a:r>
              <a:rPr lang="en-US" altLang="zh-CN" dirty="0"/>
              <a:t>(mgr9),</a:t>
            </a:r>
            <a:r>
              <a:rPr lang="zh-CN" altLang="en-US" dirty="0"/>
              <a:t> </a:t>
            </a:r>
            <a:r>
              <a:rPr lang="en-US" altLang="zh-CN" dirty="0"/>
              <a:t>Matthew Paul</a:t>
            </a:r>
            <a:r>
              <a:rPr lang="zh-CN" altLang="en-US" dirty="0"/>
              <a:t> </a:t>
            </a:r>
            <a:r>
              <a:rPr lang="en-US" altLang="zh-CN" dirty="0"/>
              <a:t>(mjpaul3)</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525" t="8781" r="9015" b="5581"/>
          <a:stretch/>
        </p:blipFill>
        <p:spPr>
          <a:xfrm>
            <a:off x="444499" y="749299"/>
            <a:ext cx="11303001" cy="6015135"/>
          </a:xfrm>
          <a:prstGeom prst="rect">
            <a:avLst/>
          </a:prstGeom>
        </p:spPr>
      </p:pic>
    </p:spTree>
    <p:extLst>
      <p:ext uri="{BB962C8B-B14F-4D97-AF65-F5344CB8AC3E}">
        <p14:creationId xmlns:p14="http://schemas.microsoft.com/office/powerpoint/2010/main" val="5123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A293F662-7864-197D-C0CB-60FF0B8C3E2F}"/>
              </a:ext>
            </a:extLst>
          </p:cNvPr>
          <p:cNvSpPr txBox="1"/>
          <p:nvPr/>
        </p:nvSpPr>
        <p:spPr>
          <a:xfrm>
            <a:off x="838200" y="1455385"/>
            <a:ext cx="105156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throttle: would expect to be negative, as velocity slows</a:t>
            </a:r>
          </a:p>
          <a:p>
            <a:pPr marL="285750" indent="-285750">
              <a:buFont typeface="Arial" panose="020B0604020202020204" pitchFamily="34" charset="0"/>
              <a:buChar char="•"/>
            </a:pPr>
            <a:r>
              <a:rPr lang="en-US" sz="2000" dirty="0"/>
              <a:t>velocity: would expect to drop</a:t>
            </a:r>
          </a:p>
          <a:p>
            <a:pPr marL="285750" indent="-285750">
              <a:buFont typeface="Arial" panose="020B0604020202020204" pitchFamily="34" charset="0"/>
              <a:buChar char="•"/>
            </a:pPr>
            <a:r>
              <a:rPr lang="en-US" sz="2000" dirty="0"/>
              <a:t>steer: direction may or may not change</a:t>
            </a:r>
          </a:p>
          <a:p>
            <a:pPr marL="285750" indent="-285750">
              <a:buFont typeface="Arial" panose="020B0604020202020204" pitchFamily="34" charset="0"/>
              <a:buChar char="•"/>
            </a:pPr>
            <a:r>
              <a:rPr lang="en-US" sz="2000" dirty="0"/>
              <a:t>brake: may or may not change depending on the abruptness of the crash. Would expect a slight change in general</a:t>
            </a:r>
          </a:p>
          <a:p>
            <a:pPr marL="285750" indent="-285750">
              <a:buFont typeface="Arial" panose="020B0604020202020204" pitchFamily="34" charset="0"/>
              <a:buChar char="•"/>
            </a:pPr>
            <a:r>
              <a:rPr lang="en-US" sz="2000" dirty="0"/>
              <a:t>x, y, cvip: would be hard to compare against non accident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r>
              <a:rPr lang="en-US" sz="2000" dirty="0"/>
              <a:t>Based on the throttle, steering, and change in x-location in the clear night scenario, our group predicts a crash in that condition. No other EV in each of the different scenarios appears to have such volatile driving characteristics as compared to in this scenario.</a:t>
            </a:r>
          </a:p>
        </p:txBody>
      </p:sp>
      <p:sp>
        <p:nvSpPr>
          <p:cNvPr id="7" name="TextBox 6">
            <a:extLst>
              <a:ext uri="{FF2B5EF4-FFF2-40B4-BE49-F238E27FC236}">
                <a16:creationId xmlns:a16="http://schemas.microsoft.com/office/drawing/2014/main" id="{28625207-3246-18B1-1473-976BEDD50960}"/>
              </a:ext>
            </a:extLst>
          </p:cNvPr>
          <p:cNvSpPr txBox="1"/>
          <p:nvPr/>
        </p:nvSpPr>
        <p:spPr>
          <a:xfrm>
            <a:off x="3711575" y="249166"/>
            <a:ext cx="4768850" cy="984885"/>
          </a:xfrm>
          <a:prstGeom prst="rect">
            <a:avLst/>
          </a:prstGeom>
          <a:noFill/>
        </p:spPr>
        <p:txBody>
          <a:bodyPr wrap="square" rtlCol="0">
            <a:spAutoFit/>
          </a:bodyPr>
          <a:lstStyle/>
          <a:p>
            <a:pPr algn="ctr"/>
            <a:r>
              <a:rPr lang="en-US" sz="2000" b="1" dirty="0"/>
              <a:t>Experience and Intuition: How should crashing affect car motion?</a:t>
            </a:r>
          </a:p>
          <a:p>
            <a:pPr algn="ctr"/>
            <a:endParaRPr lang="en-US" dirty="0"/>
          </a:p>
        </p:txBody>
      </p:sp>
    </p:spTree>
    <p:extLst>
      <p:ext uri="{BB962C8B-B14F-4D97-AF65-F5344CB8AC3E}">
        <p14:creationId xmlns:p14="http://schemas.microsoft.com/office/powerpoint/2010/main" val="19590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2308324"/>
          </a:xfrm>
          <a:prstGeom prst="rect">
            <a:avLst/>
          </a:prstGeom>
          <a:noFill/>
        </p:spPr>
        <p:txBody>
          <a:bodyPr wrap="square" rtlCol="0">
            <a:spAutoFit/>
          </a:bodyPr>
          <a:lstStyle/>
          <a:p>
            <a:r>
              <a:rPr lang="en-US" dirty="0"/>
              <a:t>Q</a:t>
            </a:r>
            <a:r>
              <a:rPr lang="en-US" altLang="zh-CN" dirty="0"/>
              <a:t>1:</a:t>
            </a:r>
            <a:r>
              <a:rPr lang="zh-CN" altLang="en-US" dirty="0"/>
              <a:t> </a:t>
            </a:r>
            <a:r>
              <a:rPr lang="en-US" altLang="zh-CN" dirty="0">
                <a:solidFill>
                  <a:srgbClr val="000000"/>
                </a:solidFill>
              </a:rPr>
              <a:t>The</a:t>
            </a:r>
            <a:r>
              <a:rPr lang="zh-CN" altLang="en-US" dirty="0">
                <a:solidFill>
                  <a:srgbClr val="000000"/>
                </a:solidFill>
              </a:rPr>
              <a:t> </a:t>
            </a:r>
            <a:r>
              <a:rPr lang="en-US" altLang="zh-CN" dirty="0">
                <a:solidFill>
                  <a:srgbClr val="000000"/>
                </a:solidFill>
              </a:rPr>
              <a:t>probability</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accident</a:t>
            </a:r>
            <a:r>
              <a:rPr lang="zh-CN" altLang="en-US" dirty="0">
                <a:solidFill>
                  <a:srgbClr val="000000"/>
                </a:solidFill>
              </a:rPr>
              <a:t> </a:t>
            </a:r>
            <a:r>
              <a:rPr lang="en-US" altLang="zh-CN" dirty="0">
                <a:solidFill>
                  <a:srgbClr val="000000"/>
                </a:solidFill>
              </a:rPr>
              <a:t>is 1/6.</a:t>
            </a:r>
          </a:p>
          <a:p>
            <a:endParaRPr lang="en-US" altLang="zh-CN" dirty="0"/>
          </a:p>
          <a:p>
            <a:r>
              <a:rPr lang="en-US" b="0" dirty="0">
                <a:effectLst/>
              </a:rPr>
              <a:t>Our data includes 6 simulations in distinct weather conditions. There was only one recorded crash, which took place in the rain-noon simulation. Therefore, without knowing the weather conditions, the probability of a crash in any given condition would be 1/6.</a:t>
            </a:r>
          </a:p>
          <a:p>
            <a:endParaRPr lang="en-US" altLang="zh-CN" dirty="0">
              <a:solidFill>
                <a:srgbClr val="000000"/>
              </a:solidFill>
            </a:endParaRPr>
          </a:p>
          <a:p>
            <a:endParaRPr lang="en-US" altLang="zh-CN" dirty="0">
              <a:solidFill>
                <a:srgbClr val="000000"/>
              </a:solidFill>
            </a:endParaRPr>
          </a:p>
          <a:p>
            <a:endParaRPr lang="en-US" altLang="zh-CN" dirty="0"/>
          </a:p>
        </p:txBody>
      </p:sp>
    </p:spTree>
    <p:extLst>
      <p:ext uri="{BB962C8B-B14F-4D97-AF65-F5344CB8AC3E}">
        <p14:creationId xmlns:p14="http://schemas.microsoft.com/office/powerpoint/2010/main" val="238485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242595" y="177801"/>
            <a:ext cx="11631020" cy="2585323"/>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 crash occurred in the rain-noon weather condition, which does not match the prediction from Task 1. It took place slightly after 400 milliseconds into the simulation. The graphs give no obvious insight into why the crash occurred exactly at that time. Some minor observations from the plots include the following: </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Insufficient breaking: the graph reveals that the vehicle did not break consistently during the time right before the crash. Additionally, it began breaking later than in the other cases. This lines up with what we viewed in the simulation through Carla.</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Throttle: From the throttle vs time graph, we can see the vehicle accelerating immediately preceding the crash.</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Cvip: The EV remained consistently close to the risky NPC actor throughout the duration of the simulation.</a:t>
            </a:r>
          </a:p>
          <a:p>
            <a:endParaRPr lang="en-US" altLang="zh-CN" dirty="0"/>
          </a:p>
        </p:txBody>
      </p:sp>
      <p:pic>
        <p:nvPicPr>
          <p:cNvPr id="5" name="Picture 4" descr="A green line graph with white text&#10;&#10;Description automatically generated">
            <a:extLst>
              <a:ext uri="{FF2B5EF4-FFF2-40B4-BE49-F238E27FC236}">
                <a16:creationId xmlns:a16="http://schemas.microsoft.com/office/drawing/2014/main" id="{3EC79DAB-2057-6BCC-4307-0663F26DA157}"/>
              </a:ext>
            </a:extLst>
          </p:cNvPr>
          <p:cNvPicPr>
            <a:picLocks noChangeAspect="1"/>
          </p:cNvPicPr>
          <p:nvPr/>
        </p:nvPicPr>
        <p:blipFill>
          <a:blip r:embed="rId2">
            <a:extLst>
              <a:ext uri="{28A0092B-C50C-407E-A947-70E740481C1C}">
                <a14:useLocalDpi xmlns:a14="http://schemas.microsoft.com/office/drawing/2010/main" val="0"/>
              </a:ext>
            </a:extLst>
          </a:blip>
          <a:srcRect l="10104" t="7188" r="8333" b="1602"/>
          <a:stretch/>
        </p:blipFill>
        <p:spPr>
          <a:xfrm>
            <a:off x="1514249" y="2571878"/>
            <a:ext cx="10518803" cy="3920997"/>
          </a:xfrm>
          <a:prstGeom prst="rect">
            <a:avLst/>
          </a:prstGeom>
        </p:spPr>
      </p:pic>
      <p:sp>
        <p:nvSpPr>
          <p:cNvPr id="8" name="Title 7">
            <a:extLst>
              <a:ext uri="{FF2B5EF4-FFF2-40B4-BE49-F238E27FC236}">
                <a16:creationId xmlns:a16="http://schemas.microsoft.com/office/drawing/2014/main" id="{0352A743-00EB-4D59-BB48-FD34B5BF2542}"/>
              </a:ext>
            </a:extLst>
          </p:cNvPr>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362E9BFE-AD34-61FA-9A74-A5C02E24F05A}"/>
              </a:ext>
            </a:extLst>
          </p:cNvPr>
          <p:cNvSpPr txBox="1">
            <a:spLocks/>
          </p:cNvSpPr>
          <p:nvPr/>
        </p:nvSpPr>
        <p:spPr>
          <a:xfrm>
            <a:off x="158948" y="3278974"/>
            <a:ext cx="1634341" cy="5085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a:t>
            </a:r>
            <a:r>
              <a:rPr lang="en-US" altLang="zh-CN" dirty="0"/>
              <a:t>2</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10400645" cy="3139321"/>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There was one other weather condition in which the EV displayed atypical behavior. As mentioned previously, this was the clear night scenario. Some of the atypical behavior included:</a:t>
            </a:r>
          </a:p>
          <a:p>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t>
            </a:r>
            <a:r>
              <a:rPr lang="en-US" b="0" dirty="0">
                <a:effectLst/>
                <a:latin typeface="Calibri" panose="020F0502020204030204" pitchFamily="34" charset="0"/>
                <a:ea typeface="Calibri" panose="020F0502020204030204" pitchFamily="34" charset="0"/>
                <a:cs typeface="Calibri" panose="020F0502020204030204" pitchFamily="34" charset="0"/>
              </a:rPr>
              <a:t>onsistently lower speeds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t>
            </a:r>
            <a:r>
              <a:rPr lang="en-US" b="0" dirty="0">
                <a:effectLst/>
                <a:latin typeface="Calibri" panose="020F0502020204030204" pitchFamily="34" charset="0"/>
                <a:ea typeface="Calibri" panose="020F0502020204030204" pitchFamily="34" charset="0"/>
                <a:cs typeface="Calibri" panose="020F0502020204030204" pitchFamily="34" charset="0"/>
              </a:rPr>
              <a:t>ane change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Ji</a:t>
            </a:r>
            <a:r>
              <a:rPr lang="en-US" b="0" dirty="0">
                <a:effectLst/>
                <a:latin typeface="Calibri" panose="020F0502020204030204" pitchFamily="34" charset="0"/>
                <a:ea typeface="Calibri" panose="020F0502020204030204" pitchFamily="34" charset="0"/>
                <a:cs typeface="Calibri" panose="020F0502020204030204" pitchFamily="34" charset="0"/>
              </a:rPr>
              <a:t>ttery steering, even before lane change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a:t>
            </a:r>
            <a:r>
              <a:rPr lang="en-US" b="0" dirty="0">
                <a:effectLst/>
                <a:latin typeface="Calibri" panose="020F0502020204030204" pitchFamily="34" charset="0"/>
                <a:ea typeface="Calibri" panose="020F0502020204030204" pitchFamily="34" charset="0"/>
                <a:cs typeface="Calibri" panose="020F0502020204030204" pitchFamily="34" charset="0"/>
              </a:rPr>
              <a:t>hrottle usage very jumpy, typically either fully on or fully off</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t>
            </a:r>
            <a:r>
              <a:rPr lang="en-US" b="0" dirty="0">
                <a:effectLst/>
                <a:latin typeface="Calibri" panose="020F0502020204030204" pitchFamily="34" charset="0"/>
                <a:ea typeface="Calibri" panose="020F0502020204030204" pitchFamily="34" charset="0"/>
                <a:cs typeface="Calibri" panose="020F0502020204030204" pitchFamily="34" charset="0"/>
              </a:rPr>
              <a:t>aintained maximum distance from NPC actor</a:t>
            </a:r>
          </a:p>
          <a:p>
            <a:endParaRPr lang="en-US" altLang="zh-CN"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We believe many of these observations are due to EV nighttime programmed behavior probably being more risk-adverse and aware of surroundings.</a:t>
            </a:r>
          </a:p>
        </p:txBody>
      </p:sp>
    </p:spTree>
    <p:extLst>
      <p:ext uri="{BB962C8B-B14F-4D97-AF65-F5344CB8AC3E}">
        <p14:creationId xmlns:p14="http://schemas.microsoft.com/office/powerpoint/2010/main" val="158342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descr="A graph of a number of data&#10;&#10;Description automatically generated with medium confidence">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18" t="8654" r="8746" b="4416"/>
          <a:stretch/>
        </p:blipFill>
        <p:spPr>
          <a:xfrm>
            <a:off x="2272145" y="721680"/>
            <a:ext cx="7647710" cy="5961719"/>
          </a:xfrm>
          <a:prstGeom prst="rect">
            <a:avLst/>
          </a:prstGeom>
        </p:spPr>
      </p:pic>
      <p:sp>
        <p:nvSpPr>
          <p:cNvPr id="10" name="Title 9">
            <a:extLst>
              <a:ext uri="{FF2B5EF4-FFF2-40B4-BE49-F238E27FC236}">
                <a16:creationId xmlns:a16="http://schemas.microsoft.com/office/drawing/2014/main" id="{09CDF607-1B87-EF2F-B695-FAF349A5EBC9}"/>
              </a:ext>
            </a:extLst>
          </p:cNvPr>
          <p:cNvSpPr>
            <a:spLocks noGrp="1"/>
          </p:cNvSpPr>
          <p:nvPr>
            <p:ph type="title"/>
          </p:nvPr>
        </p:nvSpPr>
        <p:spPr/>
        <p:txBody>
          <a:bodyPr/>
          <a:lstStyle/>
          <a:p>
            <a:r>
              <a:rPr lang="en-US" dirty="0"/>
              <a:t> </a:t>
            </a:r>
          </a:p>
        </p:txBody>
      </p:sp>
      <p:sp>
        <p:nvSpPr>
          <p:cNvPr id="11" name="Title 1">
            <a:extLst>
              <a:ext uri="{FF2B5EF4-FFF2-40B4-BE49-F238E27FC236}">
                <a16:creationId xmlns:a16="http://schemas.microsoft.com/office/drawing/2014/main" id="{0F925127-2D29-FA9D-4274-AAA248DEE3F4}"/>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43258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39" t="8411" r="8368" b="4541"/>
          <a:stretch/>
        </p:blipFill>
        <p:spPr>
          <a:xfrm>
            <a:off x="2298701" y="721680"/>
            <a:ext cx="7645950" cy="5942970"/>
          </a:xfrm>
          <a:prstGeom prst="rect">
            <a:avLst/>
          </a:prstGeom>
        </p:spPr>
      </p:pic>
      <p:sp>
        <p:nvSpPr>
          <p:cNvPr id="3" name="Title 1">
            <a:extLst>
              <a:ext uri="{FF2B5EF4-FFF2-40B4-BE49-F238E27FC236}">
                <a16:creationId xmlns:a16="http://schemas.microsoft.com/office/drawing/2014/main" id="{B50FCD4A-3934-F6F1-6319-BDF05BDF903E}"/>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
        <p:nvSpPr>
          <p:cNvPr id="7" name="Title 6">
            <a:extLst>
              <a:ext uri="{FF2B5EF4-FFF2-40B4-BE49-F238E27FC236}">
                <a16:creationId xmlns:a16="http://schemas.microsoft.com/office/drawing/2014/main" id="{D95C1061-E2C2-1F54-65B5-1D32B1C21CA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4842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365523" y="58898"/>
            <a:ext cx="2403764"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215" t="9044" r="8629" b="4902"/>
          <a:stretch/>
        </p:blipFill>
        <p:spPr>
          <a:xfrm>
            <a:off x="2221362" y="721680"/>
            <a:ext cx="7749275" cy="5942970"/>
          </a:xfrm>
          <a:prstGeom prst="rect">
            <a:avLst/>
          </a:prstGeom>
        </p:spPr>
      </p:pic>
    </p:spTree>
    <p:extLst>
      <p:ext uri="{BB962C8B-B14F-4D97-AF65-F5344CB8AC3E}">
        <p14:creationId xmlns:p14="http://schemas.microsoft.com/office/powerpoint/2010/main" val="266715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5879" t="9009" r="8070" b="5139"/>
          <a:stretch/>
        </p:blipFill>
        <p:spPr>
          <a:xfrm>
            <a:off x="2039149" y="727912"/>
            <a:ext cx="8113702" cy="6071190"/>
          </a:xfrm>
          <a:prstGeom prst="rect">
            <a:avLst/>
          </a:prstGeom>
        </p:spPr>
      </p:pic>
      <p:sp>
        <p:nvSpPr>
          <p:cNvPr id="6" name="Title 5">
            <a:extLst>
              <a:ext uri="{FF2B5EF4-FFF2-40B4-BE49-F238E27FC236}">
                <a16:creationId xmlns:a16="http://schemas.microsoft.com/office/drawing/2014/main" id="{187575E9-3206-953F-53A9-737F526DD938}"/>
              </a:ext>
            </a:extLst>
          </p:cNvPr>
          <p:cNvSpPr>
            <a:spLocks noGrp="1"/>
          </p:cNvSpPr>
          <p:nvPr>
            <p:ph type="title"/>
          </p:nvPr>
        </p:nvSpPr>
        <p:spPr/>
        <p:txBody>
          <a:bodyPr/>
          <a:lstStyle/>
          <a:p>
            <a:r>
              <a:rPr lang="en-US" dirty="0"/>
              <a:t> </a:t>
            </a:r>
          </a:p>
        </p:txBody>
      </p:sp>
      <p:sp>
        <p:nvSpPr>
          <p:cNvPr id="7" name="Title 1">
            <a:extLst>
              <a:ext uri="{FF2B5EF4-FFF2-40B4-BE49-F238E27FC236}">
                <a16:creationId xmlns:a16="http://schemas.microsoft.com/office/drawing/2014/main" id="{AB3FF90E-5CC2-992E-3F38-C07FAB09A14C}"/>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295056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8" t="8611" r="8964" b="5138"/>
          <a:stretch/>
        </p:blipFill>
        <p:spPr>
          <a:xfrm>
            <a:off x="2239996" y="681245"/>
            <a:ext cx="7712008" cy="5910263"/>
          </a:xfrm>
          <a:prstGeom prst="rect">
            <a:avLst/>
          </a:prstGeom>
        </p:spPr>
      </p:pic>
      <p:sp>
        <p:nvSpPr>
          <p:cNvPr id="3" name="Title 1">
            <a:extLst>
              <a:ext uri="{FF2B5EF4-FFF2-40B4-BE49-F238E27FC236}">
                <a16:creationId xmlns:a16="http://schemas.microsoft.com/office/drawing/2014/main" id="{06639CFC-AF54-2271-F28D-023C4CE824ED}"/>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82402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8CEDF09A-719F-5606-4F8E-709819FAEE1F}"/>
              </a:ext>
            </a:extLst>
          </p:cNvPr>
          <p:cNvSpPr txBox="1"/>
          <p:nvPr/>
        </p:nvSpPr>
        <p:spPr>
          <a:xfrm>
            <a:off x="838200" y="1160559"/>
            <a:ext cx="3282538" cy="5632311"/>
          </a:xfrm>
          <a:prstGeom prst="rect">
            <a:avLst/>
          </a:prstGeom>
          <a:noFill/>
        </p:spPr>
        <p:txBody>
          <a:bodyPr wrap="square" numCol="1" rtlCol="0">
            <a:spAutoFit/>
          </a:bodyPr>
          <a:lstStyle/>
          <a:p>
            <a:r>
              <a:rPr lang="en-US" dirty="0"/>
              <a:t>From the simulation with Carla, our team obtained data for 6 EV driving scenarios with different weather conditions. For each scenario, the data was split into 3 different files and consisted of the following features:</a:t>
            </a:r>
          </a:p>
          <a:p>
            <a:r>
              <a:rPr lang="en-US" dirty="0"/>
              <a:t> </a:t>
            </a:r>
          </a:p>
          <a:p>
            <a:pPr marL="285750" indent="-285750">
              <a:buFont typeface="Arial" panose="020B0604020202020204" pitchFamily="34" charset="0"/>
              <a:buChar char="•"/>
            </a:pPr>
            <a:r>
              <a:rPr lang="en-US" dirty="0"/>
              <a:t>Timestamp (</a:t>
            </a:r>
            <a:r>
              <a:rPr lang="en-US" dirty="0" err="1"/>
              <a:t>ts</a:t>
            </a:r>
            <a:r>
              <a:rPr lang="en-US" dirty="0"/>
              <a:t>)</a:t>
            </a:r>
          </a:p>
          <a:p>
            <a:pPr marL="285750" indent="-285750">
              <a:buFont typeface="Arial" panose="020B0604020202020204" pitchFamily="34" charset="0"/>
              <a:buChar char="•"/>
            </a:pPr>
            <a:r>
              <a:rPr lang="en-US" dirty="0"/>
              <a:t>ID of the AV (</a:t>
            </a:r>
            <a:r>
              <a:rPr lang="en-US" dirty="0" err="1"/>
              <a:t>agent_ID</a:t>
            </a:r>
            <a:r>
              <a:rPr lang="en-US" dirty="0"/>
              <a:t>)</a:t>
            </a:r>
          </a:p>
          <a:p>
            <a:pPr marL="285750" indent="-285750">
              <a:buFont typeface="Arial" panose="020B0604020202020204" pitchFamily="34" charset="0"/>
              <a:buChar char="•"/>
            </a:pPr>
            <a:r>
              <a:rPr lang="en-US" dirty="0"/>
              <a:t>Acceleration of the AV (throttle)</a:t>
            </a:r>
          </a:p>
          <a:p>
            <a:pPr marL="285750" indent="-285750">
              <a:buFont typeface="Arial" panose="020B0604020202020204" pitchFamily="34" charset="0"/>
              <a:buChar char="•"/>
            </a:pPr>
            <a:r>
              <a:rPr lang="en-US" dirty="0"/>
              <a:t>Direction of the AV (steer)</a:t>
            </a:r>
          </a:p>
          <a:p>
            <a:pPr marL="285750" indent="-285750">
              <a:buFont typeface="Arial" panose="020B0604020202020204" pitchFamily="34" charset="0"/>
              <a:buChar char="•"/>
            </a:pPr>
            <a:r>
              <a:rPr lang="en-US" dirty="0"/>
              <a:t>Braking of the AV (brake)</a:t>
            </a:r>
          </a:p>
          <a:p>
            <a:pPr marL="285750" indent="-285750">
              <a:buFont typeface="Arial" panose="020B0604020202020204" pitchFamily="34" charset="0"/>
              <a:buChar char="•"/>
            </a:pPr>
            <a:r>
              <a:rPr lang="en-US" dirty="0"/>
              <a:t>Distance of AV to NPC Actor (cvip)</a:t>
            </a:r>
          </a:p>
          <a:p>
            <a:pPr marL="285750" indent="-285750">
              <a:buFont typeface="Arial" panose="020B0604020202020204" pitchFamily="34" charset="0"/>
              <a:buChar char="•"/>
            </a:pPr>
            <a:r>
              <a:rPr lang="en-US" dirty="0"/>
              <a:t>Horizontal location of AV (x)</a:t>
            </a:r>
          </a:p>
          <a:p>
            <a:pPr marL="285750" indent="-285750">
              <a:buFont typeface="Arial" panose="020B0604020202020204" pitchFamily="34" charset="0"/>
              <a:buChar char="•"/>
            </a:pPr>
            <a:r>
              <a:rPr lang="en-US" dirty="0"/>
              <a:t>Moving direction of AV (y)</a:t>
            </a:r>
          </a:p>
          <a:p>
            <a:pPr marL="285750" indent="-285750">
              <a:buFont typeface="Arial" panose="020B0604020202020204" pitchFamily="34" charset="0"/>
              <a:buChar char="•"/>
            </a:pPr>
            <a:r>
              <a:rPr lang="en-US" dirty="0"/>
              <a:t>Speed of AV along y-axis (v)</a:t>
            </a:r>
          </a:p>
          <a:p>
            <a:endParaRPr lang="en-US" dirty="0"/>
          </a:p>
        </p:txBody>
      </p:sp>
      <p:sp>
        <p:nvSpPr>
          <p:cNvPr id="7" name="TextBox 6">
            <a:extLst>
              <a:ext uri="{FF2B5EF4-FFF2-40B4-BE49-F238E27FC236}">
                <a16:creationId xmlns:a16="http://schemas.microsoft.com/office/drawing/2014/main" id="{99E03FF4-E2DD-E13D-71B8-8CE846AA7222}"/>
              </a:ext>
            </a:extLst>
          </p:cNvPr>
          <p:cNvSpPr txBox="1"/>
          <p:nvPr/>
        </p:nvSpPr>
        <p:spPr>
          <a:xfrm>
            <a:off x="5448795" y="2432462"/>
            <a:ext cx="3282538" cy="369332"/>
          </a:xfrm>
          <a:prstGeom prst="rect">
            <a:avLst/>
          </a:prstGeom>
          <a:noFill/>
        </p:spPr>
        <p:txBody>
          <a:bodyPr wrap="square" rtlCol="0">
            <a:spAutoFit/>
          </a:bodyPr>
          <a:lstStyle/>
          <a:p>
            <a:r>
              <a:rPr lang="en-US" b="1" dirty="0"/>
              <a:t>Clear night: _cvip.csv</a:t>
            </a:r>
          </a:p>
        </p:txBody>
      </p:sp>
      <p:sp>
        <p:nvSpPr>
          <p:cNvPr id="8" name="TextBox 7">
            <a:extLst>
              <a:ext uri="{FF2B5EF4-FFF2-40B4-BE49-F238E27FC236}">
                <a16:creationId xmlns:a16="http://schemas.microsoft.com/office/drawing/2014/main" id="{2455911B-4618-FFBF-16AE-430C5E4AD83D}"/>
              </a:ext>
            </a:extLst>
          </p:cNvPr>
          <p:cNvSpPr txBox="1"/>
          <p:nvPr/>
        </p:nvSpPr>
        <p:spPr>
          <a:xfrm>
            <a:off x="5448795" y="543245"/>
            <a:ext cx="3282538" cy="369332"/>
          </a:xfrm>
          <a:prstGeom prst="rect">
            <a:avLst/>
          </a:prstGeom>
          <a:noFill/>
        </p:spPr>
        <p:txBody>
          <a:bodyPr wrap="square" rtlCol="0">
            <a:spAutoFit/>
          </a:bodyPr>
          <a:lstStyle/>
          <a:p>
            <a:r>
              <a:rPr lang="en-US" b="1" dirty="0"/>
              <a:t>Clear night: _ctl.csv</a:t>
            </a:r>
          </a:p>
        </p:txBody>
      </p:sp>
      <p:sp>
        <p:nvSpPr>
          <p:cNvPr id="9" name="TextBox 8">
            <a:extLst>
              <a:ext uri="{FF2B5EF4-FFF2-40B4-BE49-F238E27FC236}">
                <a16:creationId xmlns:a16="http://schemas.microsoft.com/office/drawing/2014/main" id="{9C837ACD-8F69-C114-37B2-2F98029DF5AF}"/>
              </a:ext>
            </a:extLst>
          </p:cNvPr>
          <p:cNvSpPr txBox="1"/>
          <p:nvPr/>
        </p:nvSpPr>
        <p:spPr>
          <a:xfrm>
            <a:off x="5448795" y="4425538"/>
            <a:ext cx="3282538" cy="369332"/>
          </a:xfrm>
          <a:prstGeom prst="rect">
            <a:avLst/>
          </a:prstGeom>
          <a:noFill/>
        </p:spPr>
        <p:txBody>
          <a:bodyPr wrap="square" rtlCol="0">
            <a:spAutoFit/>
          </a:bodyPr>
          <a:lstStyle/>
          <a:p>
            <a:r>
              <a:rPr lang="en-US" b="1" dirty="0"/>
              <a:t>Clear night: _traj.csv</a:t>
            </a:r>
          </a:p>
        </p:txBody>
      </p:sp>
      <p:pic>
        <p:nvPicPr>
          <p:cNvPr id="11" name="Picture 10">
            <a:extLst>
              <a:ext uri="{FF2B5EF4-FFF2-40B4-BE49-F238E27FC236}">
                <a16:creationId xmlns:a16="http://schemas.microsoft.com/office/drawing/2014/main" id="{9810627E-8EBA-ABAB-C95A-2546ECD44B43}"/>
              </a:ext>
            </a:extLst>
          </p:cNvPr>
          <p:cNvPicPr>
            <a:picLocks noChangeAspect="1"/>
          </p:cNvPicPr>
          <p:nvPr/>
        </p:nvPicPr>
        <p:blipFill>
          <a:blip r:embed="rId2"/>
          <a:stretch>
            <a:fillRect/>
          </a:stretch>
        </p:blipFill>
        <p:spPr>
          <a:xfrm>
            <a:off x="5556508" y="951349"/>
            <a:ext cx="4361521" cy="1383113"/>
          </a:xfrm>
          <a:prstGeom prst="rect">
            <a:avLst/>
          </a:prstGeom>
        </p:spPr>
      </p:pic>
      <p:pic>
        <p:nvPicPr>
          <p:cNvPr id="13" name="Picture 12">
            <a:extLst>
              <a:ext uri="{FF2B5EF4-FFF2-40B4-BE49-F238E27FC236}">
                <a16:creationId xmlns:a16="http://schemas.microsoft.com/office/drawing/2014/main" id="{321A122D-A4B6-FD24-2599-6BF5F0B4BF48}"/>
              </a:ext>
            </a:extLst>
          </p:cNvPr>
          <p:cNvPicPr>
            <a:picLocks noChangeAspect="1"/>
          </p:cNvPicPr>
          <p:nvPr/>
        </p:nvPicPr>
        <p:blipFill>
          <a:blip r:embed="rId3"/>
          <a:stretch>
            <a:fillRect/>
          </a:stretch>
        </p:blipFill>
        <p:spPr>
          <a:xfrm>
            <a:off x="5556508" y="2815786"/>
            <a:ext cx="6319119" cy="1443907"/>
          </a:xfrm>
          <a:prstGeom prst="rect">
            <a:avLst/>
          </a:prstGeom>
        </p:spPr>
      </p:pic>
      <p:pic>
        <p:nvPicPr>
          <p:cNvPr id="15" name="Picture 14">
            <a:extLst>
              <a:ext uri="{FF2B5EF4-FFF2-40B4-BE49-F238E27FC236}">
                <a16:creationId xmlns:a16="http://schemas.microsoft.com/office/drawing/2014/main" id="{DEBCE2A1-C320-EBAF-9C5E-FC1D951295FD}"/>
              </a:ext>
            </a:extLst>
          </p:cNvPr>
          <p:cNvPicPr>
            <a:picLocks noChangeAspect="1"/>
          </p:cNvPicPr>
          <p:nvPr/>
        </p:nvPicPr>
        <p:blipFill>
          <a:blip r:embed="rId4"/>
          <a:stretch>
            <a:fillRect/>
          </a:stretch>
        </p:blipFill>
        <p:spPr>
          <a:xfrm>
            <a:off x="5556508" y="4832179"/>
            <a:ext cx="5356915" cy="1455065"/>
          </a:xfrm>
          <a:prstGeom prst="rect">
            <a:avLst/>
          </a:prstGeom>
        </p:spPr>
      </p:pic>
    </p:spTree>
    <p:extLst>
      <p:ext uri="{BB962C8B-B14F-4D97-AF65-F5344CB8AC3E}">
        <p14:creationId xmlns:p14="http://schemas.microsoft.com/office/powerpoint/2010/main" val="1774812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5" t="8611" r="8220" b="5337"/>
          <a:stretch/>
        </p:blipFill>
        <p:spPr>
          <a:xfrm>
            <a:off x="2206379" y="721680"/>
            <a:ext cx="7779242" cy="5895846"/>
          </a:xfrm>
          <a:prstGeom prst="rect">
            <a:avLst/>
          </a:prstGeom>
        </p:spPr>
      </p:pic>
      <p:sp>
        <p:nvSpPr>
          <p:cNvPr id="3" name="Title 1">
            <a:extLst>
              <a:ext uri="{FF2B5EF4-FFF2-40B4-BE49-F238E27FC236}">
                <a16:creationId xmlns:a16="http://schemas.microsoft.com/office/drawing/2014/main" id="{D2EB2AD5-E089-FDF1-314B-CDAEBC6F40D5}"/>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132039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3970318"/>
          </a:xfrm>
          <a:prstGeom prst="rect">
            <a:avLst/>
          </a:prstGeom>
          <a:noFill/>
        </p:spPr>
        <p:txBody>
          <a:bodyPr wrap="square" rtlCol="0">
            <a:spAutoFit/>
          </a:bodyPr>
          <a:lstStyle/>
          <a:p>
            <a:r>
              <a:rPr lang="en-US" dirty="0"/>
              <a:t>Q4</a:t>
            </a:r>
            <a:r>
              <a:rPr lang="en-US" altLang="zh-CN" dirty="0"/>
              <a:t>.b:</a:t>
            </a:r>
            <a:r>
              <a:rPr lang="en-US" dirty="0"/>
              <a:t> </a:t>
            </a:r>
            <a:r>
              <a:rPr lang="en-US" altLang="zh-CN" dirty="0">
                <a:solidFill>
                  <a:srgbClr val="212529"/>
                </a:solidFill>
                <a:latin typeface="Arial" panose="020B0604020202020204" pitchFamily="34" charset="0"/>
              </a:rPr>
              <a:t>U</a:t>
            </a:r>
            <a:r>
              <a:rPr lang="en-US" sz="1800" b="0" i="0" u="none" strike="noStrike" dirty="0">
                <a:solidFill>
                  <a:srgbClr val="212529"/>
                </a:solidFill>
                <a:effectLst/>
                <a:latin typeface="Arial" panose="020B0604020202020204" pitchFamily="34" charset="0"/>
              </a:rPr>
              <a:t>se 2-sample t-test to test on the </a:t>
            </a:r>
            <a:r>
              <a:rPr lang="en-US" sz="1800" b="1" i="0" u="none" strike="noStrike" dirty="0">
                <a:solidFill>
                  <a:srgbClr val="212529"/>
                </a:solidFill>
                <a:effectLst/>
                <a:latin typeface="Arial" panose="020B0604020202020204" pitchFamily="34" charset="0"/>
              </a:rPr>
              <a:t>‘steer’</a:t>
            </a:r>
            <a:r>
              <a:rPr lang="en-US" sz="1800" b="0" i="0" u="none" strike="noStrike" dirty="0">
                <a:solidFill>
                  <a:srgbClr val="212529"/>
                </a:solidFill>
                <a:effectLst/>
                <a:latin typeface="Arial" panose="020B0604020202020204" pitchFamily="34" charset="0"/>
              </a:rPr>
              <a:t> values of </a:t>
            </a:r>
            <a:r>
              <a:rPr lang="en-US" sz="1800" b="1" i="0" u="none" strike="noStrike" dirty="0">
                <a:solidFill>
                  <a:srgbClr val="212529"/>
                </a:solidFill>
                <a:effectLst/>
                <a:latin typeface="Arial" panose="020B0604020202020204" pitchFamily="34" charset="0"/>
              </a:rPr>
              <a:t>abnormal runs vs normal runs</a:t>
            </a:r>
            <a:r>
              <a:rPr lang="en-US" altLang="zh-CN" sz="1800" b="1" i="0" u="none" strike="noStrike" dirty="0">
                <a:solidFill>
                  <a:srgbClr val="212529"/>
                </a:solidFill>
                <a:effectLst/>
                <a:latin typeface="Arial" panose="020B0604020202020204" pitchFamily="34" charset="0"/>
              </a:rPr>
              <a:t>.</a:t>
            </a:r>
            <a:endParaRPr lang="en-US" altLang="zh-CN" dirty="0"/>
          </a:p>
          <a:p>
            <a:pPr marL="400050" indent="-400050">
              <a:buFont typeface="+mj-lt"/>
              <a:buAutoNum type="romanLcPeriod"/>
            </a:pPr>
            <a:r>
              <a:rPr lang="en-US" sz="1800" b="0" i="0" u="none" strike="noStrike" dirty="0">
                <a:solidFill>
                  <a:srgbClr val="212529"/>
                </a:solidFill>
                <a:effectLst/>
                <a:latin typeface="Arial" panose="020B0604020202020204" pitchFamily="34" charset="0"/>
              </a:rPr>
              <a:t>State the null and alternative hypotheses</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lvl="1"/>
            <a:endParaRPr lang="en-US" b="0" i="0" u="none" strike="noStrike" dirty="0">
              <a:solidFill>
                <a:srgbClr val="212529"/>
              </a:solidFill>
              <a:effectLst/>
              <a:latin typeface="Arial" panose="020B0604020202020204" pitchFamily="34" charset="0"/>
            </a:endParaRPr>
          </a:p>
          <a:p>
            <a:pPr marL="342900" indent="-342900">
              <a:buFont typeface="+mj-lt"/>
              <a:buAutoNum type="romanLcPeriod"/>
            </a:pPr>
            <a:r>
              <a:rPr lang="en-US" sz="1800" b="0" i="0" u="none" strike="noStrike" dirty="0">
                <a:solidFill>
                  <a:srgbClr val="212529"/>
                </a:solidFill>
                <a:effectLst/>
                <a:latin typeface="Arial" panose="020B0604020202020204" pitchFamily="34" charset="0"/>
              </a:rPr>
              <a:t>Perform the test and calculate test statistics</a:t>
            </a:r>
            <a:endParaRPr lang="en-US" dirty="0">
              <a:solidFill>
                <a:srgbClr val="212529"/>
              </a:solidFill>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altLang="zh-CN" b="0" i="0" u="none" strike="noStrike" dirty="0">
              <a:solidFill>
                <a:srgbClr val="212529"/>
              </a:solidFill>
              <a:effectLst/>
              <a:latin typeface="Arial" panose="020B0604020202020204" pitchFamily="34" charset="0"/>
            </a:endParaRPr>
          </a:p>
          <a:p>
            <a:pPr lvl="1"/>
            <a:endParaRPr lang="en-US" b="0" i="0" u="none" strike="noStrike" dirty="0">
              <a:solidFill>
                <a:srgbClr val="212529"/>
              </a:solidFill>
              <a:effectLst/>
              <a:latin typeface="Arial" panose="020B0604020202020204" pitchFamily="34" charset="0"/>
            </a:endParaRPr>
          </a:p>
          <a:p>
            <a:pPr marL="342900" indent="-342900">
              <a:buFont typeface="+mj-lt"/>
              <a:buAutoNum type="romanLcPeriod"/>
            </a:pPr>
            <a:r>
              <a:rPr lang="en-US" sz="1800" b="0" i="0" u="none" strike="noStrike" dirty="0">
                <a:solidFill>
                  <a:srgbClr val="212529"/>
                </a:solidFill>
                <a:effectLst/>
                <a:latin typeface="Arial" panose="020B0604020202020204" pitchFamily="34" charset="0"/>
              </a:rPr>
              <a:t>Assume a significance level of 0.05, what is your conclusion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altLang="zh-CN" dirty="0"/>
              <a:t>Q4.c:</a:t>
            </a:r>
            <a:r>
              <a:rPr lang="zh-CN" altLang="en-US" dirty="0"/>
              <a:t> </a:t>
            </a:r>
            <a:r>
              <a:rPr lang="en-US" sz="1800" b="0" i="0" u="none" strike="noStrike" dirty="0">
                <a:solidFill>
                  <a:srgbClr val="212529"/>
                </a:solidFill>
                <a:effectLst/>
                <a:latin typeface="Arial" panose="020B0604020202020204" pitchFamily="34" charset="0"/>
              </a:rPr>
              <a:t>Does the testing result contradict your observation on the ”steer” feature in part 4.a? Why?</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801314"/>
          </a:xfrm>
          <a:prstGeom prst="rect">
            <a:avLst/>
          </a:prstGeom>
          <a:noFill/>
        </p:spPr>
        <p:txBody>
          <a:bodyPr wrap="square" rtlCol="0">
            <a:spAutoFit/>
          </a:bodyPr>
          <a:lstStyle/>
          <a:p>
            <a:r>
              <a:rPr lang="en-US" dirty="0"/>
              <a:t>Q5</a:t>
            </a:r>
            <a:r>
              <a:rPr lang="en-US" altLang="zh-CN" dirty="0"/>
              <a:t>:</a:t>
            </a:r>
            <a:r>
              <a:rPr lang="zh-CN" altLang="en-US" dirty="0"/>
              <a:t> </a:t>
            </a:r>
            <a:r>
              <a:rPr lang="en-US" altLang="zh-CN" dirty="0">
                <a:solidFill>
                  <a:srgbClr val="212529"/>
                </a:solidFill>
                <a:latin typeface="Arial" panose="020B0604020202020204" pitchFamily="34" charset="0"/>
              </a:rPr>
              <a:t>S</a:t>
            </a:r>
            <a:r>
              <a:rPr lang="en-US" sz="1800" b="0" i="0" u="none" strike="noStrike" dirty="0">
                <a:solidFill>
                  <a:srgbClr val="212529"/>
                </a:solidFill>
                <a:effectLst/>
                <a:latin typeface="Arial" panose="020B0604020202020204" pitchFamily="34" charset="0"/>
              </a:rPr>
              <a:t>ome of the</a:t>
            </a:r>
            <a:r>
              <a:rPr lang="zh-CN" altLang="en-US" sz="1800" b="0" i="0" u="none" strike="noStrike" dirty="0">
                <a:solidFill>
                  <a:srgbClr val="212529"/>
                </a:solidFill>
                <a:effectLst/>
                <a:latin typeface="Arial" panose="020B0604020202020204" pitchFamily="34" charset="0"/>
              </a:rPr>
              <a:t> </a:t>
            </a:r>
            <a:r>
              <a:rPr lang="en-US" altLang="zh-CN" sz="1800" b="0" i="0" u="none" strike="noStrike" dirty="0">
                <a:solidFill>
                  <a:srgbClr val="212529"/>
                </a:solidFill>
                <a:effectLst/>
                <a:latin typeface="Arial" panose="020B0604020202020204" pitchFamily="34" charset="0"/>
              </a:rPr>
              <a:t>features</a:t>
            </a:r>
            <a:r>
              <a:rPr lang="en-US" sz="1800" b="0" i="0" u="none" strike="noStrike" dirty="0">
                <a:solidFill>
                  <a:srgbClr val="212529"/>
                </a:solidFill>
                <a:effectLst/>
                <a:latin typeface="Arial" panose="020B0604020202020204" pitchFamily="34" charset="0"/>
              </a:rPr>
              <a:t> are better indicators of abnormal AV behavior, can you identify them?</a:t>
            </a:r>
            <a:endParaRPr lang="en-US" altLang="zh-CN" dirty="0"/>
          </a:p>
          <a:p>
            <a:pPr marL="342900" indent="-342900">
              <a:buFont typeface="+mj-lt"/>
              <a:buAutoNum type="alphaLcPeriod"/>
            </a:pPr>
            <a:endParaRPr lang="en-US" sz="1800"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By looking at the distribution plots of the features in Task 2.4, explain your choice of indicators.</a:t>
            </a: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a:pPr>
            <a:endParaRPr lang="en-US" altLang="zh-CN" dirty="0">
              <a:solidFill>
                <a:srgbClr val="212529"/>
              </a:solidFill>
              <a:latin typeface="Arial" panose="020B0604020202020204" pitchFamily="34" charset="0"/>
            </a:endParaRPr>
          </a:p>
          <a:p>
            <a:pPr marL="342900" indent="-342900">
              <a:buFont typeface="+mj-lt"/>
              <a:buAutoNum type="alphaLcPeriod" startAt="2"/>
            </a:pPr>
            <a:r>
              <a:rPr lang="en-US" sz="1800" b="0" i="0" u="none" strike="noStrike" dirty="0">
                <a:solidFill>
                  <a:srgbClr val="212529"/>
                </a:solidFill>
                <a:effectLst/>
                <a:latin typeface="Arial" panose="020B0604020202020204" pitchFamily="34" charset="0"/>
              </a:rPr>
              <a:t>For the fields you identified as good accident indicators above, are they related (Calculate the Pearson correlation coefficient between each pair of the indicators to justify your answer)? If so, how does that affect the predicting power of using one indicator versus using all of them? </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078313"/>
          </a:xfrm>
          <a:prstGeom prst="rect">
            <a:avLst/>
          </a:prstGeom>
          <a:noFill/>
        </p:spPr>
        <p:txBody>
          <a:bodyPr wrap="square" rtlCol="0">
            <a:spAutoFit/>
          </a:bodyPr>
          <a:lstStyle/>
          <a:p>
            <a:r>
              <a:rPr lang="en-US" dirty="0"/>
              <a:t>Q6</a:t>
            </a:r>
            <a:r>
              <a:rPr lang="en-US" altLang="zh-CN" dirty="0"/>
              <a:t>:</a:t>
            </a:r>
            <a:r>
              <a:rPr lang="en-US" dirty="0"/>
              <a:t> </a:t>
            </a:r>
            <a:r>
              <a:rPr lang="en-US" sz="1800" b="0" i="0" u="none" strike="noStrike" dirty="0">
                <a:solidFill>
                  <a:srgbClr val="212529"/>
                </a:solidFill>
                <a:effectLst/>
                <a:latin typeface="Arial" panose="020B0604020202020204" pitchFamily="34" charset="0"/>
              </a:rPr>
              <a:t>Suppose we want to use hypothesis testing to test whether the field you choose </a:t>
            </a:r>
            <a:r>
              <a:rPr lang="en-US" dirty="0">
                <a:solidFill>
                  <a:srgbClr val="212529"/>
                </a:solidFill>
                <a:latin typeface="Arial" panose="020B0604020202020204" pitchFamily="34" charset="0"/>
              </a:rPr>
              <a:t>from</a:t>
            </a:r>
            <a:r>
              <a:rPr lang="en-US" sz="1800" b="0" i="0" u="none" strike="noStrike" dirty="0">
                <a:solidFill>
                  <a:srgbClr val="212529"/>
                </a:solidFill>
                <a:effectLst/>
                <a:latin typeface="Arial" panose="020B0604020202020204" pitchFamily="34" charset="0"/>
              </a:rPr>
              <a:t> Task2.5 is indeed a good indicator of abnormal AV behavior, using the Kolmogorov–Smirnov two-sample test.</a:t>
            </a:r>
            <a:endParaRPr lang="en-US" altLang="zh-CN" dirty="0"/>
          </a:p>
          <a:p>
            <a:pPr marL="342900" indent="-342900">
              <a:buFont typeface="+mj-lt"/>
              <a:buAutoNum type="alphaLcPeriod"/>
            </a:pPr>
            <a:r>
              <a:rPr lang="en-US" sz="1800" b="0" i="0" u="none" strike="noStrike" dirty="0">
                <a:solidFill>
                  <a:srgbClr val="212529"/>
                </a:solidFill>
                <a:effectLst/>
                <a:latin typeface="Arial" panose="020B0604020202020204" pitchFamily="34" charset="0"/>
              </a:rPr>
              <a:t>Construct the null and the alternative hypothesis and state them below</a:t>
            </a:r>
          </a:p>
          <a:p>
            <a:pPr lvl="1"/>
            <a:r>
              <a:rPr lang="en-US" altLang="zh-CN" dirty="0">
                <a:solidFill>
                  <a:srgbClr val="212529"/>
                </a:solidFill>
                <a:latin typeface="Arial" panose="020B0604020202020204" pitchFamily="34" charset="0"/>
              </a:rPr>
              <a:t>H0:</a:t>
            </a:r>
            <a:endParaRPr lang="en-US" dirty="0">
              <a:solidFill>
                <a:srgbClr val="212529"/>
              </a:solidFill>
              <a:latin typeface="Arial" panose="020B0604020202020204" pitchFamily="34" charset="0"/>
            </a:endParaRPr>
          </a:p>
          <a:p>
            <a:pPr lvl="1"/>
            <a:r>
              <a:rPr lang="en-US" altLang="zh-CN" dirty="0">
                <a:solidFill>
                  <a:srgbClr val="212529"/>
                </a:solidFill>
                <a:latin typeface="Arial" panose="020B0604020202020204" pitchFamily="34" charset="0"/>
              </a:rPr>
              <a:t>H1:</a:t>
            </a: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Perform the KS two-sample test and calculate its statistics.</a:t>
            </a:r>
            <a:br>
              <a:rPr lang="en-US" sz="1800" b="0" i="0" u="none" strike="noStrike" dirty="0">
                <a:solidFill>
                  <a:srgbClr val="212529"/>
                </a:solidFill>
                <a:effectLst/>
                <a:latin typeface="Arial" panose="020B0604020202020204" pitchFamily="34" charset="0"/>
              </a:rPr>
            </a:br>
            <a:endParaRPr lang="en-US" altLang="zh-CN" b="0" i="0" u="none" strike="noStrike" dirty="0">
              <a:solidFill>
                <a:srgbClr val="212529"/>
              </a:solidFill>
              <a:effectLst/>
              <a:latin typeface="Arial" panose="020B0604020202020204" pitchFamily="34" charset="0"/>
            </a:endParaRPr>
          </a:p>
          <a:p>
            <a:pPr marL="800100" lvl="1" indent="-342900">
              <a:buFont typeface="+mj-lt"/>
              <a:buAutoNum type="alphaLcPeriod"/>
            </a:pPr>
            <a:endParaRPr lang="en-US" b="0" i="0" u="none" strike="noStrike" dirty="0">
              <a:solidFill>
                <a:srgbClr val="212529"/>
              </a:solidFill>
              <a:effectLst/>
              <a:latin typeface="Arial" panose="020B0604020202020204" pitchFamily="34" charset="0"/>
            </a:endParaRPr>
          </a:p>
          <a:p>
            <a:pPr marL="342900" indent="-342900">
              <a:buFont typeface="+mj-lt"/>
              <a:buAutoNum type="alphaLcPeriod"/>
            </a:pPr>
            <a:r>
              <a:rPr lang="en-US" sz="1800" b="0" i="0" u="none" strike="noStrike" dirty="0">
                <a:solidFill>
                  <a:srgbClr val="212529"/>
                </a:solidFill>
                <a:effectLst/>
                <a:latin typeface="Arial" panose="020B0604020202020204" pitchFamily="34" charset="0"/>
              </a:rPr>
              <a:t>Assume a significance level of 0.05, what is your conclusion? </a:t>
            </a:r>
            <a:endParaRPr lang="en-US" dirty="0"/>
          </a:p>
          <a:p>
            <a:pPr marL="342900" indent="-342900">
              <a:buFont typeface="+mj-lt"/>
              <a:buAutoNum type="alphaLcPeriod"/>
            </a:pPr>
            <a:endParaRPr lang="en-US" dirty="0"/>
          </a:p>
          <a:p>
            <a:pPr marL="342900" indent="-342900">
              <a:buFont typeface="+mj-lt"/>
              <a:buAutoNum type="alphaLcPeriod"/>
            </a:pPr>
            <a:endParaRPr lang="en-US" dirty="0"/>
          </a:p>
          <a:p>
            <a:pPr marL="342900" indent="-342900">
              <a:buFont typeface="+mj-lt"/>
              <a:buAutoNum type="alphaLcPeriod"/>
            </a:pPr>
            <a:r>
              <a:rPr lang="en-US" sz="1800" b="0" i="0" u="none" strike="noStrike" dirty="0">
                <a:solidFill>
                  <a:srgbClr val="212529"/>
                </a:solidFill>
                <a:effectLst/>
                <a:latin typeface="Arial" panose="020B0604020202020204" pitchFamily="34" charset="0"/>
              </a:rPr>
              <a:t>Repeat the same test on a feature that you did not select as an indicator of abnormal behavior in Task 2.5, what is your conclusion?</a:t>
            </a:r>
          </a:p>
          <a:p>
            <a:pPr marL="342900" indent="-342900">
              <a:buFont typeface="+mj-lt"/>
              <a:buAutoNum type="alphaLcPeriod"/>
            </a:pPr>
            <a:endParaRPr lang="en-US" dirty="0">
              <a:solidFill>
                <a:srgbClr val="212529"/>
              </a:solidFill>
              <a:latin typeface="Arial" panose="020B0604020202020204" pitchFamily="34" charset="0"/>
            </a:endParaRPr>
          </a:p>
          <a:p>
            <a:endParaRPr lang="en-US" sz="1800" b="0" i="0" u="none" strike="noStrike" dirty="0">
              <a:solidFill>
                <a:srgbClr val="212529"/>
              </a:solidFill>
              <a:effectLst/>
              <a:latin typeface="Arial" panose="020B0604020202020204" pitchFamily="34" charset="0"/>
            </a:endParaRPr>
          </a:p>
          <a:p>
            <a:pPr marL="342900" indent="-342900">
              <a:buFont typeface="+mj-lt"/>
              <a:buAutoNum type="alphaLcPeriod" startAt="5"/>
            </a:pPr>
            <a:r>
              <a:rPr lang="en-US" sz="1800" b="0" i="0" u="none" strike="noStrike" dirty="0">
                <a:solidFill>
                  <a:srgbClr val="212529"/>
                </a:solidFill>
                <a:effectLst/>
                <a:latin typeface="Arial" panose="020B0604020202020204" pitchFamily="34" charset="0"/>
              </a:rPr>
              <a:t>What are the major differences between the KS test and the t-test?</a:t>
            </a:r>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115770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308324"/>
          </a:xfrm>
          <a:prstGeom prst="rect">
            <a:avLst/>
          </a:prstGeom>
          <a:noFill/>
        </p:spPr>
        <p:txBody>
          <a:bodyPr wrap="square" rtlCol="0">
            <a:spAutoFit/>
          </a:bodyPr>
          <a:lstStyle/>
          <a:p>
            <a:r>
              <a:rPr lang="en-US" dirty="0"/>
              <a:t>Q7: </a:t>
            </a:r>
            <a:r>
              <a:rPr lang="en-US" altLang="zh-CN" dirty="0">
                <a:latin typeface="Arial" panose="020B0604020202020204" pitchFamily="34" charset="0"/>
                <a:cs typeface="Arial" panose="020B0604020202020204" pitchFamily="34" charset="0"/>
              </a:rPr>
              <a:t>Keeping in mind that this experiment is executed over a period of time, what assumption did you make when using the KS two-sample test on the distributions in Task2.6? Are you able to come up with one situation where this assumption fails?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030745"/>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2585323"/>
          </a:xfrm>
          <a:prstGeom prst="rect">
            <a:avLst/>
          </a:prstGeom>
          <a:noFill/>
        </p:spPr>
        <p:txBody>
          <a:bodyPr wrap="square" rtlCol="0">
            <a:spAutoFit/>
          </a:bodyPr>
          <a:lstStyle/>
          <a:p>
            <a:pPr algn="just" rtl="0" fontAlgn="base">
              <a:spcBef>
                <a:spcPts val="0"/>
              </a:spcBef>
              <a:spcAft>
                <a:spcPts val="0"/>
              </a:spcAft>
            </a:pPr>
            <a:r>
              <a:rPr lang="en-US" dirty="0"/>
              <a:t>Q8</a:t>
            </a:r>
            <a:r>
              <a:rPr lang="en-US" altLang="zh-CN" dirty="0"/>
              <a:t>:</a:t>
            </a:r>
            <a:r>
              <a:rPr lang="zh-CN" altLang="en-US" dirty="0"/>
              <a:t> </a:t>
            </a:r>
            <a:r>
              <a:rPr lang="en-US" sz="1800" b="0" i="0" u="none" strike="noStrike" dirty="0">
                <a:solidFill>
                  <a:srgbClr val="212529"/>
                </a:solidFill>
                <a:effectLst/>
                <a:latin typeface="Arial" panose="020B0604020202020204" pitchFamily="34" charset="0"/>
              </a:rPr>
              <a:t>The dynamic-time-wrapper (DTW) is a method to compare two time-series data (such as the control and the trajectory data collected in our simulation). Use the DTW package in python (</a:t>
            </a:r>
            <a:r>
              <a:rPr lang="en-US" sz="1800" b="0" i="0" u="none" strike="noStrike" dirty="0" err="1">
                <a:solidFill>
                  <a:srgbClr val="212529"/>
                </a:solidFill>
                <a:effectLst/>
                <a:latin typeface="Arial" panose="020B0604020202020204" pitchFamily="34" charset="0"/>
              </a:rPr>
              <a:t>dtaidistance</a:t>
            </a:r>
            <a:r>
              <a:rPr lang="en-US" sz="1800" b="0" i="0" u="none" strike="noStrike" dirty="0">
                <a:solidFill>
                  <a:srgbClr val="212529"/>
                </a:solidFill>
                <a:effectLst/>
                <a:latin typeface="Arial" panose="020B0604020202020204" pitchFamily="34" charset="0"/>
              </a:rPr>
              <a:t> · </a:t>
            </a:r>
            <a:r>
              <a:rPr lang="en-US" sz="1800" b="0" i="0" u="none" strike="noStrike" dirty="0" err="1">
                <a:solidFill>
                  <a:srgbClr val="212529"/>
                </a:solidFill>
                <a:effectLst/>
                <a:latin typeface="Arial" panose="020B0604020202020204" pitchFamily="34" charset="0"/>
              </a:rPr>
              <a:t>PyPI</a:t>
            </a:r>
            <a:r>
              <a:rPr lang="en-US" sz="1800" b="0" i="0" u="none" strike="noStrike" dirty="0">
                <a:solidFill>
                  <a:srgbClr val="212529"/>
                </a:solidFill>
                <a:effectLst/>
                <a:latin typeface="Arial" panose="020B0604020202020204" pitchFamily="34" charset="0"/>
              </a:rPr>
              <a:t>), and apply the DTW distance on the two time-series dataset (using steering data of clear-noon as a reference): (1) steering data of clear-night and (2) steering data of clear-sunset. What can you say about the DTW distance for (1) and (2) with respect to the reference?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513728" y="1356751"/>
            <a:ext cx="3096371" cy="2308324"/>
          </a:xfrm>
          <a:prstGeom prst="rect">
            <a:avLst/>
          </a:prstGeom>
          <a:noFill/>
        </p:spPr>
        <p:txBody>
          <a:bodyPr wrap="square" rtlCol="0">
            <a:spAutoFit/>
          </a:bodyPr>
          <a:lstStyle/>
          <a:p>
            <a:r>
              <a:rPr lang="en-US" altLang="zh-CN" b="1" dirty="0"/>
              <a:t>Scene Durations</a:t>
            </a:r>
          </a:p>
          <a:p>
            <a:endParaRPr lang="en-US" altLang="zh-CN" b="1" dirty="0"/>
          </a:p>
          <a:p>
            <a:r>
              <a:rPr lang="en-US" altLang="zh-CN" dirty="0"/>
              <a:t>Clear Night:	838 </a:t>
            </a:r>
            <a:r>
              <a:rPr lang="en-US" altLang="zh-CN" dirty="0" err="1"/>
              <a:t>ms</a:t>
            </a:r>
            <a:endParaRPr lang="en-US" altLang="zh-CN" dirty="0"/>
          </a:p>
          <a:p>
            <a:r>
              <a:rPr lang="en-US" altLang="zh-CN" dirty="0"/>
              <a:t>Clear Sunset:	756 </a:t>
            </a:r>
            <a:r>
              <a:rPr lang="en-US" altLang="zh-CN" dirty="0" err="1"/>
              <a:t>ms</a:t>
            </a:r>
            <a:endParaRPr lang="en-US" altLang="zh-CN" dirty="0"/>
          </a:p>
          <a:p>
            <a:r>
              <a:rPr lang="en-US" altLang="zh-CN" dirty="0"/>
              <a:t>Clear Noon:	750 </a:t>
            </a:r>
            <a:r>
              <a:rPr lang="en-US" altLang="zh-CN" dirty="0" err="1"/>
              <a:t>ms</a:t>
            </a:r>
            <a:endParaRPr lang="en-US" altLang="zh-CN" dirty="0"/>
          </a:p>
          <a:p>
            <a:r>
              <a:rPr lang="en-US" altLang="zh-CN" dirty="0"/>
              <a:t>Rain Noon:	400 </a:t>
            </a:r>
            <a:r>
              <a:rPr lang="en-US" altLang="zh-CN" dirty="0" err="1"/>
              <a:t>ms</a:t>
            </a:r>
            <a:endParaRPr lang="en-US" altLang="zh-CN" dirty="0"/>
          </a:p>
          <a:p>
            <a:r>
              <a:rPr lang="en-US" altLang="zh-CN" dirty="0"/>
              <a:t>Haze Noon:	751 </a:t>
            </a:r>
            <a:r>
              <a:rPr lang="en-US" altLang="zh-CN" dirty="0" err="1"/>
              <a:t>ms</a:t>
            </a:r>
            <a:endParaRPr lang="en-US" altLang="zh-CN" dirty="0"/>
          </a:p>
          <a:p>
            <a:r>
              <a:rPr lang="en-US" altLang="zh-CN" dirty="0"/>
              <a:t>Haze Sunset:	757 </a:t>
            </a:r>
            <a:r>
              <a:rPr lang="en-US" altLang="zh-CN" dirty="0" err="1"/>
              <a:t>ms</a:t>
            </a:r>
            <a:endParaRPr lang="en-US" altLang="zh-CN" dirty="0"/>
          </a:p>
        </p:txBody>
      </p:sp>
      <p:sp>
        <p:nvSpPr>
          <p:cNvPr id="4" name="TextBox 3">
            <a:extLst>
              <a:ext uri="{FF2B5EF4-FFF2-40B4-BE49-F238E27FC236}">
                <a16:creationId xmlns:a16="http://schemas.microsoft.com/office/drawing/2014/main" id="{A4039BB2-67D2-B743-5CF6-216D4626B61E}"/>
              </a:ext>
            </a:extLst>
          </p:cNvPr>
          <p:cNvSpPr txBox="1"/>
          <p:nvPr/>
        </p:nvSpPr>
        <p:spPr>
          <a:xfrm>
            <a:off x="4440382" y="314594"/>
            <a:ext cx="1911927" cy="369332"/>
          </a:xfrm>
          <a:prstGeom prst="rect">
            <a:avLst/>
          </a:prstGeom>
          <a:noFill/>
        </p:spPr>
        <p:txBody>
          <a:bodyPr wrap="square" rtlCol="0">
            <a:spAutoFit/>
          </a:bodyPr>
          <a:lstStyle/>
          <a:p>
            <a:r>
              <a:rPr lang="en-US" b="1" dirty="0"/>
              <a:t>Means Table</a:t>
            </a:r>
          </a:p>
        </p:txBody>
      </p:sp>
      <p:sp>
        <p:nvSpPr>
          <p:cNvPr id="5" name="TextBox 4">
            <a:extLst>
              <a:ext uri="{FF2B5EF4-FFF2-40B4-BE49-F238E27FC236}">
                <a16:creationId xmlns:a16="http://schemas.microsoft.com/office/drawing/2014/main" id="{FD650D25-1AB9-1816-98EB-D3FF5F9D5B08}"/>
              </a:ext>
            </a:extLst>
          </p:cNvPr>
          <p:cNvSpPr txBox="1"/>
          <p:nvPr/>
        </p:nvSpPr>
        <p:spPr>
          <a:xfrm>
            <a:off x="4440382" y="3406885"/>
            <a:ext cx="2685802" cy="369332"/>
          </a:xfrm>
          <a:prstGeom prst="rect">
            <a:avLst/>
          </a:prstGeom>
          <a:noFill/>
        </p:spPr>
        <p:txBody>
          <a:bodyPr wrap="square" rtlCol="0">
            <a:spAutoFit/>
          </a:bodyPr>
          <a:lstStyle/>
          <a:p>
            <a:r>
              <a:rPr lang="en-US" b="1" dirty="0"/>
              <a:t>Standard Deviations Table</a:t>
            </a:r>
          </a:p>
        </p:txBody>
      </p:sp>
      <p:pic>
        <p:nvPicPr>
          <p:cNvPr id="8" name="Picture 7">
            <a:extLst>
              <a:ext uri="{FF2B5EF4-FFF2-40B4-BE49-F238E27FC236}">
                <a16:creationId xmlns:a16="http://schemas.microsoft.com/office/drawing/2014/main" id="{8791DA14-9D4B-1D1E-991D-C7A8240B5052}"/>
              </a:ext>
            </a:extLst>
          </p:cNvPr>
          <p:cNvPicPr>
            <a:picLocks noChangeAspect="1"/>
          </p:cNvPicPr>
          <p:nvPr/>
        </p:nvPicPr>
        <p:blipFill>
          <a:blip r:embed="rId2"/>
          <a:stretch>
            <a:fillRect/>
          </a:stretch>
        </p:blipFill>
        <p:spPr>
          <a:xfrm>
            <a:off x="4520374" y="673331"/>
            <a:ext cx="7157898" cy="2533280"/>
          </a:xfrm>
          <a:prstGeom prst="rect">
            <a:avLst/>
          </a:prstGeom>
        </p:spPr>
      </p:pic>
      <p:pic>
        <p:nvPicPr>
          <p:cNvPr id="10" name="Picture 9">
            <a:extLst>
              <a:ext uri="{FF2B5EF4-FFF2-40B4-BE49-F238E27FC236}">
                <a16:creationId xmlns:a16="http://schemas.microsoft.com/office/drawing/2014/main" id="{58248465-9EAA-AB75-8C72-9E0060F73C01}"/>
              </a:ext>
            </a:extLst>
          </p:cNvPr>
          <p:cNvPicPr>
            <a:picLocks noChangeAspect="1"/>
          </p:cNvPicPr>
          <p:nvPr/>
        </p:nvPicPr>
        <p:blipFill>
          <a:blip r:embed="rId3"/>
          <a:stretch>
            <a:fillRect/>
          </a:stretch>
        </p:blipFill>
        <p:spPr>
          <a:xfrm>
            <a:off x="4520373" y="3800240"/>
            <a:ext cx="7202776" cy="2533280"/>
          </a:xfrm>
          <a:prstGeom prst="rect">
            <a:avLst/>
          </a:prstGeom>
        </p:spPr>
      </p:pic>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descr="A colorful lines on a white background">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787" t="8756" r="6561" b="5425"/>
          <a:stretch/>
        </p:blipFill>
        <p:spPr>
          <a:xfrm>
            <a:off x="357220" y="905413"/>
            <a:ext cx="11477559" cy="5887457"/>
          </a:xfrm>
          <a:prstGeom prst="rect">
            <a:avLst/>
          </a:prstGeom>
        </p:spPr>
      </p:pic>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093" t="8350" r="8368" b="5796"/>
          <a:stretch/>
        </p:blipFill>
        <p:spPr>
          <a:xfrm>
            <a:off x="534207" y="905413"/>
            <a:ext cx="11123586" cy="5856067"/>
          </a:xfrm>
          <a:prstGeom prst="rect">
            <a:avLst/>
          </a:prstGeom>
        </p:spPr>
      </p:pic>
    </p:spTree>
    <p:extLst>
      <p:ext uri="{BB962C8B-B14F-4D97-AF65-F5344CB8AC3E}">
        <p14:creationId xmlns:p14="http://schemas.microsoft.com/office/powerpoint/2010/main" val="24242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661" t="8565" r="9339" b="5365"/>
          <a:stretch/>
        </p:blipFill>
        <p:spPr>
          <a:xfrm>
            <a:off x="527049" y="905413"/>
            <a:ext cx="11137901" cy="5917473"/>
          </a:xfrm>
          <a:prstGeom prst="rect">
            <a:avLst/>
          </a:prstGeom>
        </p:spPr>
      </p:pic>
    </p:spTree>
    <p:extLst>
      <p:ext uri="{BB962C8B-B14F-4D97-AF65-F5344CB8AC3E}">
        <p14:creationId xmlns:p14="http://schemas.microsoft.com/office/powerpoint/2010/main" val="875523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985" t="8781" r="8151" b="5365"/>
          <a:stretch/>
        </p:blipFill>
        <p:spPr>
          <a:xfrm>
            <a:off x="514349" y="792400"/>
            <a:ext cx="11163301" cy="5853746"/>
          </a:xfrm>
          <a:prstGeom prst="rect">
            <a:avLst/>
          </a:prstGeom>
        </p:spPr>
      </p:pic>
    </p:spTree>
    <p:extLst>
      <p:ext uri="{BB962C8B-B14F-4D97-AF65-F5344CB8AC3E}">
        <p14:creationId xmlns:p14="http://schemas.microsoft.com/office/powerpoint/2010/main" val="232968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446" t="8134" r="8261" b="5366"/>
          <a:stretch/>
        </p:blipFill>
        <p:spPr>
          <a:xfrm>
            <a:off x="565147" y="718833"/>
            <a:ext cx="11296653" cy="5937034"/>
          </a:xfrm>
          <a:prstGeom prst="rect">
            <a:avLst/>
          </a:prstGeom>
        </p:spPr>
      </p:pic>
    </p:spTree>
    <p:extLst>
      <p:ext uri="{BB962C8B-B14F-4D97-AF65-F5344CB8AC3E}">
        <p14:creationId xmlns:p14="http://schemas.microsoft.com/office/powerpoint/2010/main" val="247489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6" name="Picture 5" descr="A line graph with different colors&#10;&#10;Description automatically generated">
            <a:extLst>
              <a:ext uri="{FF2B5EF4-FFF2-40B4-BE49-F238E27FC236}">
                <a16:creationId xmlns:a16="http://schemas.microsoft.com/office/drawing/2014/main" id="{8B79E7A4-3914-D991-DE5E-63DA1CF0EFA0}"/>
              </a:ext>
            </a:extLst>
          </p:cNvPr>
          <p:cNvPicPr>
            <a:picLocks noChangeAspect="1"/>
          </p:cNvPicPr>
          <p:nvPr/>
        </p:nvPicPr>
        <p:blipFill>
          <a:blip r:embed="rId2">
            <a:extLst>
              <a:ext uri="{28A0092B-C50C-407E-A947-70E740481C1C}">
                <a14:useLocalDpi xmlns:a14="http://schemas.microsoft.com/office/drawing/2010/main" val="0"/>
              </a:ext>
            </a:extLst>
          </a:blip>
          <a:srcRect l="10000" t="8602" r="8750" b="5833"/>
          <a:stretch/>
        </p:blipFill>
        <p:spPr>
          <a:xfrm>
            <a:off x="520700" y="905413"/>
            <a:ext cx="11150600" cy="5871330"/>
          </a:xfrm>
          <a:prstGeom prst="rect">
            <a:avLst/>
          </a:prstGeom>
        </p:spPr>
      </p:pic>
    </p:spTree>
    <p:extLst>
      <p:ext uri="{BB962C8B-B14F-4D97-AF65-F5344CB8AC3E}">
        <p14:creationId xmlns:p14="http://schemas.microsoft.com/office/powerpoint/2010/main" val="1738377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1140</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vt:lpstr>
      <vt:lpstr>Office Theme</vt:lpstr>
      <vt:lpstr>MP1 ECE 471 Fall 2024</vt:lpstr>
      <vt:lpstr>Task 1</vt:lpstr>
      <vt:lpstr>Task 1</vt:lpstr>
      <vt:lpstr>Task 1</vt:lpstr>
      <vt:lpstr>Task 1</vt:lpstr>
      <vt:lpstr>Task 1</vt:lpstr>
      <vt:lpstr>Task 1</vt:lpstr>
      <vt:lpstr>Task 1</vt:lpstr>
      <vt:lpstr>Task 1</vt:lpstr>
      <vt:lpstr>Task 1</vt:lpstr>
      <vt:lpstr>Task 1</vt:lpstr>
      <vt:lpstr>Task 2</vt:lpstr>
      <vt:lpstr>  </vt:lpstr>
      <vt:lpstr>Task 2</vt:lpstr>
      <vt:lpstr> </vt:lpstr>
      <vt:lpstr> </vt:lpstr>
      <vt:lpstr>Task 2</vt:lpstr>
      <vt:lpstr> </vt:lpstr>
      <vt:lpstr> </vt:lpstr>
      <vt:lpstr> </vt:lpstr>
      <vt:lpstr>Task 2</vt:lpstr>
      <vt:lpstr>Task 2</vt:lpstr>
      <vt:lpstr>Task 2</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Larson, Zach</cp:lastModifiedBy>
  <cp:revision>81</cp:revision>
  <dcterms:created xsi:type="dcterms:W3CDTF">2020-01-30T21:31:06Z</dcterms:created>
  <dcterms:modified xsi:type="dcterms:W3CDTF">2024-09-21T20:37:30Z</dcterms:modified>
</cp:coreProperties>
</file>