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afe7ed7d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afe7ed7d0_0_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5afe7ed7d0_0_1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afe7ed7d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afe7ed7d0_0_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25afe7ed7d0_0_1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afe7ed7d0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afe7ed7d0_0_1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25afe7ed7d0_0_16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5afe7ed7d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5afe7ed7d0_0_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25afe7ed7d0_0_17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afe7ed7d0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5afe7ed7d0_0_1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5afe7ed7d0_0_1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5afe7ed7d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afe7ed7d0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25afe7ed7d0_0_4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5afe7ed7d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5afe7ed7d0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25afe7ed7d0_0_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afe7ed7d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5afe7ed7d0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25afe7ed7d0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5afe7ed7d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5afe7ed7d0_0_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25afe7ed7d0_0_1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afe7ed7d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afe7ed7d0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25afe7ed7d0_0_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afe7ed7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afe7ed7d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5afe7ed7d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afe7ed7d0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5afe7ed7d0_0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5afe7ed7d0_0_9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afe7ed7d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afe7ed7d0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afe7ed7d0_0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afe7ed7d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5afe7ed7d0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5afe7ed7d0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afe7ed7d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afe7ed7d0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5afe7ed7d0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afe7ed7d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afe7ed7d0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25afe7ed7d0_0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5afe7ed7d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5afe7ed7d0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25afe7ed7d0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cxnSp>
          <p:nvCxnSpPr>
            <p:cNvPr id="28" name="Google Shape;28;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9" name="Google Shape;29;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0" name="Google Shape;30;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0" name="Google Shape;50;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6" name="Google Shape;56;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a:spLocks noGrp="1"/>
          </p:cNvSpPr>
          <p:nvPr>
            <p:ph type="pic" idx="2"/>
          </p:nvPr>
        </p:nvSpPr>
        <p:spPr>
          <a:xfrm>
            <a:off x="677334" y="609600"/>
            <a:ext cx="8596668" cy="3845718"/>
          </a:xfrm>
          <a:prstGeom prst="rect">
            <a:avLst/>
          </a:prstGeom>
          <a:noFill/>
          <a:ln>
            <a:noFill/>
          </a:ln>
        </p:spPr>
      </p:sp>
      <p:sp>
        <p:nvSpPr>
          <p:cNvPr id="90" name="Google Shape;90;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ctrTitle"/>
          </p:nvPr>
        </p:nvSpPr>
        <p:spPr>
          <a:xfrm>
            <a:off x="1085761" y="289968"/>
            <a:ext cx="8482800" cy="19689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6C911C"/>
              </a:buClr>
              <a:buSzPts val="4000"/>
              <a:buFont typeface="Comic Sans MS"/>
              <a:buNone/>
            </a:pPr>
            <a:r>
              <a:rPr lang="en-US" sz="4000" dirty="0">
                <a:solidFill>
                  <a:srgbClr val="6C911C"/>
                </a:solidFill>
                <a:latin typeface="Comic Sans MS"/>
                <a:ea typeface="Comic Sans MS"/>
                <a:cs typeface="Comic Sans MS"/>
                <a:sym typeface="Comic Sans MS"/>
              </a:rPr>
              <a:t>Image to Cartoon Conversion via OpenCV2</a:t>
            </a:r>
            <a:endParaRPr sz="4000" dirty="0">
              <a:solidFill>
                <a:srgbClr val="6C911C"/>
              </a:solidFill>
              <a:latin typeface="Comic Sans MS"/>
              <a:ea typeface="Comic Sans MS"/>
              <a:cs typeface="Comic Sans MS"/>
              <a:sym typeface="Comic Sans MS"/>
            </a:endParaRPr>
          </a:p>
        </p:txBody>
      </p:sp>
      <p:sp>
        <p:nvSpPr>
          <p:cNvPr id="148" name="Google Shape;148;p18"/>
          <p:cNvSpPr txBox="1"/>
          <p:nvPr/>
        </p:nvSpPr>
        <p:spPr>
          <a:xfrm>
            <a:off x="1559600" y="2864425"/>
            <a:ext cx="8077500" cy="2860800"/>
          </a:xfrm>
          <a:prstGeom prst="rect">
            <a:avLst/>
          </a:prstGeom>
          <a:noFill/>
          <a:ln>
            <a:noFill/>
          </a:ln>
        </p:spPr>
        <p:txBody>
          <a:bodyPr spcFirstLastPara="1" wrap="square" lIns="91425" tIns="45700" rIns="91425" bIns="45700" anchor="t" anchorCtr="0">
            <a:normAutofit fontScale="92500"/>
          </a:bodyPr>
          <a:lstStyle/>
          <a:p>
            <a:pPr marL="0" marR="0" lvl="0" indent="0" algn="ctr" rtl="0">
              <a:spcBef>
                <a:spcPts val="0"/>
              </a:spcBef>
              <a:spcAft>
                <a:spcPts val="0"/>
              </a:spcAft>
              <a:buNone/>
            </a:pPr>
            <a:r>
              <a:rPr lang="en-US" sz="2400" b="0" i="0" u="none" strike="noStrike" cap="none">
                <a:solidFill>
                  <a:srgbClr val="92D050"/>
                </a:solidFill>
                <a:latin typeface="Arial"/>
                <a:ea typeface="Arial"/>
                <a:cs typeface="Arial"/>
                <a:sym typeface="Arial"/>
              </a:rPr>
              <a:t>Authors:</a:t>
            </a:r>
            <a:endParaRPr sz="1700" b="0" i="0" u="none" strike="noStrike" cap="none">
              <a:solidFill>
                <a:srgbClr val="92D050"/>
              </a:solidFill>
              <a:latin typeface="Arial"/>
              <a:ea typeface="Arial"/>
              <a:cs typeface="Arial"/>
              <a:sym typeface="Arial"/>
            </a:endParaRPr>
          </a:p>
          <a:p>
            <a:pPr marL="0" marR="0" lvl="0" indent="0" algn="ctr" rtl="0">
              <a:spcBef>
                <a:spcPts val="1000"/>
              </a:spcBef>
              <a:spcAft>
                <a:spcPts val="0"/>
              </a:spcAft>
              <a:buNone/>
            </a:pPr>
            <a:r>
              <a:rPr lang="en-US" sz="2200" b="1">
                <a:solidFill>
                  <a:srgbClr val="92D050"/>
                </a:solidFill>
                <a:latin typeface="Comic Sans MS"/>
                <a:ea typeface="Comic Sans MS"/>
                <a:cs typeface="Comic Sans MS"/>
                <a:sym typeface="Comic Sans MS"/>
              </a:rPr>
              <a:t>Shahriar Ahmmed Id:19201103009</a:t>
            </a:r>
            <a:endParaRPr sz="2200" b="1">
              <a:solidFill>
                <a:srgbClr val="92D050"/>
              </a:solidFill>
              <a:latin typeface="Comic Sans MS"/>
              <a:ea typeface="Comic Sans MS"/>
              <a:cs typeface="Comic Sans MS"/>
              <a:sym typeface="Comic Sans MS"/>
            </a:endParaRPr>
          </a:p>
          <a:p>
            <a:pPr marL="0" marR="0" lvl="0" indent="0" algn="ctr" rtl="0">
              <a:spcBef>
                <a:spcPts val="1000"/>
              </a:spcBef>
              <a:spcAft>
                <a:spcPts val="0"/>
              </a:spcAft>
              <a:buNone/>
            </a:pPr>
            <a:r>
              <a:rPr lang="en-US" sz="2200" b="1">
                <a:solidFill>
                  <a:srgbClr val="92D050"/>
                </a:solidFill>
                <a:latin typeface="Comic Sans MS"/>
                <a:ea typeface="Comic Sans MS"/>
                <a:cs typeface="Comic Sans MS"/>
                <a:sym typeface="Comic Sans MS"/>
              </a:rPr>
              <a:t>Fahad Rana Id:19201103020</a:t>
            </a:r>
            <a:endParaRPr sz="2200" b="1">
              <a:solidFill>
                <a:srgbClr val="92D050"/>
              </a:solidFill>
              <a:latin typeface="Comic Sans MS"/>
              <a:ea typeface="Comic Sans MS"/>
              <a:cs typeface="Comic Sans MS"/>
              <a:sym typeface="Comic Sans MS"/>
            </a:endParaRPr>
          </a:p>
          <a:p>
            <a:pPr marL="0" marR="0" lvl="0" indent="0" algn="ctr" rtl="0">
              <a:spcBef>
                <a:spcPts val="1000"/>
              </a:spcBef>
              <a:spcAft>
                <a:spcPts val="0"/>
              </a:spcAft>
              <a:buNone/>
            </a:pPr>
            <a:r>
              <a:rPr lang="en-US" sz="2200" b="1">
                <a:solidFill>
                  <a:srgbClr val="92D050"/>
                </a:solidFill>
                <a:latin typeface="Comic Sans MS"/>
                <a:ea typeface="Comic Sans MS"/>
                <a:cs typeface="Comic Sans MS"/>
                <a:sym typeface="Comic Sans MS"/>
              </a:rPr>
              <a:t>Jobayer Shikder Id:19201103026</a:t>
            </a:r>
            <a:endParaRPr sz="2200" b="1">
              <a:solidFill>
                <a:srgbClr val="92D050"/>
              </a:solidFill>
              <a:latin typeface="Comic Sans MS"/>
              <a:ea typeface="Comic Sans MS"/>
              <a:cs typeface="Comic Sans MS"/>
              <a:sym typeface="Comic Sans MS"/>
            </a:endParaRPr>
          </a:p>
          <a:p>
            <a:pPr marL="0" marR="0" lvl="0" indent="0" algn="ctr" rtl="0">
              <a:spcBef>
                <a:spcPts val="1000"/>
              </a:spcBef>
              <a:spcAft>
                <a:spcPts val="0"/>
              </a:spcAft>
              <a:buNone/>
            </a:pPr>
            <a:r>
              <a:rPr lang="en-US" sz="2200" b="1">
                <a:solidFill>
                  <a:srgbClr val="92D050"/>
                </a:solidFill>
                <a:latin typeface="Comic Sans MS"/>
                <a:ea typeface="Comic Sans MS"/>
                <a:cs typeface="Comic Sans MS"/>
                <a:sym typeface="Comic Sans MS"/>
              </a:rPr>
              <a:t>MD Rokon Uzzaman Id: 19201103040</a:t>
            </a:r>
            <a:endParaRPr sz="2200" b="1">
              <a:solidFill>
                <a:srgbClr val="92D050"/>
              </a:solidFill>
              <a:latin typeface="Comic Sans MS"/>
              <a:ea typeface="Comic Sans MS"/>
              <a:cs typeface="Comic Sans MS"/>
              <a:sym typeface="Comic Sans MS"/>
            </a:endParaRPr>
          </a:p>
          <a:p>
            <a:pPr marL="0" marR="0" lvl="0" indent="0" algn="ctr" rtl="0">
              <a:spcBef>
                <a:spcPts val="1000"/>
              </a:spcBef>
              <a:spcAft>
                <a:spcPts val="0"/>
              </a:spcAft>
              <a:buNone/>
            </a:pPr>
            <a:r>
              <a:rPr lang="en-US" sz="2200" b="1">
                <a:solidFill>
                  <a:srgbClr val="92D050"/>
                </a:solidFill>
                <a:latin typeface="Comic Sans MS"/>
                <a:ea typeface="Comic Sans MS"/>
                <a:cs typeface="Comic Sans MS"/>
                <a:sym typeface="Comic Sans MS"/>
              </a:rPr>
              <a:t>Md Ariful Islam Id:18192103059</a:t>
            </a:r>
            <a:endParaRPr sz="2200" b="1">
              <a:solidFill>
                <a:srgbClr val="92D050"/>
              </a:solidFill>
              <a:latin typeface="Comic Sans MS"/>
              <a:ea typeface="Comic Sans MS"/>
              <a:cs typeface="Comic Sans MS"/>
              <a:sym typeface="Comic Sans MS"/>
            </a:endParaRPr>
          </a:p>
          <a:p>
            <a:pPr marL="0" marR="0" lvl="0" indent="0" algn="ctr" rtl="0">
              <a:spcBef>
                <a:spcPts val="1000"/>
              </a:spcBef>
              <a:spcAft>
                <a:spcPts val="0"/>
              </a:spcAft>
              <a:buNone/>
            </a:pPr>
            <a:r>
              <a:rPr lang="en-US" sz="2200" b="1">
                <a:solidFill>
                  <a:srgbClr val="92D050"/>
                </a:solidFill>
                <a:latin typeface="Comic Sans MS"/>
                <a:ea typeface="Comic Sans MS"/>
                <a:cs typeface="Comic Sans MS"/>
                <a:sym typeface="Comic Sans MS"/>
              </a:rPr>
              <a:t>Nazim Uddin Id:18192103054</a:t>
            </a:r>
            <a:endParaRPr sz="2200" b="1">
              <a:solidFill>
                <a:srgbClr val="92D050"/>
              </a:solidFill>
              <a:latin typeface="Comic Sans MS"/>
              <a:ea typeface="Comic Sans MS"/>
              <a:cs typeface="Comic Sans MS"/>
              <a:sym typeface="Comic Sans MS"/>
            </a:endParaRPr>
          </a:p>
        </p:txBody>
      </p:sp>
      <p:sp>
        <p:nvSpPr>
          <p:cNvPr id="6" name="Google Shape;194;p21"/>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fill="hold"/>
                                        <p:tgtEl>
                                          <p:spTgt spid="147"/>
                                        </p:tgtEl>
                                        <p:attrNameLst>
                                          <p:attrName>ppt_x</p:attrName>
                                        </p:attrNameLst>
                                      </p:cBhvr>
                                      <p:tavLst>
                                        <p:tav tm="0">
                                          <p:val>
                                            <p:strVal val="#ppt_x"/>
                                          </p:val>
                                        </p:tav>
                                        <p:tav tm="100000">
                                          <p:val>
                                            <p:strVal val="#ppt_x"/>
                                          </p:val>
                                        </p:tav>
                                      </p:tavLst>
                                    </p:anim>
                                    <p:anim calcmode="lin" valueType="num">
                                      <p:cBhvr additive="base">
                                        <p:cTn id="8"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
                                        </p:tgtEl>
                                        <p:attrNameLst>
                                          <p:attrName>style.visibility</p:attrName>
                                        </p:attrNameLst>
                                      </p:cBhvr>
                                      <p:to>
                                        <p:strVal val="visible"/>
                                      </p:to>
                                    </p:set>
                                    <p:anim calcmode="lin" valueType="num">
                                      <p:cBhvr additive="base">
                                        <p:cTn id="13" dur="500" fill="hold"/>
                                        <p:tgtEl>
                                          <p:spTgt spid="148"/>
                                        </p:tgtEl>
                                        <p:attrNameLst>
                                          <p:attrName>ppt_x</p:attrName>
                                        </p:attrNameLst>
                                      </p:cBhvr>
                                      <p:tavLst>
                                        <p:tav tm="0">
                                          <p:val>
                                            <p:strVal val="#ppt_x"/>
                                          </p:val>
                                        </p:tav>
                                        <p:tav tm="100000">
                                          <p:val>
                                            <p:strVal val="#ppt_x"/>
                                          </p:val>
                                        </p:tav>
                                      </p:tavLst>
                                    </p:anim>
                                    <p:anim calcmode="lin" valueType="num">
                                      <p:cBhvr additive="base">
                                        <p:cTn id="14"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245" name="Google Shape;245;p27"/>
          <p:cNvSpPr txBox="1"/>
          <p:nvPr/>
        </p:nvSpPr>
        <p:spPr>
          <a:xfrm>
            <a:off x="798325" y="136725"/>
            <a:ext cx="95466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u="sng" dirty="0">
                <a:solidFill>
                  <a:schemeClr val="accent1"/>
                </a:solidFill>
                <a:latin typeface="Comic Sans MS"/>
                <a:ea typeface="Comic Sans MS"/>
                <a:cs typeface="Comic Sans MS"/>
                <a:sym typeface="Comic Sans MS"/>
              </a:rPr>
              <a:t>#Step 1 Read the input image</a:t>
            </a:r>
            <a:endParaRPr sz="2500" u="sng" dirty="0"/>
          </a:p>
        </p:txBody>
      </p:sp>
      <p:pic>
        <p:nvPicPr>
          <p:cNvPr id="246" name="Google Shape;246;p27"/>
          <p:cNvPicPr preferRelativeResize="0"/>
          <p:nvPr/>
        </p:nvPicPr>
        <p:blipFill>
          <a:blip r:embed="rId3">
            <a:alphaModFix/>
          </a:blip>
          <a:stretch>
            <a:fillRect/>
          </a:stretch>
        </p:blipFill>
        <p:spPr>
          <a:xfrm>
            <a:off x="2624450" y="907900"/>
            <a:ext cx="4200575" cy="52210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
                                        </p:tgtEl>
                                        <p:attrNameLst>
                                          <p:attrName>style.visibility</p:attrName>
                                        </p:attrNameLst>
                                      </p:cBhvr>
                                      <p:to>
                                        <p:strVal val="visible"/>
                                      </p:to>
                                    </p:set>
                                    <p:anim calcmode="lin" valueType="num">
                                      <p:cBhvr additive="base">
                                        <p:cTn id="7" dur="500" fill="hold"/>
                                        <p:tgtEl>
                                          <p:spTgt spid="245"/>
                                        </p:tgtEl>
                                        <p:attrNameLst>
                                          <p:attrName>ppt_x</p:attrName>
                                        </p:attrNameLst>
                                      </p:cBhvr>
                                      <p:tavLst>
                                        <p:tav tm="0">
                                          <p:val>
                                            <p:strVal val="#ppt_x"/>
                                          </p:val>
                                        </p:tav>
                                        <p:tav tm="100000">
                                          <p:val>
                                            <p:strVal val="#ppt_x"/>
                                          </p:val>
                                        </p:tav>
                                      </p:tavLst>
                                    </p:anim>
                                    <p:anim calcmode="lin" valueType="num">
                                      <p:cBhvr additive="base">
                                        <p:cTn id="8" dur="500" fill="hold"/>
                                        <p:tgtEl>
                                          <p:spTgt spid="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6"/>
                                        </p:tgtEl>
                                        <p:attrNameLst>
                                          <p:attrName>style.visibility</p:attrName>
                                        </p:attrNameLst>
                                      </p:cBhvr>
                                      <p:to>
                                        <p:strVal val="visible"/>
                                      </p:to>
                                    </p:set>
                                    <p:anim calcmode="lin" valueType="num">
                                      <p:cBhvr additive="base">
                                        <p:cTn id="13" dur="500" fill="hold"/>
                                        <p:tgtEl>
                                          <p:spTgt spid="246"/>
                                        </p:tgtEl>
                                        <p:attrNameLst>
                                          <p:attrName>ppt_x</p:attrName>
                                        </p:attrNameLst>
                                      </p:cBhvr>
                                      <p:tavLst>
                                        <p:tav tm="0">
                                          <p:val>
                                            <p:strVal val="#ppt_x"/>
                                          </p:val>
                                        </p:tav>
                                        <p:tav tm="100000">
                                          <p:val>
                                            <p:strVal val="#ppt_x"/>
                                          </p:val>
                                        </p:tav>
                                      </p:tavLst>
                                    </p:anim>
                                    <p:anim calcmode="lin" valueType="num">
                                      <p:cBhvr additive="base">
                                        <p:cTn id="14" dur="500" fill="hold"/>
                                        <p:tgtEl>
                                          <p:spTgt spid="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53" name="Google Shape;253;p28"/>
          <p:cNvSpPr txBox="1"/>
          <p:nvPr/>
        </p:nvSpPr>
        <p:spPr>
          <a:xfrm>
            <a:off x="649350" y="250625"/>
            <a:ext cx="7336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u="sng" dirty="0">
                <a:solidFill>
                  <a:schemeClr val="accent1"/>
                </a:solidFill>
                <a:latin typeface="Comic Sans MS"/>
                <a:ea typeface="Comic Sans MS"/>
                <a:cs typeface="Comic Sans MS"/>
                <a:sym typeface="Comic Sans MS"/>
              </a:rPr>
              <a:t># Step 2: Apply grayscale to find out the edges</a:t>
            </a:r>
            <a:endParaRPr sz="2000" u="sng" dirty="0"/>
          </a:p>
        </p:txBody>
      </p:sp>
      <p:pic>
        <p:nvPicPr>
          <p:cNvPr id="254" name="Google Shape;254;p28"/>
          <p:cNvPicPr preferRelativeResize="0"/>
          <p:nvPr/>
        </p:nvPicPr>
        <p:blipFill>
          <a:blip r:embed="rId3">
            <a:alphaModFix/>
          </a:blip>
          <a:stretch>
            <a:fillRect/>
          </a:stretch>
        </p:blipFill>
        <p:spPr>
          <a:xfrm>
            <a:off x="2337525" y="1418850"/>
            <a:ext cx="5648325" cy="45619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additive="base">
                                        <p:cTn id="7" dur="500" fill="hold"/>
                                        <p:tgtEl>
                                          <p:spTgt spid="253"/>
                                        </p:tgtEl>
                                        <p:attrNameLst>
                                          <p:attrName>ppt_x</p:attrName>
                                        </p:attrNameLst>
                                      </p:cBhvr>
                                      <p:tavLst>
                                        <p:tav tm="0">
                                          <p:val>
                                            <p:strVal val="#ppt_x"/>
                                          </p:val>
                                        </p:tav>
                                        <p:tav tm="100000">
                                          <p:val>
                                            <p:strVal val="#ppt_x"/>
                                          </p:val>
                                        </p:tav>
                                      </p:tavLst>
                                    </p:anim>
                                    <p:anim calcmode="lin" valueType="num">
                                      <p:cBhvr additive="base">
                                        <p:cTn id="8" dur="500" fill="hold"/>
                                        <p:tgtEl>
                                          <p:spTgt spid="2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4"/>
                                        </p:tgtEl>
                                        <p:attrNameLst>
                                          <p:attrName>style.visibility</p:attrName>
                                        </p:attrNameLst>
                                      </p:cBhvr>
                                      <p:to>
                                        <p:strVal val="visible"/>
                                      </p:to>
                                    </p:set>
                                    <p:anim calcmode="lin" valueType="num">
                                      <p:cBhvr additive="base">
                                        <p:cTn id="13" dur="500" fill="hold"/>
                                        <p:tgtEl>
                                          <p:spTgt spid="254"/>
                                        </p:tgtEl>
                                        <p:attrNameLst>
                                          <p:attrName>ppt_x</p:attrName>
                                        </p:attrNameLst>
                                      </p:cBhvr>
                                      <p:tavLst>
                                        <p:tav tm="0">
                                          <p:val>
                                            <p:strVal val="#ppt_x"/>
                                          </p:val>
                                        </p:tav>
                                        <p:tav tm="100000">
                                          <p:val>
                                            <p:strVal val="#ppt_x"/>
                                          </p:val>
                                        </p:tav>
                                      </p:tavLst>
                                    </p:anim>
                                    <p:anim calcmode="lin" valueType="num">
                                      <p:cBhvr additive="base">
                                        <p:cTn id="14" dur="500" fill="hold"/>
                                        <p:tgtEl>
                                          <p:spTgt spid="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61" name="Google Shape;261;p29"/>
          <p:cNvSpPr txBox="1"/>
          <p:nvPr/>
        </p:nvSpPr>
        <p:spPr>
          <a:xfrm>
            <a:off x="410125" y="170900"/>
            <a:ext cx="9068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u="sng" dirty="0">
                <a:solidFill>
                  <a:schemeClr val="accent1"/>
                </a:solidFill>
                <a:latin typeface="Comic Sans MS"/>
                <a:ea typeface="Comic Sans MS"/>
                <a:cs typeface="Comic Sans MS"/>
                <a:sym typeface="Comic Sans MS"/>
              </a:rPr>
              <a:t># Step 3: Color Quantization</a:t>
            </a:r>
            <a:endParaRPr sz="2000" u="sng" dirty="0"/>
          </a:p>
        </p:txBody>
      </p:sp>
      <p:pic>
        <p:nvPicPr>
          <p:cNvPr id="262" name="Google Shape;262;p29"/>
          <p:cNvPicPr preferRelativeResize="0"/>
          <p:nvPr/>
        </p:nvPicPr>
        <p:blipFill>
          <a:blip r:embed="rId3">
            <a:alphaModFix/>
          </a:blip>
          <a:stretch>
            <a:fillRect/>
          </a:stretch>
        </p:blipFill>
        <p:spPr>
          <a:xfrm>
            <a:off x="3045975" y="1071700"/>
            <a:ext cx="4295775" cy="456735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ppt_x"/>
                                          </p:val>
                                        </p:tav>
                                        <p:tav tm="100000">
                                          <p:val>
                                            <p:strVal val="#ppt_x"/>
                                          </p:val>
                                        </p:tav>
                                      </p:tavLst>
                                    </p:anim>
                                    <p:anim calcmode="lin" valueType="num">
                                      <p:cBhvr additive="base">
                                        <p:cTn id="8" dur="500" fill="hold"/>
                                        <p:tgtEl>
                                          <p:spTgt spid="2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2"/>
                                        </p:tgtEl>
                                        <p:attrNameLst>
                                          <p:attrName>style.visibility</p:attrName>
                                        </p:attrNameLst>
                                      </p:cBhvr>
                                      <p:to>
                                        <p:strVal val="visible"/>
                                      </p:to>
                                    </p:set>
                                    <p:anim calcmode="lin" valueType="num">
                                      <p:cBhvr additive="base">
                                        <p:cTn id="13" dur="500" fill="hold"/>
                                        <p:tgtEl>
                                          <p:spTgt spid="262"/>
                                        </p:tgtEl>
                                        <p:attrNameLst>
                                          <p:attrName>ppt_x</p:attrName>
                                        </p:attrNameLst>
                                      </p:cBhvr>
                                      <p:tavLst>
                                        <p:tav tm="0">
                                          <p:val>
                                            <p:strVal val="#ppt_x"/>
                                          </p:val>
                                        </p:tav>
                                        <p:tav tm="100000">
                                          <p:val>
                                            <p:strVal val="#ppt_x"/>
                                          </p:val>
                                        </p:tav>
                                      </p:tavLst>
                                    </p:anim>
                                    <p:anim calcmode="lin" valueType="num">
                                      <p:cBhvr additive="base">
                                        <p:cTn id="14"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69" name="Google Shape;269;p30"/>
          <p:cNvSpPr txBox="1"/>
          <p:nvPr/>
        </p:nvSpPr>
        <p:spPr>
          <a:xfrm>
            <a:off x="452762" y="213064"/>
            <a:ext cx="9011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u="sng" dirty="0">
                <a:solidFill>
                  <a:schemeClr val="accent1"/>
                </a:solidFill>
                <a:latin typeface="Comic Sans MS"/>
                <a:ea typeface="Comic Sans MS"/>
                <a:cs typeface="Comic Sans MS"/>
                <a:sym typeface="Comic Sans MS"/>
              </a:rPr>
              <a:t># Step 4: Apply bilateral filter to smooth image while preserving edges</a:t>
            </a:r>
            <a:endParaRPr sz="3300" u="sng" dirty="0">
              <a:solidFill>
                <a:schemeClr val="accent1"/>
              </a:solidFill>
              <a:latin typeface="Comic Sans MS"/>
              <a:ea typeface="Comic Sans MS"/>
              <a:cs typeface="Comic Sans MS"/>
              <a:sym typeface="Comic Sans MS"/>
            </a:endParaRPr>
          </a:p>
        </p:txBody>
      </p:sp>
      <p:pic>
        <p:nvPicPr>
          <p:cNvPr id="270" name="Google Shape;270;p30"/>
          <p:cNvPicPr preferRelativeResize="0"/>
          <p:nvPr/>
        </p:nvPicPr>
        <p:blipFill>
          <a:blip r:embed="rId3">
            <a:alphaModFix/>
          </a:blip>
          <a:stretch>
            <a:fillRect/>
          </a:stretch>
        </p:blipFill>
        <p:spPr>
          <a:xfrm>
            <a:off x="3330775" y="1425925"/>
            <a:ext cx="4074050" cy="450502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fill="hold"/>
                                        <p:tgtEl>
                                          <p:spTgt spid="269"/>
                                        </p:tgtEl>
                                        <p:attrNameLst>
                                          <p:attrName>ppt_x</p:attrName>
                                        </p:attrNameLst>
                                      </p:cBhvr>
                                      <p:tavLst>
                                        <p:tav tm="0">
                                          <p:val>
                                            <p:strVal val="#ppt_x"/>
                                          </p:val>
                                        </p:tav>
                                        <p:tav tm="100000">
                                          <p:val>
                                            <p:strVal val="#ppt_x"/>
                                          </p:val>
                                        </p:tav>
                                      </p:tavLst>
                                    </p:anim>
                                    <p:anim calcmode="lin" valueType="num">
                                      <p:cBhvr additive="base">
                                        <p:cTn id="8"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 calcmode="lin" valueType="num">
                                      <p:cBhvr additive="base">
                                        <p:cTn id="13" dur="500" fill="hold"/>
                                        <p:tgtEl>
                                          <p:spTgt spid="270"/>
                                        </p:tgtEl>
                                        <p:attrNameLst>
                                          <p:attrName>ppt_x</p:attrName>
                                        </p:attrNameLst>
                                      </p:cBhvr>
                                      <p:tavLst>
                                        <p:tav tm="0">
                                          <p:val>
                                            <p:strVal val="#ppt_x"/>
                                          </p:val>
                                        </p:tav>
                                        <p:tav tm="100000">
                                          <p:val>
                                            <p:strVal val="#ppt_x"/>
                                          </p:val>
                                        </p:tav>
                                      </p:tavLst>
                                    </p:anim>
                                    <p:anim calcmode="lin" valueType="num">
                                      <p:cBhvr additive="base">
                                        <p:cTn id="14" dur="500" fill="hold"/>
                                        <p:tgtEl>
                                          <p:spTgt spid="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77" name="Google Shape;277;p31"/>
          <p:cNvSpPr txBox="1"/>
          <p:nvPr/>
        </p:nvSpPr>
        <p:spPr>
          <a:xfrm>
            <a:off x="311322" y="212915"/>
            <a:ext cx="4682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dirty="0">
                <a:solidFill>
                  <a:schemeClr val="accent1"/>
                </a:solidFill>
                <a:latin typeface="Comic Sans MS"/>
                <a:ea typeface="Comic Sans MS"/>
                <a:cs typeface="Comic Sans MS"/>
                <a:sym typeface="Comic Sans MS"/>
              </a:rPr>
              <a:t># </a:t>
            </a:r>
            <a:r>
              <a:rPr lang="en-US" sz="2700" u="sng" dirty="0">
                <a:solidFill>
                  <a:schemeClr val="accent1"/>
                </a:solidFill>
                <a:latin typeface="Comic Sans MS"/>
                <a:ea typeface="Comic Sans MS"/>
                <a:cs typeface="Comic Sans MS"/>
                <a:sym typeface="Comic Sans MS"/>
              </a:rPr>
              <a:t>Step</a:t>
            </a:r>
            <a:r>
              <a:rPr lang="en-US" sz="2700" dirty="0">
                <a:solidFill>
                  <a:schemeClr val="accent1"/>
                </a:solidFill>
                <a:latin typeface="Comic Sans MS"/>
                <a:ea typeface="Comic Sans MS"/>
                <a:cs typeface="Comic Sans MS"/>
                <a:sym typeface="Comic Sans MS"/>
              </a:rPr>
              <a:t> 5: Result</a:t>
            </a:r>
            <a:endParaRPr dirty="0"/>
          </a:p>
        </p:txBody>
      </p:sp>
      <p:pic>
        <p:nvPicPr>
          <p:cNvPr id="278" name="Google Shape;278;p31"/>
          <p:cNvPicPr preferRelativeResize="0"/>
          <p:nvPr/>
        </p:nvPicPr>
        <p:blipFill>
          <a:blip r:embed="rId3">
            <a:alphaModFix/>
          </a:blip>
          <a:stretch>
            <a:fillRect/>
          </a:stretch>
        </p:blipFill>
        <p:spPr>
          <a:xfrm>
            <a:off x="3086100" y="1060275"/>
            <a:ext cx="4090875" cy="493192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anim calcmode="lin" valueType="num">
                                      <p:cBhvr>
                                        <p:cTn id="8" dur="1000" fill="hold"/>
                                        <p:tgtEl>
                                          <p:spTgt spid="277"/>
                                        </p:tgtEl>
                                        <p:attrNameLst>
                                          <p:attrName>ppt_x</p:attrName>
                                        </p:attrNameLst>
                                      </p:cBhvr>
                                      <p:tavLst>
                                        <p:tav tm="0">
                                          <p:val>
                                            <p:strVal val="#ppt_x"/>
                                          </p:val>
                                        </p:tav>
                                        <p:tav tm="100000">
                                          <p:val>
                                            <p:strVal val="#ppt_x"/>
                                          </p:val>
                                        </p:tav>
                                      </p:tavLst>
                                    </p:anim>
                                    <p:anim calcmode="lin" valueType="num">
                                      <p:cBhvr>
                                        <p:cTn id="9" dur="1000" fill="hold"/>
                                        <p:tgtEl>
                                          <p:spTgt spid="2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1000"/>
                                        <p:tgtEl>
                                          <p:spTgt spid="278"/>
                                        </p:tgtEl>
                                      </p:cBhvr>
                                    </p:animEffect>
                                    <p:anim calcmode="lin" valueType="num">
                                      <p:cBhvr>
                                        <p:cTn id="15" dur="1000" fill="hold"/>
                                        <p:tgtEl>
                                          <p:spTgt spid="278"/>
                                        </p:tgtEl>
                                        <p:attrNameLst>
                                          <p:attrName>ppt_x</p:attrName>
                                        </p:attrNameLst>
                                      </p:cBhvr>
                                      <p:tavLst>
                                        <p:tav tm="0">
                                          <p:val>
                                            <p:strVal val="#ppt_x"/>
                                          </p:val>
                                        </p:tav>
                                        <p:tav tm="100000">
                                          <p:val>
                                            <p:strVal val="#ppt_x"/>
                                          </p:val>
                                        </p:tav>
                                      </p:tavLst>
                                    </p:anim>
                                    <p:anim calcmode="lin" valueType="num">
                                      <p:cBhvr>
                                        <p:cTn id="16" dur="1000" fill="hold"/>
                                        <p:tgtEl>
                                          <p:spTgt spid="2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285" name="Google Shape;285;p32"/>
          <p:cNvSpPr txBox="1"/>
          <p:nvPr/>
        </p:nvSpPr>
        <p:spPr>
          <a:xfrm>
            <a:off x="-548689" y="101697"/>
            <a:ext cx="44559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Evaluation</a:t>
            </a:r>
            <a:endParaRPr u="sng" dirty="0"/>
          </a:p>
        </p:txBody>
      </p:sp>
      <p:sp>
        <p:nvSpPr>
          <p:cNvPr id="286" name="Google Shape;286;p32"/>
          <p:cNvSpPr txBox="1"/>
          <p:nvPr/>
        </p:nvSpPr>
        <p:spPr>
          <a:xfrm>
            <a:off x="401223" y="1083124"/>
            <a:ext cx="9466800" cy="563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To assess the effectiveness and performance of the Image to Cartoon conversion using OpenCV2, we conducted a comprehensive evaluation on a diverse set of test images.</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-Visual Quality</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-Feature Preservation</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-Customizability</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-Speed and Performance</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-Subject Diversity</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 Comparison with Existing Methods</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-User Feedback</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 calcmode="lin" valueType="num">
                                      <p:cBhvr additive="base">
                                        <p:cTn id="7" dur="500" fill="hold"/>
                                        <p:tgtEl>
                                          <p:spTgt spid="285"/>
                                        </p:tgtEl>
                                        <p:attrNameLst>
                                          <p:attrName>ppt_x</p:attrName>
                                        </p:attrNameLst>
                                      </p:cBhvr>
                                      <p:tavLst>
                                        <p:tav tm="0">
                                          <p:val>
                                            <p:strVal val="#ppt_x"/>
                                          </p:val>
                                        </p:tav>
                                        <p:tav tm="100000">
                                          <p:val>
                                            <p:strVal val="#ppt_x"/>
                                          </p:val>
                                        </p:tav>
                                      </p:tavLst>
                                    </p:anim>
                                    <p:anim calcmode="lin" valueType="num">
                                      <p:cBhvr additive="base">
                                        <p:cTn id="8"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
                                        </p:tgtEl>
                                        <p:attrNameLst>
                                          <p:attrName>style.visibility</p:attrName>
                                        </p:attrNameLst>
                                      </p:cBhvr>
                                      <p:to>
                                        <p:strVal val="visible"/>
                                      </p:to>
                                    </p:set>
                                    <p:anim calcmode="lin" valueType="num">
                                      <p:cBhvr additive="base">
                                        <p:cTn id="13" dur="500" fill="hold"/>
                                        <p:tgtEl>
                                          <p:spTgt spid="286"/>
                                        </p:tgtEl>
                                        <p:attrNameLst>
                                          <p:attrName>ppt_x</p:attrName>
                                        </p:attrNameLst>
                                      </p:cBhvr>
                                      <p:tavLst>
                                        <p:tav tm="0">
                                          <p:val>
                                            <p:strVal val="#ppt_x"/>
                                          </p:val>
                                        </p:tav>
                                        <p:tav tm="100000">
                                          <p:val>
                                            <p:strVal val="#ppt_x"/>
                                          </p:val>
                                        </p:tav>
                                      </p:tavLst>
                                    </p:anim>
                                    <p:anim calcmode="lin" valueType="num">
                                      <p:cBhvr additive="base">
                                        <p:cTn id="14"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2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3"/>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93" name="Google Shape;293;p33"/>
          <p:cNvSpPr txBox="1"/>
          <p:nvPr/>
        </p:nvSpPr>
        <p:spPr>
          <a:xfrm>
            <a:off x="154163" y="123307"/>
            <a:ext cx="38679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Limitations</a:t>
            </a:r>
            <a:endParaRPr u="sng" dirty="0"/>
          </a:p>
        </p:txBody>
      </p:sp>
      <p:sp>
        <p:nvSpPr>
          <p:cNvPr id="294" name="Google Shape;294;p33"/>
          <p:cNvSpPr txBox="1"/>
          <p:nvPr/>
        </p:nvSpPr>
        <p:spPr>
          <a:xfrm>
            <a:off x="775600" y="1065750"/>
            <a:ext cx="9154200" cy="537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Despite its effectiveness and versatility, the proposed Image to Cartoon conversion methodology using OpenCV2 has certain limitations that should be considered:</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-Loss of Fine Details</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-Limited Realism</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-Color Inconsistencies</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-Subject Dependency</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-Computational Intensity</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-User Adjustments Required</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-Generalization Across Styles</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anim calcmode="lin" valueType="num">
                                      <p:cBhvr additive="base">
                                        <p:cTn id="7" dur="500" fill="hold"/>
                                        <p:tgtEl>
                                          <p:spTgt spid="293"/>
                                        </p:tgtEl>
                                        <p:attrNameLst>
                                          <p:attrName>ppt_x</p:attrName>
                                        </p:attrNameLst>
                                      </p:cBhvr>
                                      <p:tavLst>
                                        <p:tav tm="0">
                                          <p:val>
                                            <p:strVal val="#ppt_x"/>
                                          </p:val>
                                        </p:tav>
                                        <p:tav tm="100000">
                                          <p:val>
                                            <p:strVal val="#ppt_x"/>
                                          </p:val>
                                        </p:tav>
                                      </p:tavLst>
                                    </p:anim>
                                    <p:anim calcmode="lin" valueType="num">
                                      <p:cBhvr additive="base">
                                        <p:cTn id="8"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94"/>
                                        </p:tgtEl>
                                        <p:attrNameLst>
                                          <p:attrName>style.visibility</p:attrName>
                                        </p:attrNameLst>
                                      </p:cBhvr>
                                      <p:to>
                                        <p:strVal val="visible"/>
                                      </p:to>
                                    </p:set>
                                    <p:animEffect transition="in" filter="fade">
                                      <p:cBhvr>
                                        <p:cTn id="13" dur="1000"/>
                                        <p:tgtEl>
                                          <p:spTgt spid="294"/>
                                        </p:tgtEl>
                                      </p:cBhvr>
                                    </p:animEffect>
                                    <p:anim calcmode="lin" valueType="num">
                                      <p:cBhvr>
                                        <p:cTn id="14" dur="1000" fill="hold"/>
                                        <p:tgtEl>
                                          <p:spTgt spid="294"/>
                                        </p:tgtEl>
                                        <p:attrNameLst>
                                          <p:attrName>ppt_x</p:attrName>
                                        </p:attrNameLst>
                                      </p:cBhvr>
                                      <p:tavLst>
                                        <p:tav tm="0">
                                          <p:val>
                                            <p:strVal val="#ppt_x"/>
                                          </p:val>
                                        </p:tav>
                                        <p:tav tm="100000">
                                          <p:val>
                                            <p:strVal val="#ppt_x"/>
                                          </p:val>
                                        </p:tav>
                                      </p:tavLst>
                                    </p:anim>
                                    <p:anim calcmode="lin" valueType="num">
                                      <p:cBhvr>
                                        <p:cTn id="15" dur="1000" fill="hold"/>
                                        <p:tgtEl>
                                          <p:spTgt spid="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P spid="2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301" name="Google Shape;301;p34"/>
          <p:cNvSpPr txBox="1"/>
          <p:nvPr/>
        </p:nvSpPr>
        <p:spPr>
          <a:xfrm>
            <a:off x="-371600" y="208938"/>
            <a:ext cx="41229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Conclusions</a:t>
            </a:r>
            <a:endParaRPr u="sng" dirty="0"/>
          </a:p>
        </p:txBody>
      </p:sp>
      <p:sp>
        <p:nvSpPr>
          <p:cNvPr id="302" name="Google Shape;302;p34"/>
          <p:cNvSpPr txBox="1"/>
          <p:nvPr/>
        </p:nvSpPr>
        <p:spPr>
          <a:xfrm>
            <a:off x="249835" y="1084614"/>
            <a:ext cx="9429600" cy="347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-In conclusion, the proposed methodology for Image to Cartoon conversion using OpenCV2 offers a systematic and effective approach to transform ordinary photographs into engaging cartoon-style representations.</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-Artistic enhancement techniques, such as simulated brush strokes and texture additions, elevate the </a:t>
            </a:r>
            <a:r>
              <a:rPr lang="en-US" sz="2000" dirty="0" err="1">
                <a:solidFill>
                  <a:schemeClr val="accent1"/>
                </a:solidFill>
                <a:latin typeface="Comic Sans MS"/>
                <a:ea typeface="Comic Sans MS"/>
                <a:cs typeface="Comic Sans MS"/>
                <a:sym typeface="Comic Sans MS"/>
              </a:rPr>
              <a:t>cartoonized</a:t>
            </a:r>
            <a:r>
              <a:rPr lang="en-US" sz="2000" dirty="0">
                <a:solidFill>
                  <a:schemeClr val="accent1"/>
                </a:solidFill>
                <a:latin typeface="Comic Sans MS"/>
                <a:ea typeface="Comic Sans MS"/>
                <a:cs typeface="Comic Sans MS"/>
                <a:sym typeface="Comic Sans MS"/>
              </a:rPr>
              <a:t> image's visual appeal, giving it an artistic hand-drawn quality.</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-Its versatility and applications span various domains, making it a valuable tool for creative expression and visual content production.</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1"/>
                                        </p:tgtEl>
                                        <p:attrNameLst>
                                          <p:attrName>style.visibility</p:attrName>
                                        </p:attrNameLst>
                                      </p:cBhvr>
                                      <p:to>
                                        <p:strVal val="visible"/>
                                      </p:to>
                                    </p:set>
                                    <p:anim calcmode="lin" valueType="num">
                                      <p:cBhvr additive="base">
                                        <p:cTn id="7" dur="500" fill="hold"/>
                                        <p:tgtEl>
                                          <p:spTgt spid="301"/>
                                        </p:tgtEl>
                                        <p:attrNameLst>
                                          <p:attrName>ppt_x</p:attrName>
                                        </p:attrNameLst>
                                      </p:cBhvr>
                                      <p:tavLst>
                                        <p:tav tm="0">
                                          <p:val>
                                            <p:strVal val="#ppt_x"/>
                                          </p:val>
                                        </p:tav>
                                        <p:tav tm="100000">
                                          <p:val>
                                            <p:strVal val="#ppt_x"/>
                                          </p:val>
                                        </p:tav>
                                      </p:tavLst>
                                    </p:anim>
                                    <p:anim calcmode="lin" valueType="num">
                                      <p:cBhvr additive="base">
                                        <p:cTn id="8" dur="500" fill="hold"/>
                                        <p:tgtEl>
                                          <p:spTgt spid="3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02"/>
                                        </p:tgtEl>
                                        <p:attrNameLst>
                                          <p:attrName>style.visibility</p:attrName>
                                        </p:attrNameLst>
                                      </p:cBhvr>
                                      <p:to>
                                        <p:strVal val="visible"/>
                                      </p:to>
                                    </p:set>
                                    <p:animEffect transition="in" filter="fade">
                                      <p:cBhvr>
                                        <p:cTn id="13" dur="1000"/>
                                        <p:tgtEl>
                                          <p:spTgt spid="302"/>
                                        </p:tgtEl>
                                      </p:cBhvr>
                                    </p:animEffect>
                                    <p:anim calcmode="lin" valueType="num">
                                      <p:cBhvr>
                                        <p:cTn id="14" dur="1000" fill="hold"/>
                                        <p:tgtEl>
                                          <p:spTgt spid="302"/>
                                        </p:tgtEl>
                                        <p:attrNameLst>
                                          <p:attrName>ppt_x</p:attrName>
                                        </p:attrNameLst>
                                      </p:cBhvr>
                                      <p:tavLst>
                                        <p:tav tm="0">
                                          <p:val>
                                            <p:strVal val="#ppt_x"/>
                                          </p:val>
                                        </p:tav>
                                        <p:tav tm="100000">
                                          <p:val>
                                            <p:strVal val="#ppt_x"/>
                                          </p:val>
                                        </p:tav>
                                      </p:tavLst>
                                    </p:anim>
                                    <p:anim calcmode="lin" valueType="num">
                                      <p:cBhvr>
                                        <p:cTn id="15" dur="1000" fill="hold"/>
                                        <p:tgtEl>
                                          <p:spTgt spid="3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p:bldP spid="3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309" name="Google Shape;309;p35"/>
          <p:cNvSpPr txBox="1"/>
          <p:nvPr/>
        </p:nvSpPr>
        <p:spPr>
          <a:xfrm>
            <a:off x="678631" y="1113207"/>
            <a:ext cx="8705100" cy="566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To further improve the system and expand its capabilities, the following areas could be explored as part of future works:</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-Improved Fine Detail Preservation</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-Style Transfer and Artistic Filters</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-Deep Learning-based Approaches</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-Interactive User Interfaces</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-Image Restoration and Enhancement</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-Multi-Style </a:t>
            </a:r>
            <a:r>
              <a:rPr lang="en-US" sz="1900" dirty="0" err="1">
                <a:solidFill>
                  <a:schemeClr val="accent1"/>
                </a:solidFill>
                <a:latin typeface="Comic Sans MS"/>
                <a:ea typeface="Comic Sans MS"/>
                <a:cs typeface="Comic Sans MS"/>
                <a:sym typeface="Comic Sans MS"/>
              </a:rPr>
              <a:t>Cartoonization</a:t>
            </a:r>
            <a:r>
              <a:rPr lang="en-US" sz="1900" dirty="0">
                <a:solidFill>
                  <a:schemeClr val="accent1"/>
                </a:solidFill>
                <a:latin typeface="Comic Sans MS"/>
                <a:ea typeface="Comic Sans MS"/>
                <a:cs typeface="Comic Sans MS"/>
                <a:sym typeface="Comic Sans MS"/>
              </a:rPr>
              <a:t>:</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-Parallel Processing and GPU Acceleration</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-Cloud-based Solutions</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
        <p:nvSpPr>
          <p:cNvPr id="310" name="Google Shape;310;p35"/>
          <p:cNvSpPr txBox="1"/>
          <p:nvPr/>
        </p:nvSpPr>
        <p:spPr>
          <a:xfrm>
            <a:off x="501077" y="128168"/>
            <a:ext cx="38679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Future Works</a:t>
            </a:r>
            <a:endParaRPr u="sng"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 calcmode="lin" valueType="num">
                                      <p:cBhvr additive="base">
                                        <p:cTn id="7" dur="500" fill="hold"/>
                                        <p:tgtEl>
                                          <p:spTgt spid="310"/>
                                        </p:tgtEl>
                                        <p:attrNameLst>
                                          <p:attrName>ppt_x</p:attrName>
                                        </p:attrNameLst>
                                      </p:cBhvr>
                                      <p:tavLst>
                                        <p:tav tm="0">
                                          <p:val>
                                            <p:strVal val="#ppt_x"/>
                                          </p:val>
                                        </p:tav>
                                        <p:tav tm="100000">
                                          <p:val>
                                            <p:strVal val="#ppt_x"/>
                                          </p:val>
                                        </p:tav>
                                      </p:tavLst>
                                    </p:anim>
                                    <p:anim calcmode="lin" valueType="num">
                                      <p:cBhvr additive="base">
                                        <p:cTn id="8" dur="500" fill="hold"/>
                                        <p:tgtEl>
                                          <p:spTgt spid="3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09"/>
                                        </p:tgtEl>
                                        <p:attrNameLst>
                                          <p:attrName>style.visibility</p:attrName>
                                        </p:attrNameLst>
                                      </p:cBhvr>
                                      <p:to>
                                        <p:strVal val="visible"/>
                                      </p:to>
                                    </p:set>
                                    <p:animEffect transition="in" filter="fade">
                                      <p:cBhvr>
                                        <p:cTn id="13" dur="1000"/>
                                        <p:tgtEl>
                                          <p:spTgt spid="309"/>
                                        </p:tgtEl>
                                      </p:cBhvr>
                                    </p:animEffect>
                                    <p:anim calcmode="lin" valueType="num">
                                      <p:cBhvr>
                                        <p:cTn id="14" dur="1000" fill="hold"/>
                                        <p:tgtEl>
                                          <p:spTgt spid="309"/>
                                        </p:tgtEl>
                                        <p:attrNameLst>
                                          <p:attrName>ppt_x</p:attrName>
                                        </p:attrNameLst>
                                      </p:cBhvr>
                                      <p:tavLst>
                                        <p:tav tm="0">
                                          <p:val>
                                            <p:strVal val="#ppt_x"/>
                                          </p:val>
                                        </p:tav>
                                        <p:tav tm="100000">
                                          <p:val>
                                            <p:strVal val="#ppt_x"/>
                                          </p:val>
                                        </p:tav>
                                      </p:tavLst>
                                    </p:anim>
                                    <p:anim calcmode="lin" valueType="num">
                                      <p:cBhvr>
                                        <p:cTn id="15" dur="1000" fill="hold"/>
                                        <p:tgtEl>
                                          <p:spTgt spid="3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p:bldP spid="3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317" name="Google Shape;317;p36"/>
          <p:cNvSpPr txBox="1"/>
          <p:nvPr/>
        </p:nvSpPr>
        <p:spPr>
          <a:xfrm>
            <a:off x="129411" y="195308"/>
            <a:ext cx="3929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References</a:t>
            </a:r>
            <a:endParaRPr u="sng" dirty="0"/>
          </a:p>
        </p:txBody>
      </p:sp>
      <p:sp>
        <p:nvSpPr>
          <p:cNvPr id="318" name="Google Shape;318;p36"/>
          <p:cNvSpPr txBox="1"/>
          <p:nvPr/>
        </p:nvSpPr>
        <p:spPr>
          <a:xfrm>
            <a:off x="720075" y="1070850"/>
            <a:ext cx="9225300" cy="541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t>-</a:t>
            </a:r>
            <a:r>
              <a:rPr lang="en-US" sz="1700" dirty="0">
                <a:solidFill>
                  <a:schemeClr val="accent1"/>
                </a:solidFill>
                <a:latin typeface="Comic Sans MS"/>
                <a:ea typeface="Comic Sans MS"/>
                <a:cs typeface="Comic Sans MS"/>
                <a:sym typeface="Comic Sans MS"/>
              </a:rPr>
              <a:t>Li, Y., Zhang, C., &amp; Shen, X. (2010). Automatic Cartoon Generator for Images. ACM Transactions on Graphics (TOG), 29(6), 135.</a:t>
            </a: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700" dirty="0">
                <a:solidFill>
                  <a:schemeClr val="accent1"/>
                </a:solidFill>
                <a:latin typeface="Comic Sans MS"/>
                <a:ea typeface="Comic Sans MS"/>
                <a:cs typeface="Comic Sans MS"/>
                <a:sym typeface="Comic Sans MS"/>
              </a:rPr>
              <a:t>-</a:t>
            </a:r>
            <a:r>
              <a:rPr lang="en-US" sz="1700" dirty="0" err="1">
                <a:solidFill>
                  <a:schemeClr val="accent1"/>
                </a:solidFill>
                <a:latin typeface="Comic Sans MS"/>
                <a:ea typeface="Comic Sans MS"/>
                <a:cs typeface="Comic Sans MS"/>
                <a:sym typeface="Comic Sans MS"/>
              </a:rPr>
              <a:t>Girgis</a:t>
            </a:r>
            <a:r>
              <a:rPr lang="en-US" sz="1700" dirty="0">
                <a:solidFill>
                  <a:schemeClr val="accent1"/>
                </a:solidFill>
                <a:latin typeface="Comic Sans MS"/>
                <a:ea typeface="Comic Sans MS"/>
                <a:cs typeface="Comic Sans MS"/>
                <a:sym typeface="Comic Sans MS"/>
              </a:rPr>
              <a:t>, R. W., Oliva, A., &amp; </a:t>
            </a:r>
            <a:r>
              <a:rPr lang="en-US" sz="1700" dirty="0" err="1">
                <a:solidFill>
                  <a:schemeClr val="accent1"/>
                </a:solidFill>
                <a:latin typeface="Comic Sans MS"/>
                <a:ea typeface="Comic Sans MS"/>
                <a:cs typeface="Comic Sans MS"/>
                <a:sym typeface="Comic Sans MS"/>
              </a:rPr>
              <a:t>Schyns</a:t>
            </a:r>
            <a:r>
              <a:rPr lang="en-US" sz="1700" dirty="0">
                <a:solidFill>
                  <a:schemeClr val="accent1"/>
                </a:solidFill>
                <a:latin typeface="Comic Sans MS"/>
                <a:ea typeface="Comic Sans MS"/>
                <a:cs typeface="Comic Sans MS"/>
                <a:sym typeface="Comic Sans MS"/>
              </a:rPr>
              <a:t>, P. G. (2016). Combining Edges and Color Histograms for Cartoon Characterization. ACM Transactions on Applied Perception (TAP), 13(4), 23.</a:t>
            </a: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700" dirty="0">
                <a:solidFill>
                  <a:schemeClr val="accent1"/>
                </a:solidFill>
                <a:latin typeface="Comic Sans MS"/>
                <a:ea typeface="Comic Sans MS"/>
                <a:cs typeface="Comic Sans MS"/>
                <a:sym typeface="Comic Sans MS"/>
              </a:rPr>
              <a:t>-Chen, Y., Shi, F., Wu, J., &amp; </a:t>
            </a:r>
            <a:r>
              <a:rPr lang="en-US" sz="1700" dirty="0" err="1">
                <a:solidFill>
                  <a:schemeClr val="accent1"/>
                </a:solidFill>
                <a:latin typeface="Comic Sans MS"/>
                <a:ea typeface="Comic Sans MS"/>
                <a:cs typeface="Comic Sans MS"/>
                <a:sym typeface="Comic Sans MS"/>
              </a:rPr>
              <a:t>Xiong</a:t>
            </a:r>
            <a:r>
              <a:rPr lang="en-US" sz="1700" dirty="0">
                <a:solidFill>
                  <a:schemeClr val="accent1"/>
                </a:solidFill>
                <a:latin typeface="Comic Sans MS"/>
                <a:ea typeface="Comic Sans MS"/>
                <a:cs typeface="Comic Sans MS"/>
                <a:sym typeface="Comic Sans MS"/>
              </a:rPr>
              <a:t>, Z. (2018). </a:t>
            </a:r>
            <a:r>
              <a:rPr lang="en-US" sz="1700" dirty="0" err="1">
                <a:solidFill>
                  <a:schemeClr val="accent1"/>
                </a:solidFill>
                <a:latin typeface="Comic Sans MS"/>
                <a:ea typeface="Comic Sans MS"/>
                <a:cs typeface="Comic Sans MS"/>
                <a:sym typeface="Comic Sans MS"/>
              </a:rPr>
              <a:t>CartoonGAN</a:t>
            </a:r>
            <a:r>
              <a:rPr lang="en-US" sz="1700" dirty="0">
                <a:solidFill>
                  <a:schemeClr val="accent1"/>
                </a:solidFill>
                <a:latin typeface="Comic Sans MS"/>
                <a:ea typeface="Comic Sans MS"/>
                <a:cs typeface="Comic Sans MS"/>
                <a:sym typeface="Comic Sans MS"/>
              </a:rPr>
              <a:t>: Generative Adversarial Networks for Photo </a:t>
            </a:r>
            <a:r>
              <a:rPr lang="en-US" sz="1700" dirty="0" err="1">
                <a:solidFill>
                  <a:schemeClr val="accent1"/>
                </a:solidFill>
                <a:latin typeface="Comic Sans MS"/>
                <a:ea typeface="Comic Sans MS"/>
                <a:cs typeface="Comic Sans MS"/>
                <a:sym typeface="Comic Sans MS"/>
              </a:rPr>
              <a:t>Cartoonization</a:t>
            </a:r>
            <a:r>
              <a:rPr lang="en-US" sz="1700" dirty="0">
                <a:solidFill>
                  <a:schemeClr val="accent1"/>
                </a:solidFill>
                <a:latin typeface="Comic Sans MS"/>
                <a:ea typeface="Comic Sans MS"/>
                <a:cs typeface="Comic Sans MS"/>
                <a:sym typeface="Comic Sans MS"/>
              </a:rPr>
              <a:t>. </a:t>
            </a:r>
            <a:r>
              <a:rPr lang="en-US" sz="1700" dirty="0" err="1">
                <a:solidFill>
                  <a:schemeClr val="accent1"/>
                </a:solidFill>
                <a:latin typeface="Comic Sans MS"/>
                <a:ea typeface="Comic Sans MS"/>
                <a:cs typeface="Comic Sans MS"/>
                <a:sym typeface="Comic Sans MS"/>
              </a:rPr>
              <a:t>arXiv</a:t>
            </a:r>
            <a:r>
              <a:rPr lang="en-US" sz="1700" dirty="0">
                <a:solidFill>
                  <a:schemeClr val="accent1"/>
                </a:solidFill>
                <a:latin typeface="Comic Sans MS"/>
                <a:ea typeface="Comic Sans MS"/>
                <a:cs typeface="Comic Sans MS"/>
                <a:sym typeface="Comic Sans MS"/>
              </a:rPr>
              <a:t> preprint arXiv:1808.07686.</a:t>
            </a: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700" dirty="0">
                <a:solidFill>
                  <a:schemeClr val="accent1"/>
                </a:solidFill>
                <a:latin typeface="Comic Sans MS"/>
                <a:ea typeface="Comic Sans MS"/>
                <a:cs typeface="Comic Sans MS"/>
                <a:sym typeface="Comic Sans MS"/>
              </a:rPr>
              <a:t>-Isola, P., Zhu, J. Y., Zhou, T., &amp; </a:t>
            </a:r>
            <a:r>
              <a:rPr lang="en-US" sz="1700" dirty="0" err="1">
                <a:solidFill>
                  <a:schemeClr val="accent1"/>
                </a:solidFill>
                <a:latin typeface="Comic Sans MS"/>
                <a:ea typeface="Comic Sans MS"/>
                <a:cs typeface="Comic Sans MS"/>
                <a:sym typeface="Comic Sans MS"/>
              </a:rPr>
              <a:t>Efros</a:t>
            </a:r>
            <a:r>
              <a:rPr lang="en-US" sz="1700" dirty="0">
                <a:solidFill>
                  <a:schemeClr val="accent1"/>
                </a:solidFill>
                <a:latin typeface="Comic Sans MS"/>
                <a:ea typeface="Comic Sans MS"/>
                <a:cs typeface="Comic Sans MS"/>
                <a:sym typeface="Comic Sans MS"/>
              </a:rPr>
              <a:t>, A. A. (2017). Image-to-Image Translation with Conditional Adversarial Networks. Proceedings of the IEEE Conference on Computer Vision and Pattern Recognition (CVPR), 1125-1134.</a:t>
            </a: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700" dirty="0">
                <a:solidFill>
                  <a:schemeClr val="accent1"/>
                </a:solidFill>
                <a:latin typeface="Comic Sans MS"/>
                <a:ea typeface="Comic Sans MS"/>
                <a:cs typeface="Comic Sans MS"/>
                <a:sym typeface="Comic Sans MS"/>
              </a:rPr>
              <a:t>-Qian, X., Yang, Y., </a:t>
            </a:r>
            <a:r>
              <a:rPr lang="en-US" sz="1700" dirty="0" err="1">
                <a:solidFill>
                  <a:schemeClr val="accent1"/>
                </a:solidFill>
                <a:latin typeface="Comic Sans MS"/>
                <a:ea typeface="Comic Sans MS"/>
                <a:cs typeface="Comic Sans MS"/>
                <a:sym typeface="Comic Sans MS"/>
              </a:rPr>
              <a:t>Jia</a:t>
            </a:r>
            <a:r>
              <a:rPr lang="en-US" sz="1700" dirty="0">
                <a:solidFill>
                  <a:schemeClr val="accent1"/>
                </a:solidFill>
                <a:latin typeface="Comic Sans MS"/>
                <a:ea typeface="Comic Sans MS"/>
                <a:cs typeface="Comic Sans MS"/>
                <a:sym typeface="Comic Sans MS"/>
              </a:rPr>
              <a:t>, W., &amp; Chen, K. (2019). Real-Time Image-to-Cartoon Generation with Generative Adversarial Networks. </a:t>
            </a:r>
            <a:r>
              <a:rPr lang="en-US" sz="1700" dirty="0" err="1">
                <a:solidFill>
                  <a:schemeClr val="accent1"/>
                </a:solidFill>
                <a:latin typeface="Comic Sans MS"/>
                <a:ea typeface="Comic Sans MS"/>
                <a:cs typeface="Comic Sans MS"/>
                <a:sym typeface="Comic Sans MS"/>
              </a:rPr>
              <a:t>arXiv</a:t>
            </a:r>
            <a:r>
              <a:rPr lang="en-US" sz="1700" dirty="0">
                <a:solidFill>
                  <a:schemeClr val="accent1"/>
                </a:solidFill>
                <a:latin typeface="Comic Sans MS"/>
                <a:ea typeface="Comic Sans MS"/>
                <a:cs typeface="Comic Sans MS"/>
                <a:sym typeface="Comic Sans MS"/>
              </a:rPr>
              <a:t> preprint arXiv:1906.11843.</a:t>
            </a: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700" dirty="0">
                <a:solidFill>
                  <a:schemeClr val="accent1"/>
                </a:solidFill>
                <a:latin typeface="Comic Sans MS"/>
                <a:ea typeface="Comic Sans MS"/>
                <a:cs typeface="Comic Sans MS"/>
                <a:sym typeface="Comic Sans MS"/>
              </a:rPr>
              <a:t>-</a:t>
            </a:r>
            <a:r>
              <a:rPr lang="en-US" sz="1700" dirty="0" err="1">
                <a:solidFill>
                  <a:schemeClr val="accent1"/>
                </a:solidFill>
                <a:latin typeface="Comic Sans MS"/>
                <a:ea typeface="Comic Sans MS"/>
                <a:cs typeface="Comic Sans MS"/>
                <a:sym typeface="Comic Sans MS"/>
              </a:rPr>
              <a:t>Bradski</a:t>
            </a:r>
            <a:r>
              <a:rPr lang="en-US" sz="1700" dirty="0">
                <a:solidFill>
                  <a:schemeClr val="accent1"/>
                </a:solidFill>
                <a:latin typeface="Comic Sans MS"/>
                <a:ea typeface="Comic Sans MS"/>
                <a:cs typeface="Comic Sans MS"/>
                <a:sym typeface="Comic Sans MS"/>
              </a:rPr>
              <a:t>, G., &amp; </a:t>
            </a:r>
            <a:r>
              <a:rPr lang="en-US" sz="1700" dirty="0" err="1">
                <a:solidFill>
                  <a:schemeClr val="accent1"/>
                </a:solidFill>
                <a:latin typeface="Comic Sans MS"/>
                <a:ea typeface="Comic Sans MS"/>
                <a:cs typeface="Comic Sans MS"/>
                <a:sym typeface="Comic Sans MS"/>
              </a:rPr>
              <a:t>Kaehler</a:t>
            </a:r>
            <a:r>
              <a:rPr lang="en-US" sz="1700" dirty="0">
                <a:solidFill>
                  <a:schemeClr val="accent1"/>
                </a:solidFill>
                <a:latin typeface="Comic Sans MS"/>
                <a:ea typeface="Comic Sans MS"/>
                <a:cs typeface="Comic Sans MS"/>
                <a:sym typeface="Comic Sans MS"/>
              </a:rPr>
              <a:t>, A. (2008). Learning </a:t>
            </a:r>
            <a:r>
              <a:rPr lang="en-US" sz="1700" dirty="0" err="1">
                <a:solidFill>
                  <a:schemeClr val="accent1"/>
                </a:solidFill>
                <a:latin typeface="Comic Sans MS"/>
                <a:ea typeface="Comic Sans MS"/>
                <a:cs typeface="Comic Sans MS"/>
                <a:sym typeface="Comic Sans MS"/>
              </a:rPr>
              <a:t>OpenCV</a:t>
            </a:r>
            <a:r>
              <a:rPr lang="en-US" sz="1700" dirty="0">
                <a:solidFill>
                  <a:schemeClr val="accent1"/>
                </a:solidFill>
                <a:latin typeface="Comic Sans MS"/>
                <a:ea typeface="Comic Sans MS"/>
                <a:cs typeface="Comic Sans MS"/>
                <a:sym typeface="Comic Sans MS"/>
              </a:rPr>
              <a:t>: Computer Vision with the </a:t>
            </a:r>
            <a:r>
              <a:rPr lang="en-US" sz="1700" dirty="0" err="1">
                <a:solidFill>
                  <a:schemeClr val="accent1"/>
                </a:solidFill>
                <a:latin typeface="Comic Sans MS"/>
                <a:ea typeface="Comic Sans MS"/>
                <a:cs typeface="Comic Sans MS"/>
                <a:sym typeface="Comic Sans MS"/>
              </a:rPr>
              <a:t>OpenCV</a:t>
            </a:r>
            <a:r>
              <a:rPr lang="en-US" sz="1700" dirty="0">
                <a:solidFill>
                  <a:schemeClr val="accent1"/>
                </a:solidFill>
                <a:latin typeface="Comic Sans MS"/>
                <a:ea typeface="Comic Sans MS"/>
                <a:cs typeface="Comic Sans MS"/>
                <a:sym typeface="Comic Sans MS"/>
              </a:rPr>
              <a:t> Library. O'Reilly Media.</a:t>
            </a: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7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700" dirty="0">
                <a:solidFill>
                  <a:schemeClr val="accent1"/>
                </a:solidFill>
                <a:latin typeface="Comic Sans MS"/>
                <a:ea typeface="Comic Sans MS"/>
                <a:cs typeface="Comic Sans MS"/>
                <a:sym typeface="Comic Sans MS"/>
              </a:rPr>
              <a:t>-</a:t>
            </a:r>
            <a:r>
              <a:rPr lang="en-US" sz="1700" dirty="0" err="1">
                <a:solidFill>
                  <a:schemeClr val="accent1"/>
                </a:solidFill>
                <a:latin typeface="Comic Sans MS"/>
                <a:ea typeface="Comic Sans MS"/>
                <a:cs typeface="Comic Sans MS"/>
                <a:sym typeface="Comic Sans MS"/>
              </a:rPr>
              <a:t>Bradski</a:t>
            </a:r>
            <a:r>
              <a:rPr lang="en-US" sz="1700" dirty="0">
                <a:solidFill>
                  <a:schemeClr val="accent1"/>
                </a:solidFill>
                <a:latin typeface="Comic Sans MS"/>
                <a:ea typeface="Comic Sans MS"/>
                <a:cs typeface="Comic Sans MS"/>
                <a:sym typeface="Comic Sans MS"/>
              </a:rPr>
              <a:t>, G. (2000). The </a:t>
            </a:r>
            <a:r>
              <a:rPr lang="en-US" sz="1700" dirty="0" err="1">
                <a:solidFill>
                  <a:schemeClr val="accent1"/>
                </a:solidFill>
                <a:latin typeface="Comic Sans MS"/>
                <a:ea typeface="Comic Sans MS"/>
                <a:cs typeface="Comic Sans MS"/>
                <a:sym typeface="Comic Sans MS"/>
              </a:rPr>
              <a:t>OpenCV</a:t>
            </a:r>
            <a:r>
              <a:rPr lang="en-US" sz="1700" dirty="0">
                <a:solidFill>
                  <a:schemeClr val="accent1"/>
                </a:solidFill>
                <a:latin typeface="Comic Sans MS"/>
                <a:ea typeface="Comic Sans MS"/>
                <a:cs typeface="Comic Sans MS"/>
                <a:sym typeface="Comic Sans MS"/>
              </a:rPr>
              <a:t> Library. Dr. Dobb's Journal of Software Tools.</a:t>
            </a: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anim calcmode="lin" valueType="num">
                                      <p:cBhvr additive="base">
                                        <p:cTn id="7" dur="500" fill="hold"/>
                                        <p:tgtEl>
                                          <p:spTgt spid="317"/>
                                        </p:tgtEl>
                                        <p:attrNameLst>
                                          <p:attrName>ppt_x</p:attrName>
                                        </p:attrNameLst>
                                      </p:cBhvr>
                                      <p:tavLst>
                                        <p:tav tm="0">
                                          <p:val>
                                            <p:strVal val="#ppt_x"/>
                                          </p:val>
                                        </p:tav>
                                        <p:tav tm="100000">
                                          <p:val>
                                            <p:strVal val="#ppt_x"/>
                                          </p:val>
                                        </p:tav>
                                      </p:tavLst>
                                    </p:anim>
                                    <p:anim calcmode="lin" valueType="num">
                                      <p:cBhvr additive="base">
                                        <p:cTn id="8" dur="500" fill="hold"/>
                                        <p:tgtEl>
                                          <p:spTgt spid="3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18"/>
                                        </p:tgtEl>
                                        <p:attrNameLst>
                                          <p:attrName>style.visibility</p:attrName>
                                        </p:attrNameLst>
                                      </p:cBhvr>
                                      <p:to>
                                        <p:strVal val="visible"/>
                                      </p:to>
                                    </p:set>
                                    <p:animEffect transition="in" filter="fade">
                                      <p:cBhvr>
                                        <p:cTn id="13" dur="1000"/>
                                        <p:tgtEl>
                                          <p:spTgt spid="318"/>
                                        </p:tgtEl>
                                      </p:cBhvr>
                                    </p:animEffect>
                                    <p:anim calcmode="lin" valueType="num">
                                      <p:cBhvr>
                                        <p:cTn id="14" dur="1000" fill="hold"/>
                                        <p:tgtEl>
                                          <p:spTgt spid="318"/>
                                        </p:tgtEl>
                                        <p:attrNameLst>
                                          <p:attrName>ppt_x</p:attrName>
                                        </p:attrNameLst>
                                      </p:cBhvr>
                                      <p:tavLst>
                                        <p:tav tm="0">
                                          <p:val>
                                            <p:strVal val="#ppt_x"/>
                                          </p:val>
                                        </p:tav>
                                        <p:tav tm="100000">
                                          <p:val>
                                            <p:strVal val="#ppt_x"/>
                                          </p:val>
                                        </p:tav>
                                      </p:tavLst>
                                    </p:anim>
                                    <p:anim calcmode="lin" valueType="num">
                                      <p:cBhvr>
                                        <p:cTn id="15" dur="1000" fill="hold"/>
                                        <p:tgtEl>
                                          <p:spTgt spid="3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pSp>
        <p:nvGrpSpPr>
          <p:cNvPr id="155" name="Google Shape;155;p19"/>
          <p:cNvGrpSpPr/>
          <p:nvPr/>
        </p:nvGrpSpPr>
        <p:grpSpPr>
          <a:xfrm>
            <a:off x="502140" y="244885"/>
            <a:ext cx="5423876" cy="982799"/>
            <a:chOff x="0" y="0"/>
            <a:chExt cx="5423876" cy="982799"/>
          </a:xfrm>
        </p:grpSpPr>
        <p:sp>
          <p:nvSpPr>
            <p:cNvPr id="156" name="Google Shape;156;p19"/>
            <p:cNvSpPr/>
            <p:nvPr/>
          </p:nvSpPr>
          <p:spPr>
            <a:xfrm>
              <a:off x="0" y="0"/>
              <a:ext cx="5423876" cy="982799"/>
            </a:xfrm>
            <a:prstGeom prst="roundRect">
              <a:avLst>
                <a:gd name="adj" fmla="val 16667"/>
              </a:avLst>
            </a:prstGeom>
            <a:solidFill>
              <a:srgbClr val="90C223"/>
            </a:solidFill>
            <a:ln>
              <a:noFill/>
            </a:ln>
            <a:effectLst>
              <a:outerShdw blurRad="38100" dist="254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txBox="1"/>
            <p:nvPr/>
          </p:nvSpPr>
          <p:spPr>
            <a:xfrm>
              <a:off x="47976" y="47976"/>
              <a:ext cx="5327924" cy="886847"/>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r>
                <a:rPr lang="en-US" sz="4200" b="0" i="0" u="none" strike="noStrike" cap="none" dirty="0">
                  <a:solidFill>
                    <a:schemeClr val="lt1"/>
                  </a:solidFill>
                  <a:latin typeface="Trebuchet MS"/>
                  <a:ea typeface="Trebuchet MS"/>
                  <a:cs typeface="Trebuchet MS"/>
                  <a:sym typeface="Trebuchet MS"/>
                </a:rPr>
                <a:t>Presentation Outline</a:t>
              </a:r>
              <a:endParaRPr sz="4200" b="0" i="0" u="none" strike="noStrike" cap="none" dirty="0">
                <a:solidFill>
                  <a:schemeClr val="lt1"/>
                </a:solidFill>
                <a:latin typeface="Trebuchet MS"/>
                <a:ea typeface="Trebuchet MS"/>
                <a:cs typeface="Trebuchet MS"/>
                <a:sym typeface="Trebuchet MS"/>
              </a:endParaRPr>
            </a:p>
          </p:txBody>
        </p:sp>
      </p:grpSp>
      <p:sp>
        <p:nvSpPr>
          <p:cNvPr id="158" name="Google Shape;158;p19">
            <a:hlinkClick r:id=""/>
          </p:cNvPr>
          <p:cNvSpPr/>
          <p:nvPr/>
        </p:nvSpPr>
        <p:spPr>
          <a:xfrm>
            <a:off x="865527" y="1773629"/>
            <a:ext cx="2487273"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Trebuchet MS"/>
                <a:ea typeface="Trebuchet MS"/>
                <a:cs typeface="Trebuchet MS"/>
                <a:sym typeface="Trebuchet MS"/>
              </a:rPr>
              <a:t>Introduction</a:t>
            </a:r>
            <a:endParaRPr sz="1800" b="0" i="0" u="none" strike="noStrike" cap="none" dirty="0">
              <a:solidFill>
                <a:schemeClr val="lt1"/>
              </a:solidFill>
              <a:latin typeface="Trebuchet MS"/>
              <a:ea typeface="Trebuchet MS"/>
              <a:cs typeface="Trebuchet MS"/>
              <a:sym typeface="Trebuchet MS"/>
            </a:endParaRPr>
          </a:p>
        </p:txBody>
      </p:sp>
      <p:sp>
        <p:nvSpPr>
          <p:cNvPr id="159" name="Google Shape;159;p19">
            <a:hlinkClick r:id=""/>
          </p:cNvPr>
          <p:cNvSpPr/>
          <p:nvPr/>
        </p:nvSpPr>
        <p:spPr>
          <a:xfrm>
            <a:off x="865527" y="2511782"/>
            <a:ext cx="2437226"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Problem Stat.</a:t>
            </a:r>
            <a:endParaRPr/>
          </a:p>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60" name="Google Shape;160;p19">
            <a:hlinkClick r:id=""/>
          </p:cNvPr>
          <p:cNvSpPr/>
          <p:nvPr/>
        </p:nvSpPr>
        <p:spPr>
          <a:xfrm>
            <a:off x="865527" y="3255793"/>
            <a:ext cx="2487273"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rebuchet MS"/>
                <a:ea typeface="Trebuchet MS"/>
                <a:cs typeface="Trebuchet MS"/>
                <a:sym typeface="Trebuchet MS"/>
              </a:rPr>
              <a:t>Contribution</a:t>
            </a:r>
            <a:endParaRPr/>
          </a:p>
        </p:txBody>
      </p:sp>
      <p:sp>
        <p:nvSpPr>
          <p:cNvPr id="161" name="Google Shape;161;p19">
            <a:hlinkClick r:id=""/>
          </p:cNvPr>
          <p:cNvSpPr/>
          <p:nvPr/>
        </p:nvSpPr>
        <p:spPr>
          <a:xfrm>
            <a:off x="865527" y="3988484"/>
            <a:ext cx="2437226"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rebuchet MS"/>
                <a:ea typeface="Trebuchet MS"/>
                <a:cs typeface="Trebuchet MS"/>
                <a:sym typeface="Trebuchet MS"/>
              </a:rPr>
              <a:t>Background &amp; Related Work</a:t>
            </a:r>
            <a:endParaRPr/>
          </a:p>
        </p:txBody>
      </p:sp>
      <p:sp>
        <p:nvSpPr>
          <p:cNvPr id="162" name="Google Shape;162;p19">
            <a:hlinkClick r:id=""/>
          </p:cNvPr>
          <p:cNvSpPr/>
          <p:nvPr/>
        </p:nvSpPr>
        <p:spPr>
          <a:xfrm>
            <a:off x="865527" y="4716729"/>
            <a:ext cx="2437226" cy="688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rebuchet MS"/>
                <a:ea typeface="Trebuchet MS"/>
                <a:cs typeface="Trebuchet MS"/>
                <a:sym typeface="Trebuchet MS"/>
              </a:rPr>
              <a:t>Proposed Methodology</a:t>
            </a:r>
            <a:endParaRPr sz="1800">
              <a:solidFill>
                <a:schemeClr val="lt1"/>
              </a:solidFill>
              <a:latin typeface="Trebuchet MS"/>
              <a:ea typeface="Trebuchet MS"/>
              <a:cs typeface="Trebuchet MS"/>
              <a:sym typeface="Trebuchet MS"/>
            </a:endParaRPr>
          </a:p>
        </p:txBody>
      </p:sp>
      <p:sp>
        <p:nvSpPr>
          <p:cNvPr id="163" name="Google Shape;163;p19">
            <a:hlinkClick r:id=""/>
          </p:cNvPr>
          <p:cNvSpPr/>
          <p:nvPr/>
        </p:nvSpPr>
        <p:spPr>
          <a:xfrm>
            <a:off x="4724390" y="4947404"/>
            <a:ext cx="2285000"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rebuchet MS"/>
                <a:ea typeface="Trebuchet MS"/>
                <a:cs typeface="Trebuchet MS"/>
                <a:sym typeface="Trebuchet MS"/>
              </a:rPr>
              <a:t>References</a:t>
            </a:r>
            <a:endParaRPr sz="1800">
              <a:solidFill>
                <a:schemeClr val="lt1"/>
              </a:solidFill>
              <a:latin typeface="Trebuchet MS"/>
              <a:ea typeface="Trebuchet MS"/>
              <a:cs typeface="Trebuchet MS"/>
              <a:sym typeface="Trebuchet MS"/>
            </a:endParaRPr>
          </a:p>
        </p:txBody>
      </p:sp>
      <p:sp>
        <p:nvSpPr>
          <p:cNvPr id="164" name="Google Shape;164;p19">
            <a:hlinkClick r:id=""/>
          </p:cNvPr>
          <p:cNvSpPr/>
          <p:nvPr/>
        </p:nvSpPr>
        <p:spPr>
          <a:xfrm>
            <a:off x="4531350" y="1783236"/>
            <a:ext cx="2843892"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Trebuchet MS"/>
                <a:ea typeface="Trebuchet MS"/>
                <a:cs typeface="Trebuchet MS"/>
                <a:sym typeface="Trebuchet MS"/>
              </a:rPr>
              <a:t>Implementation</a:t>
            </a:r>
            <a:endParaRPr sz="1800" dirty="0">
              <a:solidFill>
                <a:schemeClr val="lt1"/>
              </a:solidFill>
              <a:latin typeface="Trebuchet MS"/>
              <a:ea typeface="Trebuchet MS"/>
              <a:cs typeface="Trebuchet MS"/>
              <a:sym typeface="Trebuchet MS"/>
            </a:endParaRPr>
          </a:p>
        </p:txBody>
      </p:sp>
      <p:sp>
        <p:nvSpPr>
          <p:cNvPr id="165" name="Google Shape;165;p19">
            <a:hlinkClick r:id=""/>
          </p:cNvPr>
          <p:cNvSpPr/>
          <p:nvPr/>
        </p:nvSpPr>
        <p:spPr>
          <a:xfrm>
            <a:off x="4588829" y="2642173"/>
            <a:ext cx="2807731"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rebuchet MS"/>
                <a:ea typeface="Trebuchet MS"/>
                <a:cs typeface="Trebuchet MS"/>
                <a:sym typeface="Trebuchet MS"/>
              </a:rPr>
              <a:t>Evaluation</a:t>
            </a:r>
            <a:endParaRPr sz="1800">
              <a:solidFill>
                <a:schemeClr val="lt1"/>
              </a:solidFill>
              <a:latin typeface="Trebuchet MS"/>
              <a:ea typeface="Trebuchet MS"/>
              <a:cs typeface="Trebuchet MS"/>
              <a:sym typeface="Trebuchet MS"/>
            </a:endParaRPr>
          </a:p>
        </p:txBody>
      </p:sp>
      <p:sp>
        <p:nvSpPr>
          <p:cNvPr id="166" name="Google Shape;166;p19">
            <a:hlinkClick r:id=""/>
          </p:cNvPr>
          <p:cNvSpPr/>
          <p:nvPr/>
        </p:nvSpPr>
        <p:spPr>
          <a:xfrm>
            <a:off x="4649637" y="3447510"/>
            <a:ext cx="2807732"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rebuchet MS"/>
                <a:ea typeface="Trebuchet MS"/>
                <a:cs typeface="Trebuchet MS"/>
                <a:sym typeface="Trebuchet MS"/>
              </a:rPr>
              <a:t>Limitations</a:t>
            </a:r>
            <a:endParaRPr sz="1800">
              <a:solidFill>
                <a:schemeClr val="lt1"/>
              </a:solidFill>
              <a:latin typeface="Trebuchet MS"/>
              <a:ea typeface="Trebuchet MS"/>
              <a:cs typeface="Trebuchet MS"/>
              <a:sym typeface="Trebuchet MS"/>
            </a:endParaRPr>
          </a:p>
        </p:txBody>
      </p:sp>
      <p:sp>
        <p:nvSpPr>
          <p:cNvPr id="167" name="Google Shape;167;p19">
            <a:hlinkClick r:id=""/>
          </p:cNvPr>
          <p:cNvSpPr/>
          <p:nvPr/>
        </p:nvSpPr>
        <p:spPr>
          <a:xfrm>
            <a:off x="5094611" y="4234504"/>
            <a:ext cx="2211428" cy="597876"/>
          </a:xfrm>
          <a:prstGeom prst="round2DiagRect">
            <a:avLst>
              <a:gd name="adj1" fmla="val 16667"/>
              <a:gd name="adj2" fmla="val 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Trebuchet MS"/>
                <a:ea typeface="Trebuchet MS"/>
                <a:cs typeface="Trebuchet MS"/>
                <a:sym typeface="Trebuchet MS"/>
              </a:rPr>
              <a:t>Conclusions</a:t>
            </a:r>
            <a:endParaRPr sz="1800">
              <a:solidFill>
                <a:schemeClr val="lt1"/>
              </a:solidFill>
              <a:latin typeface="Trebuchet MS"/>
              <a:ea typeface="Trebuchet MS"/>
              <a:cs typeface="Trebuchet MS"/>
              <a:sym typeface="Trebuchet MS"/>
            </a:endParaRPr>
          </a:p>
        </p:txBody>
      </p:sp>
      <p:sp>
        <p:nvSpPr>
          <p:cNvPr id="168" name="Google Shape;168;p19"/>
          <p:cNvSpPr/>
          <p:nvPr/>
        </p:nvSpPr>
        <p:spPr>
          <a:xfrm>
            <a:off x="2940145" y="1592320"/>
            <a:ext cx="362608"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1</a:t>
            </a:r>
            <a:endParaRPr sz="6000" b="0" i="0" u="none" strike="noStrike" cap="none">
              <a:solidFill>
                <a:schemeClr val="lt1"/>
              </a:solidFill>
              <a:latin typeface="Arial"/>
              <a:ea typeface="Arial"/>
              <a:cs typeface="Arial"/>
              <a:sym typeface="Arial"/>
            </a:endParaRPr>
          </a:p>
        </p:txBody>
      </p:sp>
      <p:sp>
        <p:nvSpPr>
          <p:cNvPr id="169" name="Google Shape;169;p19"/>
          <p:cNvSpPr/>
          <p:nvPr/>
        </p:nvSpPr>
        <p:spPr>
          <a:xfrm>
            <a:off x="609599" y="2422636"/>
            <a:ext cx="362608"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2</a:t>
            </a:r>
            <a:endParaRPr sz="6000" b="0" i="0" u="none" strike="noStrike" cap="none">
              <a:solidFill>
                <a:schemeClr val="lt1"/>
              </a:solidFill>
              <a:latin typeface="Arial"/>
              <a:ea typeface="Arial"/>
              <a:cs typeface="Arial"/>
              <a:sym typeface="Arial"/>
            </a:endParaRPr>
          </a:p>
        </p:txBody>
      </p:sp>
      <p:sp>
        <p:nvSpPr>
          <p:cNvPr id="170" name="Google Shape;170;p19"/>
          <p:cNvSpPr/>
          <p:nvPr/>
        </p:nvSpPr>
        <p:spPr>
          <a:xfrm>
            <a:off x="3121449" y="3394131"/>
            <a:ext cx="362608" cy="375833"/>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3</a:t>
            </a:r>
            <a:endParaRPr sz="6000" b="0" i="0" u="none" strike="noStrike" cap="none">
              <a:solidFill>
                <a:schemeClr val="lt1"/>
              </a:solidFill>
              <a:latin typeface="Arial"/>
              <a:ea typeface="Arial"/>
              <a:cs typeface="Arial"/>
              <a:sym typeface="Arial"/>
            </a:endParaRPr>
          </a:p>
        </p:txBody>
      </p:sp>
      <p:sp>
        <p:nvSpPr>
          <p:cNvPr id="171" name="Google Shape;171;p19"/>
          <p:cNvSpPr/>
          <p:nvPr/>
        </p:nvSpPr>
        <p:spPr>
          <a:xfrm>
            <a:off x="604346" y="3899337"/>
            <a:ext cx="362608"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4</a:t>
            </a:r>
            <a:endParaRPr sz="6000" b="0" i="0" u="none" strike="noStrike" cap="none">
              <a:solidFill>
                <a:schemeClr val="lt1"/>
              </a:solidFill>
              <a:latin typeface="Arial"/>
              <a:ea typeface="Arial"/>
              <a:cs typeface="Arial"/>
              <a:sym typeface="Arial"/>
            </a:endParaRPr>
          </a:p>
        </p:txBody>
      </p:sp>
      <p:sp>
        <p:nvSpPr>
          <p:cNvPr id="172" name="Google Shape;172;p19"/>
          <p:cNvSpPr/>
          <p:nvPr/>
        </p:nvSpPr>
        <p:spPr>
          <a:xfrm>
            <a:off x="3171496" y="4682359"/>
            <a:ext cx="362608"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5</a:t>
            </a:r>
            <a:endParaRPr sz="6000" b="0" i="0" u="none" strike="noStrike" cap="none">
              <a:solidFill>
                <a:schemeClr val="lt1"/>
              </a:solidFill>
              <a:latin typeface="Arial"/>
              <a:ea typeface="Arial"/>
              <a:cs typeface="Arial"/>
              <a:sym typeface="Arial"/>
            </a:endParaRPr>
          </a:p>
        </p:txBody>
      </p:sp>
      <p:sp>
        <p:nvSpPr>
          <p:cNvPr id="173" name="Google Shape;173;p19"/>
          <p:cNvSpPr/>
          <p:nvPr/>
        </p:nvSpPr>
        <p:spPr>
          <a:xfrm>
            <a:off x="4243220" y="1636879"/>
            <a:ext cx="362608"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6</a:t>
            </a:r>
            <a:endParaRPr sz="6000" b="0" i="0" u="none" strike="noStrike" cap="none">
              <a:solidFill>
                <a:schemeClr val="lt1"/>
              </a:solidFill>
              <a:latin typeface="Arial"/>
              <a:ea typeface="Arial"/>
              <a:cs typeface="Arial"/>
              <a:sym typeface="Arial"/>
            </a:endParaRPr>
          </a:p>
        </p:txBody>
      </p:sp>
      <p:sp>
        <p:nvSpPr>
          <p:cNvPr id="174" name="Google Shape;174;p19"/>
          <p:cNvSpPr/>
          <p:nvPr/>
        </p:nvSpPr>
        <p:spPr>
          <a:xfrm>
            <a:off x="7361789" y="2348268"/>
            <a:ext cx="362608"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7</a:t>
            </a:r>
            <a:endParaRPr sz="6000" b="0" i="0" u="none" strike="noStrike" cap="none">
              <a:solidFill>
                <a:schemeClr val="lt1"/>
              </a:solidFill>
              <a:latin typeface="Arial"/>
              <a:ea typeface="Arial"/>
              <a:cs typeface="Arial"/>
              <a:sym typeface="Arial"/>
            </a:endParaRPr>
          </a:p>
        </p:txBody>
      </p:sp>
      <p:sp>
        <p:nvSpPr>
          <p:cNvPr id="175" name="Google Shape;175;p19"/>
          <p:cNvSpPr/>
          <p:nvPr/>
        </p:nvSpPr>
        <p:spPr>
          <a:xfrm>
            <a:off x="4287029" y="3282341"/>
            <a:ext cx="362608"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8</a:t>
            </a:r>
            <a:endParaRPr sz="6000" b="0" i="0" u="none" strike="noStrike" cap="none">
              <a:solidFill>
                <a:schemeClr val="lt1"/>
              </a:solidFill>
              <a:latin typeface="Arial"/>
              <a:ea typeface="Arial"/>
              <a:cs typeface="Arial"/>
              <a:sym typeface="Arial"/>
            </a:endParaRPr>
          </a:p>
        </p:txBody>
      </p:sp>
      <p:sp>
        <p:nvSpPr>
          <p:cNvPr id="176" name="Google Shape;176;p19"/>
          <p:cNvSpPr/>
          <p:nvPr/>
        </p:nvSpPr>
        <p:spPr>
          <a:xfrm>
            <a:off x="7148454" y="4125953"/>
            <a:ext cx="575943"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a:solidFill>
                  <a:schemeClr val="lt1"/>
                </a:solidFill>
                <a:latin typeface="Times New Roman"/>
                <a:ea typeface="Times New Roman"/>
                <a:cs typeface="Times New Roman"/>
                <a:sym typeface="Times New Roman"/>
              </a:rPr>
              <a:t>9</a:t>
            </a:r>
            <a:endParaRPr sz="6000" b="0" i="0" u="none" strike="noStrike" cap="none">
              <a:solidFill>
                <a:schemeClr val="lt1"/>
              </a:solidFill>
              <a:latin typeface="Arial"/>
              <a:ea typeface="Arial"/>
              <a:cs typeface="Arial"/>
              <a:sym typeface="Arial"/>
            </a:endParaRPr>
          </a:p>
        </p:txBody>
      </p:sp>
      <p:sp>
        <p:nvSpPr>
          <p:cNvPr id="177" name="Google Shape;177;p19"/>
          <p:cNvSpPr/>
          <p:nvPr/>
        </p:nvSpPr>
        <p:spPr>
          <a:xfrm>
            <a:off x="4265556" y="4746659"/>
            <a:ext cx="525516" cy="567559"/>
          </a:xfrm>
          <a:prstGeom prst="ellipse">
            <a:avLst/>
          </a:prstGeom>
          <a:gradFill>
            <a:gsLst>
              <a:gs pos="0">
                <a:srgbClr val="95C543"/>
              </a:gs>
              <a:gs pos="78000">
                <a:srgbClr val="83B021"/>
              </a:gs>
              <a:gs pos="100000">
                <a:srgbClr val="83B021"/>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10</a:t>
            </a:r>
            <a:endParaRPr sz="5400" b="0" i="0" u="none" strike="noStrike" cap="none">
              <a:solidFill>
                <a:schemeClr val="lt1"/>
              </a:solidFill>
              <a:latin typeface="Arial"/>
              <a:ea typeface="Arial"/>
              <a:cs typeface="Arial"/>
              <a:sym typeface="Arial"/>
            </a:endParaRPr>
          </a:p>
        </p:txBody>
      </p:sp>
      <p:sp>
        <p:nvSpPr>
          <p:cNvPr id="26" name="Google Shape;194;p21"/>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500" fill="hold"/>
                                        <p:tgtEl>
                                          <p:spTgt spid="158"/>
                                        </p:tgtEl>
                                        <p:attrNameLst>
                                          <p:attrName>ppt_x</p:attrName>
                                        </p:attrNameLst>
                                      </p:cBhvr>
                                      <p:tavLst>
                                        <p:tav tm="0">
                                          <p:val>
                                            <p:strVal val="#ppt_x"/>
                                          </p:val>
                                        </p:tav>
                                        <p:tav tm="100000">
                                          <p:val>
                                            <p:strVal val="#ppt_x"/>
                                          </p:val>
                                        </p:tav>
                                      </p:tavLst>
                                    </p:anim>
                                    <p:anim calcmode="lin" valueType="num">
                                      <p:cBhvr additive="base">
                                        <p:cTn id="8" dur="500" fill="hold"/>
                                        <p:tgtEl>
                                          <p:spTgt spid="1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anim calcmode="lin" valueType="num">
                                      <p:cBhvr additive="base">
                                        <p:cTn id="11" dur="500" fill="hold"/>
                                        <p:tgtEl>
                                          <p:spTgt spid="159"/>
                                        </p:tgtEl>
                                        <p:attrNameLst>
                                          <p:attrName>ppt_x</p:attrName>
                                        </p:attrNameLst>
                                      </p:cBhvr>
                                      <p:tavLst>
                                        <p:tav tm="0">
                                          <p:val>
                                            <p:strVal val="#ppt_x"/>
                                          </p:val>
                                        </p:tav>
                                        <p:tav tm="100000">
                                          <p:val>
                                            <p:strVal val="#ppt_x"/>
                                          </p:val>
                                        </p:tav>
                                      </p:tavLst>
                                    </p:anim>
                                    <p:anim calcmode="lin" valueType="num">
                                      <p:cBhvr additive="base">
                                        <p:cTn id="12" dur="500" fill="hold"/>
                                        <p:tgtEl>
                                          <p:spTgt spid="1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anim calcmode="lin" valueType="num">
                                      <p:cBhvr additive="base">
                                        <p:cTn id="15" dur="500" fill="hold"/>
                                        <p:tgtEl>
                                          <p:spTgt spid="160"/>
                                        </p:tgtEl>
                                        <p:attrNameLst>
                                          <p:attrName>ppt_x</p:attrName>
                                        </p:attrNameLst>
                                      </p:cBhvr>
                                      <p:tavLst>
                                        <p:tav tm="0">
                                          <p:val>
                                            <p:strVal val="#ppt_x"/>
                                          </p:val>
                                        </p:tav>
                                        <p:tav tm="100000">
                                          <p:val>
                                            <p:strVal val="#ppt_x"/>
                                          </p:val>
                                        </p:tav>
                                      </p:tavLst>
                                    </p:anim>
                                    <p:anim calcmode="lin" valueType="num">
                                      <p:cBhvr additive="base">
                                        <p:cTn id="16" dur="500" fill="hold"/>
                                        <p:tgtEl>
                                          <p:spTgt spid="1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2"/>
                                        </p:tgtEl>
                                        <p:attrNameLst>
                                          <p:attrName>style.visibility</p:attrName>
                                        </p:attrNameLst>
                                      </p:cBhvr>
                                      <p:to>
                                        <p:strVal val="visible"/>
                                      </p:to>
                                    </p:set>
                                    <p:anim calcmode="lin" valueType="num">
                                      <p:cBhvr additive="base">
                                        <p:cTn id="23" dur="500" fill="hold"/>
                                        <p:tgtEl>
                                          <p:spTgt spid="162"/>
                                        </p:tgtEl>
                                        <p:attrNameLst>
                                          <p:attrName>ppt_x</p:attrName>
                                        </p:attrNameLst>
                                      </p:cBhvr>
                                      <p:tavLst>
                                        <p:tav tm="0">
                                          <p:val>
                                            <p:strVal val="#ppt_x"/>
                                          </p:val>
                                        </p:tav>
                                        <p:tav tm="100000">
                                          <p:val>
                                            <p:strVal val="#ppt_x"/>
                                          </p:val>
                                        </p:tav>
                                      </p:tavLst>
                                    </p:anim>
                                    <p:anim calcmode="lin" valueType="num">
                                      <p:cBhvr additive="base">
                                        <p:cTn id="24" dur="500" fill="hold"/>
                                        <p:tgtEl>
                                          <p:spTgt spid="16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4"/>
                                        </p:tgtEl>
                                        <p:attrNameLst>
                                          <p:attrName>style.visibility</p:attrName>
                                        </p:attrNameLst>
                                      </p:cBhvr>
                                      <p:to>
                                        <p:strVal val="visible"/>
                                      </p:to>
                                    </p:set>
                                    <p:anim calcmode="lin" valueType="num">
                                      <p:cBhvr additive="base">
                                        <p:cTn id="27" dur="500" fill="hold"/>
                                        <p:tgtEl>
                                          <p:spTgt spid="164"/>
                                        </p:tgtEl>
                                        <p:attrNameLst>
                                          <p:attrName>ppt_x</p:attrName>
                                        </p:attrNameLst>
                                      </p:cBhvr>
                                      <p:tavLst>
                                        <p:tav tm="0">
                                          <p:val>
                                            <p:strVal val="#ppt_x"/>
                                          </p:val>
                                        </p:tav>
                                        <p:tav tm="100000">
                                          <p:val>
                                            <p:strVal val="#ppt_x"/>
                                          </p:val>
                                        </p:tav>
                                      </p:tavLst>
                                    </p:anim>
                                    <p:anim calcmode="lin" valueType="num">
                                      <p:cBhvr additive="base">
                                        <p:cTn id="28" dur="500" fill="hold"/>
                                        <p:tgtEl>
                                          <p:spTgt spid="16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5"/>
                                        </p:tgtEl>
                                        <p:attrNameLst>
                                          <p:attrName>style.visibility</p:attrName>
                                        </p:attrNameLst>
                                      </p:cBhvr>
                                      <p:to>
                                        <p:strVal val="visible"/>
                                      </p:to>
                                    </p:set>
                                    <p:anim calcmode="lin" valueType="num">
                                      <p:cBhvr additive="base">
                                        <p:cTn id="31" dur="500" fill="hold"/>
                                        <p:tgtEl>
                                          <p:spTgt spid="165"/>
                                        </p:tgtEl>
                                        <p:attrNameLst>
                                          <p:attrName>ppt_x</p:attrName>
                                        </p:attrNameLst>
                                      </p:cBhvr>
                                      <p:tavLst>
                                        <p:tav tm="0">
                                          <p:val>
                                            <p:strVal val="#ppt_x"/>
                                          </p:val>
                                        </p:tav>
                                        <p:tav tm="100000">
                                          <p:val>
                                            <p:strVal val="#ppt_x"/>
                                          </p:val>
                                        </p:tav>
                                      </p:tavLst>
                                    </p:anim>
                                    <p:anim calcmode="lin" valueType="num">
                                      <p:cBhvr additive="base">
                                        <p:cTn id="32" dur="500" fill="hold"/>
                                        <p:tgtEl>
                                          <p:spTgt spid="1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6"/>
                                        </p:tgtEl>
                                        <p:attrNameLst>
                                          <p:attrName>style.visibility</p:attrName>
                                        </p:attrNameLst>
                                      </p:cBhvr>
                                      <p:to>
                                        <p:strVal val="visible"/>
                                      </p:to>
                                    </p:set>
                                    <p:anim calcmode="lin" valueType="num">
                                      <p:cBhvr additive="base">
                                        <p:cTn id="35" dur="500" fill="hold"/>
                                        <p:tgtEl>
                                          <p:spTgt spid="166"/>
                                        </p:tgtEl>
                                        <p:attrNameLst>
                                          <p:attrName>ppt_x</p:attrName>
                                        </p:attrNameLst>
                                      </p:cBhvr>
                                      <p:tavLst>
                                        <p:tav tm="0">
                                          <p:val>
                                            <p:strVal val="#ppt_x"/>
                                          </p:val>
                                        </p:tav>
                                        <p:tav tm="100000">
                                          <p:val>
                                            <p:strVal val="#ppt_x"/>
                                          </p:val>
                                        </p:tav>
                                      </p:tavLst>
                                    </p:anim>
                                    <p:anim calcmode="lin" valueType="num">
                                      <p:cBhvr additive="base">
                                        <p:cTn id="36" dur="500" fill="hold"/>
                                        <p:tgtEl>
                                          <p:spTgt spid="16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7"/>
                                        </p:tgtEl>
                                        <p:attrNameLst>
                                          <p:attrName>style.visibility</p:attrName>
                                        </p:attrNameLst>
                                      </p:cBhvr>
                                      <p:to>
                                        <p:strVal val="visible"/>
                                      </p:to>
                                    </p:set>
                                    <p:anim calcmode="lin" valueType="num">
                                      <p:cBhvr additive="base">
                                        <p:cTn id="39" dur="500" fill="hold"/>
                                        <p:tgtEl>
                                          <p:spTgt spid="167"/>
                                        </p:tgtEl>
                                        <p:attrNameLst>
                                          <p:attrName>ppt_x</p:attrName>
                                        </p:attrNameLst>
                                      </p:cBhvr>
                                      <p:tavLst>
                                        <p:tav tm="0">
                                          <p:val>
                                            <p:strVal val="#ppt_x"/>
                                          </p:val>
                                        </p:tav>
                                        <p:tav tm="100000">
                                          <p:val>
                                            <p:strVal val="#ppt_x"/>
                                          </p:val>
                                        </p:tav>
                                      </p:tavLst>
                                    </p:anim>
                                    <p:anim calcmode="lin" valueType="num">
                                      <p:cBhvr additive="base">
                                        <p:cTn id="40" dur="500" fill="hold"/>
                                        <p:tgtEl>
                                          <p:spTgt spid="16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3"/>
                                        </p:tgtEl>
                                        <p:attrNameLst>
                                          <p:attrName>style.visibility</p:attrName>
                                        </p:attrNameLst>
                                      </p:cBhvr>
                                      <p:to>
                                        <p:strVal val="visible"/>
                                      </p:to>
                                    </p:set>
                                    <p:anim calcmode="lin" valueType="num">
                                      <p:cBhvr additive="base">
                                        <p:cTn id="43" dur="500" fill="hold"/>
                                        <p:tgtEl>
                                          <p:spTgt spid="163"/>
                                        </p:tgtEl>
                                        <p:attrNameLst>
                                          <p:attrName>ppt_x</p:attrName>
                                        </p:attrNameLst>
                                      </p:cBhvr>
                                      <p:tavLst>
                                        <p:tav tm="0">
                                          <p:val>
                                            <p:strVal val="#ppt_x"/>
                                          </p:val>
                                        </p:tav>
                                        <p:tav tm="100000">
                                          <p:val>
                                            <p:strVal val="#ppt_x"/>
                                          </p:val>
                                        </p:tav>
                                      </p:tavLst>
                                    </p:anim>
                                    <p:anim calcmode="lin" valueType="num">
                                      <p:cBhvr additive="base">
                                        <p:cTn id="44" dur="500" fill="hold"/>
                                        <p:tgtEl>
                                          <p:spTgt spid="16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8"/>
                                        </p:tgtEl>
                                        <p:attrNameLst>
                                          <p:attrName>style.visibility</p:attrName>
                                        </p:attrNameLst>
                                      </p:cBhvr>
                                      <p:to>
                                        <p:strVal val="visible"/>
                                      </p:to>
                                    </p:set>
                                    <p:anim calcmode="lin" valueType="num">
                                      <p:cBhvr additive="base">
                                        <p:cTn id="47" dur="500" fill="hold"/>
                                        <p:tgtEl>
                                          <p:spTgt spid="168"/>
                                        </p:tgtEl>
                                        <p:attrNameLst>
                                          <p:attrName>ppt_x</p:attrName>
                                        </p:attrNameLst>
                                      </p:cBhvr>
                                      <p:tavLst>
                                        <p:tav tm="0">
                                          <p:val>
                                            <p:strVal val="#ppt_x"/>
                                          </p:val>
                                        </p:tav>
                                        <p:tav tm="100000">
                                          <p:val>
                                            <p:strVal val="#ppt_x"/>
                                          </p:val>
                                        </p:tav>
                                      </p:tavLst>
                                    </p:anim>
                                    <p:anim calcmode="lin" valueType="num">
                                      <p:cBhvr additive="base">
                                        <p:cTn id="48" dur="500" fill="hold"/>
                                        <p:tgtEl>
                                          <p:spTgt spid="16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9"/>
                                        </p:tgtEl>
                                        <p:attrNameLst>
                                          <p:attrName>style.visibility</p:attrName>
                                        </p:attrNameLst>
                                      </p:cBhvr>
                                      <p:to>
                                        <p:strVal val="visible"/>
                                      </p:to>
                                    </p:set>
                                    <p:anim calcmode="lin" valueType="num">
                                      <p:cBhvr additive="base">
                                        <p:cTn id="51" dur="500" fill="hold"/>
                                        <p:tgtEl>
                                          <p:spTgt spid="169"/>
                                        </p:tgtEl>
                                        <p:attrNameLst>
                                          <p:attrName>ppt_x</p:attrName>
                                        </p:attrNameLst>
                                      </p:cBhvr>
                                      <p:tavLst>
                                        <p:tav tm="0">
                                          <p:val>
                                            <p:strVal val="#ppt_x"/>
                                          </p:val>
                                        </p:tav>
                                        <p:tav tm="100000">
                                          <p:val>
                                            <p:strVal val="#ppt_x"/>
                                          </p:val>
                                        </p:tav>
                                      </p:tavLst>
                                    </p:anim>
                                    <p:anim calcmode="lin" valueType="num">
                                      <p:cBhvr additive="base">
                                        <p:cTn id="52" dur="500" fill="hold"/>
                                        <p:tgtEl>
                                          <p:spTgt spid="16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0"/>
                                        </p:tgtEl>
                                        <p:attrNameLst>
                                          <p:attrName>style.visibility</p:attrName>
                                        </p:attrNameLst>
                                      </p:cBhvr>
                                      <p:to>
                                        <p:strVal val="visible"/>
                                      </p:to>
                                    </p:set>
                                    <p:anim calcmode="lin" valueType="num">
                                      <p:cBhvr additive="base">
                                        <p:cTn id="55" dur="500" fill="hold"/>
                                        <p:tgtEl>
                                          <p:spTgt spid="170"/>
                                        </p:tgtEl>
                                        <p:attrNameLst>
                                          <p:attrName>ppt_x</p:attrName>
                                        </p:attrNameLst>
                                      </p:cBhvr>
                                      <p:tavLst>
                                        <p:tav tm="0">
                                          <p:val>
                                            <p:strVal val="#ppt_x"/>
                                          </p:val>
                                        </p:tav>
                                        <p:tav tm="100000">
                                          <p:val>
                                            <p:strVal val="#ppt_x"/>
                                          </p:val>
                                        </p:tav>
                                      </p:tavLst>
                                    </p:anim>
                                    <p:anim calcmode="lin" valueType="num">
                                      <p:cBhvr additive="base">
                                        <p:cTn id="56" dur="500" fill="hold"/>
                                        <p:tgtEl>
                                          <p:spTgt spid="17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1"/>
                                        </p:tgtEl>
                                        <p:attrNameLst>
                                          <p:attrName>style.visibility</p:attrName>
                                        </p:attrNameLst>
                                      </p:cBhvr>
                                      <p:to>
                                        <p:strVal val="visible"/>
                                      </p:to>
                                    </p:set>
                                    <p:anim calcmode="lin" valueType="num">
                                      <p:cBhvr additive="base">
                                        <p:cTn id="59" dur="500" fill="hold"/>
                                        <p:tgtEl>
                                          <p:spTgt spid="171"/>
                                        </p:tgtEl>
                                        <p:attrNameLst>
                                          <p:attrName>ppt_x</p:attrName>
                                        </p:attrNameLst>
                                      </p:cBhvr>
                                      <p:tavLst>
                                        <p:tav tm="0">
                                          <p:val>
                                            <p:strVal val="#ppt_x"/>
                                          </p:val>
                                        </p:tav>
                                        <p:tav tm="100000">
                                          <p:val>
                                            <p:strVal val="#ppt_x"/>
                                          </p:val>
                                        </p:tav>
                                      </p:tavLst>
                                    </p:anim>
                                    <p:anim calcmode="lin" valueType="num">
                                      <p:cBhvr additive="base">
                                        <p:cTn id="60" dur="500" fill="hold"/>
                                        <p:tgtEl>
                                          <p:spTgt spid="17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2"/>
                                        </p:tgtEl>
                                        <p:attrNameLst>
                                          <p:attrName>style.visibility</p:attrName>
                                        </p:attrNameLst>
                                      </p:cBhvr>
                                      <p:to>
                                        <p:strVal val="visible"/>
                                      </p:to>
                                    </p:set>
                                    <p:anim calcmode="lin" valueType="num">
                                      <p:cBhvr additive="base">
                                        <p:cTn id="63" dur="500" fill="hold"/>
                                        <p:tgtEl>
                                          <p:spTgt spid="172"/>
                                        </p:tgtEl>
                                        <p:attrNameLst>
                                          <p:attrName>ppt_x</p:attrName>
                                        </p:attrNameLst>
                                      </p:cBhvr>
                                      <p:tavLst>
                                        <p:tav tm="0">
                                          <p:val>
                                            <p:strVal val="#ppt_x"/>
                                          </p:val>
                                        </p:tav>
                                        <p:tav tm="100000">
                                          <p:val>
                                            <p:strVal val="#ppt_x"/>
                                          </p:val>
                                        </p:tav>
                                      </p:tavLst>
                                    </p:anim>
                                    <p:anim calcmode="lin" valueType="num">
                                      <p:cBhvr additive="base">
                                        <p:cTn id="64" dur="500" fill="hold"/>
                                        <p:tgtEl>
                                          <p:spTgt spid="17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3"/>
                                        </p:tgtEl>
                                        <p:attrNameLst>
                                          <p:attrName>style.visibility</p:attrName>
                                        </p:attrNameLst>
                                      </p:cBhvr>
                                      <p:to>
                                        <p:strVal val="visible"/>
                                      </p:to>
                                    </p:set>
                                    <p:anim calcmode="lin" valueType="num">
                                      <p:cBhvr additive="base">
                                        <p:cTn id="67" dur="500" fill="hold"/>
                                        <p:tgtEl>
                                          <p:spTgt spid="173"/>
                                        </p:tgtEl>
                                        <p:attrNameLst>
                                          <p:attrName>ppt_x</p:attrName>
                                        </p:attrNameLst>
                                      </p:cBhvr>
                                      <p:tavLst>
                                        <p:tav tm="0">
                                          <p:val>
                                            <p:strVal val="#ppt_x"/>
                                          </p:val>
                                        </p:tav>
                                        <p:tav tm="100000">
                                          <p:val>
                                            <p:strVal val="#ppt_x"/>
                                          </p:val>
                                        </p:tav>
                                      </p:tavLst>
                                    </p:anim>
                                    <p:anim calcmode="lin" valueType="num">
                                      <p:cBhvr additive="base">
                                        <p:cTn id="68" dur="500" fill="hold"/>
                                        <p:tgtEl>
                                          <p:spTgt spid="17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4"/>
                                        </p:tgtEl>
                                        <p:attrNameLst>
                                          <p:attrName>style.visibility</p:attrName>
                                        </p:attrNameLst>
                                      </p:cBhvr>
                                      <p:to>
                                        <p:strVal val="visible"/>
                                      </p:to>
                                    </p:set>
                                    <p:anim calcmode="lin" valueType="num">
                                      <p:cBhvr additive="base">
                                        <p:cTn id="71" dur="500" fill="hold"/>
                                        <p:tgtEl>
                                          <p:spTgt spid="174"/>
                                        </p:tgtEl>
                                        <p:attrNameLst>
                                          <p:attrName>ppt_x</p:attrName>
                                        </p:attrNameLst>
                                      </p:cBhvr>
                                      <p:tavLst>
                                        <p:tav tm="0">
                                          <p:val>
                                            <p:strVal val="#ppt_x"/>
                                          </p:val>
                                        </p:tav>
                                        <p:tav tm="100000">
                                          <p:val>
                                            <p:strVal val="#ppt_x"/>
                                          </p:val>
                                        </p:tav>
                                      </p:tavLst>
                                    </p:anim>
                                    <p:anim calcmode="lin" valueType="num">
                                      <p:cBhvr additive="base">
                                        <p:cTn id="72" dur="500" fill="hold"/>
                                        <p:tgtEl>
                                          <p:spTgt spid="17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5"/>
                                        </p:tgtEl>
                                        <p:attrNameLst>
                                          <p:attrName>style.visibility</p:attrName>
                                        </p:attrNameLst>
                                      </p:cBhvr>
                                      <p:to>
                                        <p:strVal val="visible"/>
                                      </p:to>
                                    </p:set>
                                    <p:anim calcmode="lin" valueType="num">
                                      <p:cBhvr additive="base">
                                        <p:cTn id="75" dur="500" fill="hold"/>
                                        <p:tgtEl>
                                          <p:spTgt spid="175"/>
                                        </p:tgtEl>
                                        <p:attrNameLst>
                                          <p:attrName>ppt_x</p:attrName>
                                        </p:attrNameLst>
                                      </p:cBhvr>
                                      <p:tavLst>
                                        <p:tav tm="0">
                                          <p:val>
                                            <p:strVal val="#ppt_x"/>
                                          </p:val>
                                        </p:tav>
                                        <p:tav tm="100000">
                                          <p:val>
                                            <p:strVal val="#ppt_x"/>
                                          </p:val>
                                        </p:tav>
                                      </p:tavLst>
                                    </p:anim>
                                    <p:anim calcmode="lin" valueType="num">
                                      <p:cBhvr additive="base">
                                        <p:cTn id="76" dur="500" fill="hold"/>
                                        <p:tgtEl>
                                          <p:spTgt spid="17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6"/>
                                        </p:tgtEl>
                                        <p:attrNameLst>
                                          <p:attrName>style.visibility</p:attrName>
                                        </p:attrNameLst>
                                      </p:cBhvr>
                                      <p:to>
                                        <p:strVal val="visible"/>
                                      </p:to>
                                    </p:set>
                                    <p:anim calcmode="lin" valueType="num">
                                      <p:cBhvr additive="base">
                                        <p:cTn id="79" dur="500" fill="hold"/>
                                        <p:tgtEl>
                                          <p:spTgt spid="176"/>
                                        </p:tgtEl>
                                        <p:attrNameLst>
                                          <p:attrName>ppt_x</p:attrName>
                                        </p:attrNameLst>
                                      </p:cBhvr>
                                      <p:tavLst>
                                        <p:tav tm="0">
                                          <p:val>
                                            <p:strVal val="#ppt_x"/>
                                          </p:val>
                                        </p:tav>
                                        <p:tav tm="100000">
                                          <p:val>
                                            <p:strVal val="#ppt_x"/>
                                          </p:val>
                                        </p:tav>
                                      </p:tavLst>
                                    </p:anim>
                                    <p:anim calcmode="lin" valueType="num">
                                      <p:cBhvr additive="base">
                                        <p:cTn id="80" dur="500" fill="hold"/>
                                        <p:tgtEl>
                                          <p:spTgt spid="17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7"/>
                                        </p:tgtEl>
                                        <p:attrNameLst>
                                          <p:attrName>style.visibility</p:attrName>
                                        </p:attrNameLst>
                                      </p:cBhvr>
                                      <p:to>
                                        <p:strVal val="visible"/>
                                      </p:to>
                                    </p:set>
                                    <p:anim calcmode="lin" valueType="num">
                                      <p:cBhvr additive="base">
                                        <p:cTn id="83" dur="500" fill="hold"/>
                                        <p:tgtEl>
                                          <p:spTgt spid="177"/>
                                        </p:tgtEl>
                                        <p:attrNameLst>
                                          <p:attrName>ppt_x</p:attrName>
                                        </p:attrNameLst>
                                      </p:cBhvr>
                                      <p:tavLst>
                                        <p:tav tm="0">
                                          <p:val>
                                            <p:strVal val="#ppt_x"/>
                                          </p:val>
                                        </p:tav>
                                        <p:tav tm="100000">
                                          <p:val>
                                            <p:strVal val="#ppt_x"/>
                                          </p:val>
                                        </p:tav>
                                      </p:tavLst>
                                    </p:anim>
                                    <p:anim calcmode="lin" valueType="num">
                                      <p:cBhvr additive="base">
                                        <p:cTn id="84"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55"/>
                                        </p:tgtEl>
                                        <p:attrNameLst>
                                          <p:attrName>style.visibility</p:attrName>
                                        </p:attrNameLst>
                                      </p:cBhvr>
                                      <p:to>
                                        <p:strVal val="visible"/>
                                      </p:to>
                                    </p:set>
                                    <p:anim calcmode="lin" valueType="num">
                                      <p:cBhvr additive="base">
                                        <p:cTn id="89" dur="500" fill="hold"/>
                                        <p:tgtEl>
                                          <p:spTgt spid="155"/>
                                        </p:tgtEl>
                                        <p:attrNameLst>
                                          <p:attrName>ppt_x</p:attrName>
                                        </p:attrNameLst>
                                      </p:cBhvr>
                                      <p:tavLst>
                                        <p:tav tm="0">
                                          <p:val>
                                            <p:strVal val="#ppt_x"/>
                                          </p:val>
                                        </p:tav>
                                        <p:tav tm="100000">
                                          <p:val>
                                            <p:strVal val="#ppt_x"/>
                                          </p:val>
                                        </p:tav>
                                      </p:tavLst>
                                    </p:anim>
                                    <p:anim calcmode="lin" valueType="num">
                                      <p:cBhvr additive="base">
                                        <p:cTn id="90"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185" name="Google Shape;185;p20"/>
          <p:cNvSpPr txBox="1"/>
          <p:nvPr/>
        </p:nvSpPr>
        <p:spPr>
          <a:xfrm>
            <a:off x="142850" y="511938"/>
            <a:ext cx="51843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Introduction</a:t>
            </a:r>
            <a:endParaRPr sz="4000" u="sng" dirty="0">
              <a:solidFill>
                <a:srgbClr val="6C911C"/>
              </a:solidFill>
              <a:latin typeface="Comic Sans MS"/>
              <a:ea typeface="Comic Sans MS"/>
              <a:cs typeface="Comic Sans MS"/>
              <a:sym typeface="Comic Sans MS"/>
            </a:endParaRPr>
          </a:p>
        </p:txBody>
      </p:sp>
      <p:sp>
        <p:nvSpPr>
          <p:cNvPr id="187" name="Google Shape;187;p20"/>
          <p:cNvSpPr txBox="1"/>
          <p:nvPr/>
        </p:nvSpPr>
        <p:spPr>
          <a:xfrm>
            <a:off x="693950" y="1765525"/>
            <a:ext cx="9266400" cy="14775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accent1"/>
              </a:buClr>
              <a:buSzPts val="2100"/>
              <a:buFont typeface="Comic Sans MS"/>
              <a:buChar char="-"/>
            </a:pPr>
            <a:r>
              <a:rPr lang="en-US" sz="2100" dirty="0">
                <a:solidFill>
                  <a:schemeClr val="accent1"/>
                </a:solidFill>
                <a:latin typeface="Comic Sans MS"/>
                <a:ea typeface="Comic Sans MS"/>
                <a:cs typeface="Comic Sans MS"/>
                <a:sym typeface="Comic Sans MS"/>
              </a:rPr>
              <a:t>Cartoons are those fun and colorful pictures we often see in books, movies, and on TV. Wouldn't it be cool if we could turn our regular photos into cartoon-style images? Well, that's exactly what this project is all about!</a:t>
            </a:r>
            <a:endParaRPr dirty="0">
              <a:latin typeface="Comic Sans MS"/>
              <a:ea typeface="Comic Sans MS"/>
              <a:cs typeface="Comic Sans MS"/>
              <a:sym typeface="Comic Sans MS"/>
            </a:endParaRPr>
          </a:p>
        </p:txBody>
      </p:sp>
      <p:sp>
        <p:nvSpPr>
          <p:cNvPr id="188" name="Google Shape;188;p20"/>
          <p:cNvSpPr txBox="1"/>
          <p:nvPr/>
        </p:nvSpPr>
        <p:spPr>
          <a:xfrm>
            <a:off x="734775" y="3602475"/>
            <a:ext cx="8756100" cy="15855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accent1"/>
              </a:buClr>
              <a:buSzPts val="2100"/>
              <a:buFont typeface="Comic Sans MS"/>
              <a:buChar char="-"/>
            </a:pPr>
            <a:r>
              <a:rPr lang="en-US" sz="2100" dirty="0">
                <a:solidFill>
                  <a:schemeClr val="accent1"/>
                </a:solidFill>
                <a:latin typeface="Comic Sans MS"/>
                <a:ea typeface="Comic Sans MS"/>
                <a:cs typeface="Comic Sans MS"/>
                <a:sym typeface="Comic Sans MS"/>
              </a:rPr>
              <a:t>The best part is that this kind of cartoon conversion can be used in many fun ways! You can make cool artwork, create funny pictures of your friends, or even make your own cartoon stories.</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ppt_x"/>
                                          </p:val>
                                        </p:tav>
                                        <p:tav tm="100000">
                                          <p:val>
                                            <p:strVal val="#ppt_x"/>
                                          </p:val>
                                        </p:tav>
                                      </p:tavLst>
                                    </p:anim>
                                    <p:anim calcmode="lin" valueType="num">
                                      <p:cBhvr additive="base">
                                        <p:cTn id="8"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7"/>
                                        </p:tgtEl>
                                        <p:attrNameLst>
                                          <p:attrName>style.visibility</p:attrName>
                                        </p:attrNameLst>
                                      </p:cBhvr>
                                      <p:to>
                                        <p:strVal val="visible"/>
                                      </p:to>
                                    </p:set>
                                    <p:anim calcmode="lin" valueType="num">
                                      <p:cBhvr additive="base">
                                        <p:cTn id="13" dur="500" fill="hold"/>
                                        <p:tgtEl>
                                          <p:spTgt spid="187"/>
                                        </p:tgtEl>
                                        <p:attrNameLst>
                                          <p:attrName>ppt_x</p:attrName>
                                        </p:attrNameLst>
                                      </p:cBhvr>
                                      <p:tavLst>
                                        <p:tav tm="0">
                                          <p:val>
                                            <p:strVal val="#ppt_x"/>
                                          </p:val>
                                        </p:tav>
                                        <p:tav tm="100000">
                                          <p:val>
                                            <p:strVal val="#ppt_x"/>
                                          </p:val>
                                        </p:tav>
                                      </p:tavLst>
                                    </p:anim>
                                    <p:anim calcmode="lin" valueType="num">
                                      <p:cBhvr additive="base">
                                        <p:cTn id="14"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8"/>
                                        </p:tgtEl>
                                        <p:attrNameLst>
                                          <p:attrName>style.visibility</p:attrName>
                                        </p:attrNameLst>
                                      </p:cBhvr>
                                      <p:to>
                                        <p:strVal val="visible"/>
                                      </p:to>
                                    </p:set>
                                    <p:anim calcmode="lin" valueType="num">
                                      <p:cBhvr additive="base">
                                        <p:cTn id="19" dur="500" fill="hold"/>
                                        <p:tgtEl>
                                          <p:spTgt spid="188"/>
                                        </p:tgtEl>
                                        <p:attrNameLst>
                                          <p:attrName>ppt_x</p:attrName>
                                        </p:attrNameLst>
                                      </p:cBhvr>
                                      <p:tavLst>
                                        <p:tav tm="0">
                                          <p:val>
                                            <p:strVal val="#ppt_x"/>
                                          </p:val>
                                        </p:tav>
                                        <p:tav tm="100000">
                                          <p:val>
                                            <p:strVal val="#ppt_x"/>
                                          </p:val>
                                        </p:tav>
                                      </p:tavLst>
                                    </p:anim>
                                    <p:anim calcmode="lin" valueType="num">
                                      <p:cBhvr additive="base">
                                        <p:cTn id="20"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87" grpId="0"/>
      <p:bldP spid="1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95" name="Google Shape;195;p21"/>
          <p:cNvSpPr txBox="1"/>
          <p:nvPr/>
        </p:nvSpPr>
        <p:spPr>
          <a:xfrm>
            <a:off x="477573" y="278685"/>
            <a:ext cx="3000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Abstract</a:t>
            </a:r>
            <a:endParaRPr u="sng" dirty="0"/>
          </a:p>
        </p:txBody>
      </p:sp>
      <p:sp>
        <p:nvSpPr>
          <p:cNvPr id="196" name="Google Shape;196;p21"/>
          <p:cNvSpPr txBox="1"/>
          <p:nvPr/>
        </p:nvSpPr>
        <p:spPr>
          <a:xfrm flipH="1">
            <a:off x="735025" y="1347099"/>
            <a:ext cx="9101433"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This project report explores the implementation and evaluation of an Image to Cartoon conversion system using OpenCV2, a popular open-source computer vision library. By applying a combination of traditional image processing techniques and cutting-edge algorithms, we aim to generate cartoon versions of images while preserving essential features and enhancing artistic appeal.</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 calcmode="lin" valueType="num">
                                      <p:cBhvr additive="base">
                                        <p:cTn id="7" dur="500" fill="hold"/>
                                        <p:tgtEl>
                                          <p:spTgt spid="195"/>
                                        </p:tgtEl>
                                        <p:attrNameLst>
                                          <p:attrName>ppt_x</p:attrName>
                                        </p:attrNameLst>
                                      </p:cBhvr>
                                      <p:tavLst>
                                        <p:tav tm="0">
                                          <p:val>
                                            <p:strVal val="#ppt_x"/>
                                          </p:val>
                                        </p:tav>
                                        <p:tav tm="100000">
                                          <p:val>
                                            <p:strVal val="#ppt_x"/>
                                          </p:val>
                                        </p:tav>
                                      </p:tavLst>
                                    </p:anim>
                                    <p:anim calcmode="lin" valueType="num">
                                      <p:cBhvr additive="base">
                                        <p:cTn id="8"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6"/>
                                        </p:tgtEl>
                                        <p:attrNameLst>
                                          <p:attrName>style.visibility</p:attrName>
                                        </p:attrNameLst>
                                      </p:cBhvr>
                                      <p:to>
                                        <p:strVal val="visible"/>
                                      </p:to>
                                    </p:set>
                                    <p:anim calcmode="lin" valueType="num">
                                      <p:cBhvr additive="base">
                                        <p:cTn id="13" dur="500" fill="hold"/>
                                        <p:tgtEl>
                                          <p:spTgt spid="196"/>
                                        </p:tgtEl>
                                        <p:attrNameLst>
                                          <p:attrName>ppt_x</p:attrName>
                                        </p:attrNameLst>
                                      </p:cBhvr>
                                      <p:tavLst>
                                        <p:tav tm="0">
                                          <p:val>
                                            <p:strVal val="#ppt_x"/>
                                          </p:val>
                                        </p:tav>
                                        <p:tav tm="100000">
                                          <p:val>
                                            <p:strVal val="#ppt_x"/>
                                          </p:val>
                                        </p:tav>
                                      </p:tavLst>
                                    </p:anim>
                                    <p:anim calcmode="lin" valueType="num">
                                      <p:cBhvr additive="base">
                                        <p:cTn id="14"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203" name="Google Shape;203;p22"/>
          <p:cNvSpPr txBox="1"/>
          <p:nvPr/>
        </p:nvSpPr>
        <p:spPr>
          <a:xfrm>
            <a:off x="187202" y="289775"/>
            <a:ext cx="5674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Problem Statement</a:t>
            </a:r>
            <a:endParaRPr u="sng" dirty="0"/>
          </a:p>
        </p:txBody>
      </p:sp>
      <p:sp>
        <p:nvSpPr>
          <p:cNvPr id="204" name="Google Shape;204;p22"/>
          <p:cNvSpPr txBox="1"/>
          <p:nvPr/>
        </p:nvSpPr>
        <p:spPr>
          <a:xfrm>
            <a:off x="707652" y="1340924"/>
            <a:ext cx="9164317" cy="12694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The problem we aim to address in this project is to develop an efficient and effective Image to Cartoon conversion system using OpenCV2.</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05" name="Google Shape;205;p22"/>
          <p:cNvSpPr txBox="1"/>
          <p:nvPr/>
        </p:nvSpPr>
        <p:spPr>
          <a:xfrm>
            <a:off x="666827" y="2853775"/>
            <a:ext cx="8480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dirty="0" smtClean="0">
                <a:solidFill>
                  <a:schemeClr val="accent1"/>
                </a:solidFill>
                <a:latin typeface="Comic Sans MS"/>
                <a:ea typeface="Comic Sans MS"/>
                <a:cs typeface="Comic Sans MS"/>
                <a:sym typeface="Comic Sans MS"/>
              </a:rPr>
              <a:t>-Preserving Essential Features</a:t>
            </a:r>
            <a:endParaRPr sz="2100" dirty="0" smtClean="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-Edge Detection and Feature Extraction</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-Color Quantization</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-Artistic Enhancement</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-Performance Optimization</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
        <p:nvSpPr>
          <p:cNvPr id="206" name="Google Shape;206;p22"/>
          <p:cNvSpPr txBox="1"/>
          <p:nvPr/>
        </p:nvSpPr>
        <p:spPr>
          <a:xfrm>
            <a:off x="666827" y="2248737"/>
            <a:ext cx="81951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u="sng" dirty="0">
                <a:solidFill>
                  <a:schemeClr val="accent1"/>
                </a:solidFill>
                <a:latin typeface="Comic Sans MS"/>
                <a:ea typeface="Comic Sans MS"/>
                <a:cs typeface="Comic Sans MS"/>
                <a:sym typeface="Comic Sans MS"/>
              </a:rPr>
              <a:t>Specifically, we will focus on the following key challenges:</a:t>
            </a:r>
            <a:endParaRPr sz="2100" u="sng"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u="sng"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anim calcmode="lin" valueType="num">
                                      <p:cBhvr additive="base">
                                        <p:cTn id="7" dur="500" fill="hold"/>
                                        <p:tgtEl>
                                          <p:spTgt spid="203"/>
                                        </p:tgtEl>
                                        <p:attrNameLst>
                                          <p:attrName>ppt_x</p:attrName>
                                        </p:attrNameLst>
                                      </p:cBhvr>
                                      <p:tavLst>
                                        <p:tav tm="0">
                                          <p:val>
                                            <p:strVal val="#ppt_x"/>
                                          </p:val>
                                        </p:tav>
                                        <p:tav tm="100000">
                                          <p:val>
                                            <p:strVal val="#ppt_x"/>
                                          </p:val>
                                        </p:tav>
                                      </p:tavLst>
                                    </p:anim>
                                    <p:anim calcmode="lin" valueType="num">
                                      <p:cBhvr additive="base">
                                        <p:cTn id="8"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
                                        </p:tgtEl>
                                        <p:attrNameLst>
                                          <p:attrName>style.visibility</p:attrName>
                                        </p:attrNameLst>
                                      </p:cBhvr>
                                      <p:to>
                                        <p:strVal val="visible"/>
                                      </p:to>
                                    </p:set>
                                    <p:anim calcmode="lin" valueType="num">
                                      <p:cBhvr additive="base">
                                        <p:cTn id="13" dur="500" fill="hold"/>
                                        <p:tgtEl>
                                          <p:spTgt spid="204"/>
                                        </p:tgtEl>
                                        <p:attrNameLst>
                                          <p:attrName>ppt_x</p:attrName>
                                        </p:attrNameLst>
                                      </p:cBhvr>
                                      <p:tavLst>
                                        <p:tav tm="0">
                                          <p:val>
                                            <p:strVal val="#ppt_x"/>
                                          </p:val>
                                        </p:tav>
                                        <p:tav tm="100000">
                                          <p:val>
                                            <p:strVal val="#ppt_x"/>
                                          </p:val>
                                        </p:tav>
                                      </p:tavLst>
                                    </p:anim>
                                    <p:anim calcmode="lin" valueType="num">
                                      <p:cBhvr additive="base">
                                        <p:cTn id="14"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
                                        </p:tgtEl>
                                        <p:attrNameLst>
                                          <p:attrName>style.visibility</p:attrName>
                                        </p:attrNameLst>
                                      </p:cBhvr>
                                      <p:to>
                                        <p:strVal val="visible"/>
                                      </p:to>
                                    </p:set>
                                    <p:anim calcmode="lin" valueType="num">
                                      <p:cBhvr additive="base">
                                        <p:cTn id="19" dur="500" fill="hold"/>
                                        <p:tgtEl>
                                          <p:spTgt spid="206"/>
                                        </p:tgtEl>
                                        <p:attrNameLst>
                                          <p:attrName>ppt_x</p:attrName>
                                        </p:attrNameLst>
                                      </p:cBhvr>
                                      <p:tavLst>
                                        <p:tav tm="0">
                                          <p:val>
                                            <p:strVal val="#ppt_x"/>
                                          </p:val>
                                        </p:tav>
                                        <p:tav tm="100000">
                                          <p:val>
                                            <p:strVal val="#ppt_x"/>
                                          </p:val>
                                        </p:tav>
                                      </p:tavLst>
                                    </p:anim>
                                    <p:anim calcmode="lin" valueType="num">
                                      <p:cBhvr additive="base">
                                        <p:cTn id="20" dur="500" fill="hold"/>
                                        <p:tgtEl>
                                          <p:spTgt spid="2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
                                        </p:tgtEl>
                                        <p:attrNameLst>
                                          <p:attrName>style.visibility</p:attrName>
                                        </p:attrNameLst>
                                      </p:cBhvr>
                                      <p:to>
                                        <p:strVal val="visible"/>
                                      </p:to>
                                    </p:set>
                                    <p:anim calcmode="lin" valueType="num">
                                      <p:cBhvr additive="base">
                                        <p:cTn id="25" dur="500" fill="hold"/>
                                        <p:tgtEl>
                                          <p:spTgt spid="205"/>
                                        </p:tgtEl>
                                        <p:attrNameLst>
                                          <p:attrName>ppt_x</p:attrName>
                                        </p:attrNameLst>
                                      </p:cBhvr>
                                      <p:tavLst>
                                        <p:tav tm="0">
                                          <p:val>
                                            <p:strVal val="#ppt_x"/>
                                          </p:val>
                                        </p:tav>
                                        <p:tav tm="100000">
                                          <p:val>
                                            <p:strVal val="#ppt_x"/>
                                          </p:val>
                                        </p:tav>
                                      </p:tavLst>
                                    </p:anim>
                                    <p:anim calcmode="lin" valueType="num">
                                      <p:cBhvr additive="base">
                                        <p:cTn id="26"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204" grpId="0"/>
      <p:bldP spid="205" grpId="0"/>
      <p:bldP spid="2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213" name="Google Shape;213;p23"/>
          <p:cNvSpPr txBox="1"/>
          <p:nvPr/>
        </p:nvSpPr>
        <p:spPr>
          <a:xfrm>
            <a:off x="-413003" y="222774"/>
            <a:ext cx="5034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Contribution</a:t>
            </a:r>
            <a:endParaRPr u="sng" dirty="0"/>
          </a:p>
        </p:txBody>
      </p:sp>
      <p:sp>
        <p:nvSpPr>
          <p:cNvPr id="214" name="Google Shape;214;p23"/>
          <p:cNvSpPr txBox="1"/>
          <p:nvPr/>
        </p:nvSpPr>
        <p:spPr>
          <a:xfrm>
            <a:off x="492520" y="1180713"/>
            <a:ext cx="11328000" cy="557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-Novel Image Processing Techniques</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-OpenCV2 Integration</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-Preservation of Essential Features</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-Customizable and Adaptable System</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-Artistic Enhancement and Aesthetics</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-Performance Optimization</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-Application Diversity</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In conclusion, our project's primary contribution is a comprehensive </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100" dirty="0">
                <a:solidFill>
                  <a:schemeClr val="accent1"/>
                </a:solidFill>
                <a:latin typeface="Comic Sans MS"/>
                <a:ea typeface="Comic Sans MS"/>
                <a:cs typeface="Comic Sans MS"/>
                <a:sym typeface="Comic Sans MS"/>
              </a:rPr>
              <a:t>and efficient Image to Cartoon conversion system built on OpenCV2.</a:t>
            </a:r>
            <a:endParaRPr sz="21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fill="hold"/>
                                        <p:tgtEl>
                                          <p:spTgt spid="213"/>
                                        </p:tgtEl>
                                        <p:attrNameLst>
                                          <p:attrName>ppt_x</p:attrName>
                                        </p:attrNameLst>
                                      </p:cBhvr>
                                      <p:tavLst>
                                        <p:tav tm="0">
                                          <p:val>
                                            <p:strVal val="#ppt_x"/>
                                          </p:val>
                                        </p:tav>
                                        <p:tav tm="100000">
                                          <p:val>
                                            <p:strVal val="#ppt_x"/>
                                          </p:val>
                                        </p:tav>
                                      </p:tavLst>
                                    </p:anim>
                                    <p:anim calcmode="lin" valueType="num">
                                      <p:cBhvr additive="base">
                                        <p:cTn id="8"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4"/>
                                        </p:tgtEl>
                                        <p:attrNameLst>
                                          <p:attrName>style.visibility</p:attrName>
                                        </p:attrNameLst>
                                      </p:cBhvr>
                                      <p:to>
                                        <p:strVal val="visible"/>
                                      </p:to>
                                    </p:set>
                                    <p:anim calcmode="lin" valueType="num">
                                      <p:cBhvr additive="base">
                                        <p:cTn id="13" dur="500" fill="hold"/>
                                        <p:tgtEl>
                                          <p:spTgt spid="214"/>
                                        </p:tgtEl>
                                        <p:attrNameLst>
                                          <p:attrName>ppt_x</p:attrName>
                                        </p:attrNameLst>
                                      </p:cBhvr>
                                      <p:tavLst>
                                        <p:tav tm="0">
                                          <p:val>
                                            <p:strVal val="#ppt_x"/>
                                          </p:val>
                                        </p:tav>
                                        <p:tav tm="100000">
                                          <p:val>
                                            <p:strVal val="#ppt_x"/>
                                          </p:val>
                                        </p:tav>
                                      </p:tavLst>
                                    </p:anim>
                                    <p:anim calcmode="lin" valueType="num">
                                      <p:cBhvr additive="base">
                                        <p:cTn id="14"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221" name="Google Shape;221;p24"/>
          <p:cNvSpPr txBox="1"/>
          <p:nvPr/>
        </p:nvSpPr>
        <p:spPr>
          <a:xfrm>
            <a:off x="654959" y="219589"/>
            <a:ext cx="72477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Background &amp; Related Works</a:t>
            </a:r>
            <a:endParaRPr u="sng" dirty="0"/>
          </a:p>
        </p:txBody>
      </p:sp>
      <p:sp>
        <p:nvSpPr>
          <p:cNvPr id="222" name="Google Shape;222;p24"/>
          <p:cNvSpPr txBox="1"/>
          <p:nvPr/>
        </p:nvSpPr>
        <p:spPr>
          <a:xfrm>
            <a:off x="654959" y="1091011"/>
            <a:ext cx="8533500" cy="563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The process of Image to Cartoon conversion involves several key steps, including edge detection, feature extraction, color quantization, and artistic enhancement. By combining these steps strategically, it is possible to achieve visually appealing cartoon-like representations while retaining the essential features of the original images.</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Related Works:</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-Automatic Cartoon Generator for Images</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-Combining Edges and Color Histograms for Cartoon Characterization</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-Image-to-Image Translation with Conditional Adversarial Networks</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000" dirty="0">
                <a:solidFill>
                  <a:schemeClr val="accent1"/>
                </a:solidFill>
                <a:latin typeface="Comic Sans MS"/>
                <a:ea typeface="Comic Sans MS"/>
                <a:cs typeface="Comic Sans MS"/>
                <a:sym typeface="Comic Sans MS"/>
              </a:rPr>
              <a:t>-Real-Time Image-to-Cartoon Generation with Generative Adversarial Networks</a:t>
            </a:r>
            <a:endParaRPr sz="20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2"/>
                                        </p:tgtEl>
                                        <p:attrNameLst>
                                          <p:attrName>style.visibility</p:attrName>
                                        </p:attrNameLst>
                                      </p:cBhvr>
                                      <p:to>
                                        <p:strVal val="visible"/>
                                      </p:to>
                                    </p:set>
                                    <p:anim calcmode="lin" valueType="num">
                                      <p:cBhvr additive="base">
                                        <p:cTn id="13" dur="500" fill="hold"/>
                                        <p:tgtEl>
                                          <p:spTgt spid="222"/>
                                        </p:tgtEl>
                                        <p:attrNameLst>
                                          <p:attrName>ppt_x</p:attrName>
                                        </p:attrNameLst>
                                      </p:cBhvr>
                                      <p:tavLst>
                                        <p:tav tm="0">
                                          <p:val>
                                            <p:strVal val="#ppt_x"/>
                                          </p:val>
                                        </p:tav>
                                        <p:tav tm="100000">
                                          <p:val>
                                            <p:strVal val="#ppt_x"/>
                                          </p:val>
                                        </p:tav>
                                      </p:tavLst>
                                    </p:anim>
                                    <p:anim calcmode="lin" valueType="num">
                                      <p:cBhvr additive="base">
                                        <p:cTn id="14" dur="500" fill="hold"/>
                                        <p:tgtEl>
                                          <p:spTgt spid="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2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29" name="Google Shape;229;p25"/>
          <p:cNvSpPr txBox="1"/>
          <p:nvPr/>
        </p:nvSpPr>
        <p:spPr>
          <a:xfrm>
            <a:off x="161376" y="159799"/>
            <a:ext cx="6113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Proposed Methodology</a:t>
            </a:r>
            <a:endParaRPr u="sng" dirty="0"/>
          </a:p>
        </p:txBody>
      </p:sp>
      <p:sp>
        <p:nvSpPr>
          <p:cNvPr id="230" name="Google Shape;230;p25"/>
          <p:cNvSpPr txBox="1"/>
          <p:nvPr/>
        </p:nvSpPr>
        <p:spPr>
          <a:xfrm>
            <a:off x="436584" y="1025391"/>
            <a:ext cx="9286800" cy="566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By following this proposed methodology, we aim to create a user-friendly and efficient Image to Cartoon conversion system using OpenCV2</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-Image Preprocessing</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-Edge Detection</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-Feature Extraction</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-Feature Exaggeration</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-Color Mapping</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-Finalization and Output</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-User Interaction</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1900" dirty="0">
                <a:solidFill>
                  <a:schemeClr val="accent1"/>
                </a:solidFill>
                <a:latin typeface="Comic Sans MS"/>
                <a:ea typeface="Comic Sans MS"/>
                <a:cs typeface="Comic Sans MS"/>
                <a:sym typeface="Comic Sans MS"/>
              </a:rPr>
              <a:t>-Performance Optimization</a:t>
            </a:r>
            <a:endParaRPr sz="1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anim calcmode="lin" valueType="num">
                                      <p:cBhvr>
                                        <p:cTn id="8" dur="1000" fill="hold"/>
                                        <p:tgtEl>
                                          <p:spTgt spid="229"/>
                                        </p:tgtEl>
                                        <p:attrNameLst>
                                          <p:attrName>ppt_x</p:attrName>
                                        </p:attrNameLst>
                                      </p:cBhvr>
                                      <p:tavLst>
                                        <p:tav tm="0">
                                          <p:val>
                                            <p:strVal val="#ppt_x"/>
                                          </p:val>
                                        </p:tav>
                                        <p:tav tm="100000">
                                          <p:val>
                                            <p:strVal val="#ppt_x"/>
                                          </p:val>
                                        </p:tav>
                                      </p:tavLst>
                                    </p:anim>
                                    <p:anim calcmode="lin" valueType="num">
                                      <p:cBhvr>
                                        <p:cTn id="9" dur="1000" fill="hold"/>
                                        <p:tgtEl>
                                          <p:spTgt spid="2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0"/>
                                        </p:tgtEl>
                                        <p:attrNameLst>
                                          <p:attrName>style.visibility</p:attrName>
                                        </p:attrNameLst>
                                      </p:cBhvr>
                                      <p:to>
                                        <p:strVal val="visible"/>
                                      </p:to>
                                    </p:set>
                                    <p:animEffect transition="in" filter="fade">
                                      <p:cBhvr>
                                        <p:cTn id="14" dur="1000"/>
                                        <p:tgtEl>
                                          <p:spTgt spid="230"/>
                                        </p:tgtEl>
                                      </p:cBhvr>
                                    </p:animEffect>
                                    <p:anim calcmode="lin" valueType="num">
                                      <p:cBhvr>
                                        <p:cTn id="15" dur="1000" fill="hold"/>
                                        <p:tgtEl>
                                          <p:spTgt spid="230"/>
                                        </p:tgtEl>
                                        <p:attrNameLst>
                                          <p:attrName>ppt_x</p:attrName>
                                        </p:attrNameLst>
                                      </p:cBhvr>
                                      <p:tavLst>
                                        <p:tav tm="0">
                                          <p:val>
                                            <p:strVal val="#ppt_x"/>
                                          </p:val>
                                        </p:tav>
                                        <p:tav tm="100000">
                                          <p:val>
                                            <p:strVal val="#ppt_x"/>
                                          </p:val>
                                        </p:tav>
                                      </p:tavLst>
                                    </p:anim>
                                    <p:anim calcmode="lin" valueType="num">
                                      <p:cBhvr>
                                        <p:cTn id="16" dur="1000" fill="hold"/>
                                        <p:tgtEl>
                                          <p:spTgt spid="2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2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sldNum" idx="12"/>
          </p:nvPr>
        </p:nvSpPr>
        <p:spPr>
          <a:xfrm>
            <a:off x="8590663" y="6041362"/>
            <a:ext cx="683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237" name="Google Shape;237;p26"/>
          <p:cNvSpPr txBox="1"/>
          <p:nvPr/>
        </p:nvSpPr>
        <p:spPr>
          <a:xfrm>
            <a:off x="-479394" y="239698"/>
            <a:ext cx="6266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u="sng" dirty="0">
                <a:solidFill>
                  <a:srgbClr val="6C911C"/>
                </a:solidFill>
                <a:latin typeface="Comic Sans MS"/>
                <a:ea typeface="Comic Sans MS"/>
                <a:cs typeface="Comic Sans MS"/>
                <a:sym typeface="Comic Sans MS"/>
              </a:rPr>
              <a:t>Implementation</a:t>
            </a:r>
            <a:endParaRPr u="sng" dirty="0"/>
          </a:p>
        </p:txBody>
      </p:sp>
      <p:sp>
        <p:nvSpPr>
          <p:cNvPr id="238" name="Google Shape;238;p26"/>
          <p:cNvSpPr txBox="1"/>
          <p:nvPr/>
        </p:nvSpPr>
        <p:spPr>
          <a:xfrm>
            <a:off x="740177" y="1440122"/>
            <a:ext cx="90567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dirty="0">
                <a:solidFill>
                  <a:schemeClr val="accent1"/>
                </a:solidFill>
                <a:latin typeface="Comic Sans MS"/>
                <a:ea typeface="Comic Sans MS"/>
                <a:cs typeface="Comic Sans MS"/>
                <a:sym typeface="Comic Sans MS"/>
              </a:rPr>
              <a:t>Here is a simplified implementation of Image to Cartoon conversion using OpenCV2 mentioned and showed in the next slides with code and outputs.</a:t>
            </a:r>
            <a:endParaRPr sz="2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US" sz="2900" dirty="0">
                <a:solidFill>
                  <a:schemeClr val="accent1"/>
                </a:solidFill>
                <a:latin typeface="Comic Sans MS"/>
                <a:ea typeface="Comic Sans MS"/>
                <a:cs typeface="Comic Sans MS"/>
                <a:sym typeface="Comic Sans MS"/>
              </a:rPr>
              <a:t>Additionally, to achieve more sophisticated results, consider exploring other edge detection and artistic enhancement techniques as described in the methodology section of the presentation slide.</a:t>
            </a:r>
            <a:endParaRPr sz="2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sz="2900" dirty="0">
              <a:solidFill>
                <a:schemeClr val="accent1"/>
              </a:solidFill>
              <a:latin typeface="Comic Sans MS"/>
              <a:ea typeface="Comic Sans MS"/>
              <a:cs typeface="Comic Sans MS"/>
              <a:sym typeface="Comic Sans MS"/>
            </a:endParaRP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500" fill="hold"/>
                                        <p:tgtEl>
                                          <p:spTgt spid="237"/>
                                        </p:tgtEl>
                                        <p:attrNameLst>
                                          <p:attrName>ppt_x</p:attrName>
                                        </p:attrNameLst>
                                      </p:cBhvr>
                                      <p:tavLst>
                                        <p:tav tm="0">
                                          <p:val>
                                            <p:strVal val="#ppt_x"/>
                                          </p:val>
                                        </p:tav>
                                        <p:tav tm="100000">
                                          <p:val>
                                            <p:strVal val="#ppt_x"/>
                                          </p:val>
                                        </p:tav>
                                      </p:tavLst>
                                    </p:anim>
                                    <p:anim calcmode="lin" valueType="num">
                                      <p:cBhvr additive="base">
                                        <p:cTn id="8" dur="500" fill="hold"/>
                                        <p:tgtEl>
                                          <p:spTgt spid="2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8"/>
                                        </p:tgtEl>
                                        <p:attrNameLst>
                                          <p:attrName>style.visibility</p:attrName>
                                        </p:attrNameLst>
                                      </p:cBhvr>
                                      <p:to>
                                        <p:strVal val="visible"/>
                                      </p:to>
                                    </p:set>
                                    <p:anim calcmode="lin" valueType="num">
                                      <p:cBhvr additive="base">
                                        <p:cTn id="13" dur="500" fill="hold"/>
                                        <p:tgtEl>
                                          <p:spTgt spid="238"/>
                                        </p:tgtEl>
                                        <p:attrNameLst>
                                          <p:attrName>ppt_x</p:attrName>
                                        </p:attrNameLst>
                                      </p:cBhvr>
                                      <p:tavLst>
                                        <p:tav tm="0">
                                          <p:val>
                                            <p:strVal val="#ppt_x"/>
                                          </p:val>
                                        </p:tav>
                                        <p:tav tm="100000">
                                          <p:val>
                                            <p:strVal val="#ppt_x"/>
                                          </p:val>
                                        </p:tav>
                                      </p:tavLst>
                                    </p:anim>
                                    <p:anim calcmode="lin" valueType="num">
                                      <p:cBhvr additive="base">
                                        <p:cTn id="14" dur="500" fill="hold"/>
                                        <p:tgtEl>
                                          <p:spTgt spid="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p:bld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Office PowerPoint</Application>
  <PresentationFormat>Widescreen</PresentationFormat>
  <Paragraphs>210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Comic Sans MS</vt:lpstr>
      <vt:lpstr>Noto Sans Symbols</vt:lpstr>
      <vt:lpstr>Times New Roman</vt:lpstr>
      <vt:lpstr>Trebuchet MS</vt:lpstr>
      <vt:lpstr>Facet</vt:lpstr>
      <vt:lpstr>Image to Cartoon Conversion via OpenCV2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Cartoon Conversion via OpenCV2</dc:title>
  <cp:lastModifiedBy>Md. Rokonuzzaman Rupom</cp:lastModifiedBy>
  <cp:revision>1</cp:revision>
  <dcterms:modified xsi:type="dcterms:W3CDTF">2023-07-22T18:56:32Z</dcterms:modified>
</cp:coreProperties>
</file>