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8" r:id="rId40"/>
    <p:sldId id="293" r:id="rId41"/>
    <p:sldId id="294" r:id="rId42"/>
    <p:sldId id="295" r:id="rId43"/>
    <p:sldId id="296" r:id="rId44"/>
  </p:sldIdLst>
  <p:sldSz cx="9144000" cy="5143500" type="screen16x9"/>
  <p:notesSz cx="6858000" cy="9144000"/>
  <p:embeddedFontLst>
    <p:embeddedFont>
      <p:font typeface="Average" pitchFamily="2" charset="77"/>
      <p:regular r:id="rId46"/>
    </p:embeddedFont>
    <p:embeddedFont>
      <p:font typeface="Oswald" pitchFamily="2" charset="77"/>
      <p:regular r:id="rId47"/>
      <p:bold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EC32D-BCE7-D34A-B40F-12E919D4FE71}" v="25" dt="2024-03-19T12:47:3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/>
    <p:restoredTop sz="94719"/>
  </p:normalViewPr>
  <p:slideViewPr>
    <p:cSldViewPr snapToGrid="0">
      <p:cViewPr varScale="1">
        <p:scale>
          <a:sx n="198" d="100"/>
          <a:sy n="19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cha Düpre" userId="d8ea034e-9891-4af6-8648-e53924b4224c" providerId="ADAL" clId="{BF8EC32D-BCE7-D34A-B40F-12E919D4FE71}"/>
    <pc:docChg chg="undo custSel addSld modSld">
      <pc:chgData name="Sascha Düpre" userId="d8ea034e-9891-4af6-8648-e53924b4224c" providerId="ADAL" clId="{BF8EC32D-BCE7-D34A-B40F-12E919D4FE71}" dt="2024-03-19T12:48:17.453" v="343" actId="14100"/>
      <pc:docMkLst>
        <pc:docMk/>
      </pc:docMkLst>
      <pc:sldChg chg="modSp mod">
        <pc:chgData name="Sascha Düpre" userId="d8ea034e-9891-4af6-8648-e53924b4224c" providerId="ADAL" clId="{BF8EC32D-BCE7-D34A-B40F-12E919D4FE71}" dt="2024-03-19T12:48:17.453" v="343" actId="14100"/>
        <pc:sldMkLst>
          <pc:docMk/>
          <pc:sldMk cId="0" sldId="256"/>
        </pc:sldMkLst>
        <pc:spChg chg="mod">
          <ac:chgData name="Sascha Düpre" userId="d8ea034e-9891-4af6-8648-e53924b4224c" providerId="ADAL" clId="{BF8EC32D-BCE7-D34A-B40F-12E919D4FE71}" dt="2024-03-19T12:48:17.453" v="343" actId="14100"/>
          <ac:spMkLst>
            <pc:docMk/>
            <pc:sldMk cId="0" sldId="256"/>
            <ac:spMk id="61" creationId="{00000000-0000-0000-0000-000000000000}"/>
          </ac:spMkLst>
        </pc:spChg>
      </pc:sldChg>
      <pc:sldChg chg="modSp mod">
        <pc:chgData name="Sascha Düpre" userId="d8ea034e-9891-4af6-8648-e53924b4224c" providerId="ADAL" clId="{BF8EC32D-BCE7-D34A-B40F-12E919D4FE71}" dt="2024-03-18T16:00:28.035" v="27" actId="20577"/>
        <pc:sldMkLst>
          <pc:docMk/>
          <pc:sldMk cId="0" sldId="292"/>
        </pc:sldMkLst>
        <pc:spChg chg="mod">
          <ac:chgData name="Sascha Düpre" userId="d8ea034e-9891-4af6-8648-e53924b4224c" providerId="ADAL" clId="{BF8EC32D-BCE7-D34A-B40F-12E919D4FE71}" dt="2024-03-18T16:00:28.035" v="27" actId="20577"/>
          <ac:spMkLst>
            <pc:docMk/>
            <pc:sldMk cId="0" sldId="292"/>
            <ac:spMk id="331" creationId="{00000000-0000-0000-0000-000000000000}"/>
          </ac:spMkLst>
        </pc:spChg>
      </pc:sldChg>
      <pc:sldChg chg="addSp delSp modSp add mod">
        <pc:chgData name="Sascha Düpre" userId="d8ea034e-9891-4af6-8648-e53924b4224c" providerId="ADAL" clId="{BF8EC32D-BCE7-D34A-B40F-12E919D4FE71}" dt="2024-03-18T16:09:25.350" v="271" actId="20577"/>
        <pc:sldMkLst>
          <pc:docMk/>
          <pc:sldMk cId="1598329117" sldId="298"/>
        </pc:sldMkLst>
        <pc:spChg chg="mod">
          <ac:chgData name="Sascha Düpre" userId="d8ea034e-9891-4af6-8648-e53924b4224c" providerId="ADAL" clId="{BF8EC32D-BCE7-D34A-B40F-12E919D4FE71}" dt="2024-03-18T16:00:22.014" v="19" actId="20577"/>
          <ac:spMkLst>
            <pc:docMk/>
            <pc:sldMk cId="1598329117" sldId="298"/>
            <ac:spMk id="331" creationId="{00000000-0000-0000-0000-000000000000}"/>
          </ac:spMkLst>
        </pc:spChg>
        <pc:spChg chg="mod">
          <ac:chgData name="Sascha Düpre" userId="d8ea034e-9891-4af6-8648-e53924b4224c" providerId="ADAL" clId="{BF8EC32D-BCE7-D34A-B40F-12E919D4FE71}" dt="2024-03-18T16:09:25.350" v="271" actId="20577"/>
          <ac:spMkLst>
            <pc:docMk/>
            <pc:sldMk cId="1598329117" sldId="298"/>
            <ac:spMk id="332" creationId="{00000000-0000-0000-0000-000000000000}"/>
          </ac:spMkLst>
        </pc:spChg>
        <pc:picChg chg="add mod">
          <ac:chgData name="Sascha Düpre" userId="d8ea034e-9891-4af6-8648-e53924b4224c" providerId="ADAL" clId="{BF8EC32D-BCE7-D34A-B40F-12E919D4FE71}" dt="2024-03-18T16:01:53.876" v="37" actId="1076"/>
          <ac:picMkLst>
            <pc:docMk/>
            <pc:sldMk cId="1598329117" sldId="298"/>
            <ac:picMk id="2" creationId="{8A15CFF1-8370-EA59-9E9A-D10A7D2D18D8}"/>
          </ac:picMkLst>
        </pc:picChg>
        <pc:picChg chg="del">
          <ac:chgData name="Sascha Düpre" userId="d8ea034e-9891-4af6-8648-e53924b4224c" providerId="ADAL" clId="{BF8EC32D-BCE7-D34A-B40F-12E919D4FE71}" dt="2024-03-18T16:00:32.996" v="28" actId="478"/>
          <ac:picMkLst>
            <pc:docMk/>
            <pc:sldMk cId="1598329117" sldId="298"/>
            <ac:picMk id="333" creationId="{00000000-0000-0000-0000-000000000000}"/>
          </ac:picMkLst>
        </pc:picChg>
        <pc:picChg chg="del">
          <ac:chgData name="Sascha Düpre" userId="d8ea034e-9891-4af6-8648-e53924b4224c" providerId="ADAL" clId="{BF8EC32D-BCE7-D34A-B40F-12E919D4FE71}" dt="2024-03-18T16:00:37.318" v="29" actId="478"/>
          <ac:picMkLst>
            <pc:docMk/>
            <pc:sldMk cId="1598329117" sldId="298"/>
            <ac:picMk id="334" creationId="{00000000-0000-0000-0000-000000000000}"/>
          </ac:picMkLst>
        </pc:picChg>
        <pc:picChg chg="del">
          <ac:chgData name="Sascha Düpre" userId="d8ea034e-9891-4af6-8648-e53924b4224c" providerId="ADAL" clId="{BF8EC32D-BCE7-D34A-B40F-12E919D4FE71}" dt="2024-03-18T16:00:38.821" v="31" actId="478"/>
          <ac:picMkLst>
            <pc:docMk/>
            <pc:sldMk cId="1598329117" sldId="298"/>
            <ac:picMk id="335" creationId="{00000000-0000-0000-0000-000000000000}"/>
          </ac:picMkLst>
        </pc:picChg>
        <pc:picChg chg="del">
          <ac:chgData name="Sascha Düpre" userId="d8ea034e-9891-4af6-8648-e53924b4224c" providerId="ADAL" clId="{BF8EC32D-BCE7-D34A-B40F-12E919D4FE71}" dt="2024-03-18T16:00:38.064" v="30" actId="478"/>
          <ac:picMkLst>
            <pc:docMk/>
            <pc:sldMk cId="1598329117" sldId="298"/>
            <ac:picMk id="336" creationId="{00000000-0000-0000-0000-000000000000}"/>
          </ac:picMkLst>
        </pc:picChg>
        <pc:picChg chg="add mod">
          <ac:chgData name="Sascha Düpre" userId="d8ea034e-9891-4af6-8648-e53924b4224c" providerId="ADAL" clId="{BF8EC32D-BCE7-D34A-B40F-12E919D4FE71}" dt="2024-03-18T16:05:18.757" v="97" actId="1076"/>
          <ac:picMkLst>
            <pc:docMk/>
            <pc:sldMk cId="1598329117" sldId="298"/>
            <ac:picMk id="1026" creationId="{15413763-8FD4-95B4-A2E6-589DDF3189F2}"/>
          </ac:picMkLst>
        </pc:picChg>
        <pc:picChg chg="add mod">
          <ac:chgData name="Sascha Düpre" userId="d8ea034e-9891-4af6-8648-e53924b4224c" providerId="ADAL" clId="{BF8EC32D-BCE7-D34A-B40F-12E919D4FE71}" dt="2024-03-18T16:05:20.392" v="98" actId="1076"/>
          <ac:picMkLst>
            <pc:docMk/>
            <pc:sldMk cId="1598329117" sldId="298"/>
            <ac:picMk id="1028" creationId="{E3656DF3-15FB-E3D0-2C43-E95F7D01C4BB}"/>
          </ac:picMkLst>
        </pc:picChg>
        <pc:picChg chg="add mod">
          <ac:chgData name="Sascha Düpre" userId="d8ea034e-9891-4af6-8648-e53924b4224c" providerId="ADAL" clId="{BF8EC32D-BCE7-D34A-B40F-12E919D4FE71}" dt="2024-03-18T16:05:14.876" v="95" actId="1076"/>
          <ac:picMkLst>
            <pc:docMk/>
            <pc:sldMk cId="1598329117" sldId="298"/>
            <ac:picMk id="1030" creationId="{DDAE9311-B2B5-9181-8911-4050D7D71F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7298a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7298a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two questions are more general.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 last ones will answered with regard to the use case.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ea352e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ea352e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a352e82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a352e82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a352e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a352e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a352e8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a352e8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a352e8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ea352e8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a problem in the production. Now the operator will try his best, but if it will fail over and over again because of a software lack, he won’t be able to find a solution -- he will need a dev.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ea352e82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ea352e82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Iterative: Instead of planning everything front up and then implementing one will plan and then implement some features and maybe replan e.g..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Streamlined: Instead of long meetings. There are daily short meetings (15 mins) where everybody has a stand up. And then there is some time to talk to each other.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Time-Boxed: You say okay lets work 3 weeks and see what gets done. In SCRUM you are using a backlog which contains the requirements broken down to features. And you’ll say we try to implement features a,c,g,e and another team makes f,b,d.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Basic conclusion: This topic could fill plenty of hours. You may need to fit it according to your needs.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ea352e8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ea352e8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a352e8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a352e8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a352e8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ea352e8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9fd56f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9fd56f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a352e8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ea352e8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ea352e8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ea352e8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ea352e82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ea352e82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a352e82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a352e82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ea352e8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ea352e8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ea352e8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ea352e8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25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ea352e82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ea352e82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eae2d1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eae2d1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Iam showing the use case, I must mention that this process is just for conceptional reasons. You might use your own techniques for Requirements Engineering.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ae2d1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eae2d1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ae2d1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ae2d1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9fd56fe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9fd56fe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e6ff88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e6ff88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e6ff88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e6ff88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1e6ff88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1e6ff88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1e6ff8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1e6ff8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1e6ff88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1e6ff88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e6ff88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1e6ff88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1e6ff88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1e6ff88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ae2d1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eae2d1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1e6ff88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1e6ff88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1e6ff88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1e6ff88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9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1f82a6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1f82a6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1e6ff88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1e6ff88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e6ff8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e6ff8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ea352e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ea352e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a352e8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a352e8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listening. Special thanks to the organizators especially Randy who invited me to have a talk. Thanks.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1f82a6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1f82a6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1f82a6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1f82a6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1f82a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1f82a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1f82a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1f82a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7298a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7298a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hi</a:t>
            </a:r>
            <a:fld id="{00000000-1234-1234-1234-123412341234}" type="slidenum">
              <a:rPr lang="en-GB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hi</a:t>
            </a:r>
            <a:fld id="{00000000-1234-1234-1234-123412341234}" type="slidenum">
              <a:rPr lang="en-GB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scha-duep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tflix.github.io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#footnote-etymolog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glossary#Replicatio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reactivemanifesto.org/glossary#Delegation" TargetMode="External"/><Relationship Id="rId4" Type="http://schemas.openxmlformats.org/officeDocument/2006/relationships/hyperlink" Target="http://www.reactivemanifesto.org/glossary#Isolatio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thenewstack.io/agile-management-how-to-manage-microservices-with-your-team/" TargetMode="External"/><Relationship Id="rId3" Type="http://schemas.openxmlformats.org/officeDocument/2006/relationships/hyperlink" Target="http://martinfowler.com/articles/microservices.html" TargetMode="External"/><Relationship Id="rId7" Type="http://schemas.openxmlformats.org/officeDocument/2006/relationships/hyperlink" Target="http://microservices.io/patterns/microservice-chassi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icroservices.io/patterns/microservices.html" TargetMode="External"/><Relationship Id="rId5" Type="http://schemas.openxmlformats.org/officeDocument/2006/relationships/hyperlink" Target="http://microservices.io/patterns/monolithic.html" TargetMode="External"/><Relationship Id="rId10" Type="http://schemas.openxmlformats.org/officeDocument/2006/relationships/hyperlink" Target="http://techblog.netflix.com/" TargetMode="External"/><Relationship Id="rId4" Type="http://schemas.openxmlformats.org/officeDocument/2006/relationships/hyperlink" Target="https://www.nginx.com/blog/introduction-to-microservices/" TargetMode="External"/><Relationship Id="rId9" Type="http://schemas.openxmlformats.org/officeDocument/2006/relationships/hyperlink" Target="http://www.baselinemag.com/enterprise-apps/walmart-embraces-microservices-to-get-more-agile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 - Why?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 why not?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460642" y="4152699"/>
            <a:ext cx="3575158" cy="91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Speaker: Sascha</a:t>
            </a:r>
            <a:r>
              <a:rPr lang="en-GB" sz="1100" dirty="0"/>
              <a:t> </a:t>
            </a:r>
            <a:r>
              <a:rPr lang="en-GB" sz="11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Düpre</a:t>
            </a:r>
            <a:endParaRPr lang="en-GB" sz="1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LinkedIn: </a:t>
            </a:r>
            <a:r>
              <a:rPr lang="en-GB" sz="1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https://www.linkedin.com/in/sascha-duepre/</a:t>
            </a:r>
            <a:endParaRPr lang="en-GB" sz="1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Twitter: @sascha10000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GitHub: @sascha10000</a:t>
            </a:r>
            <a:endParaRPr sz="11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start?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 the assumption this is a pioneer project with “enough” resources….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big should a team be? And therefore, the Microservice?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Which roles exist in a team? (This is a general topic)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[More explicit] What personnel is needed?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process model should be used?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are the requirements?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many services/teams do we need?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BC07E-299B-C94E-69EA-F02C7D93F8EE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10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size (1/2)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question: </a:t>
            </a:r>
            <a:br>
              <a:rPr lang="en-GB" dirty="0"/>
            </a:br>
            <a:r>
              <a:rPr lang="en-GB" sz="2000" dirty="0"/>
              <a:t>Of what sizes are you thinking for each team per service? And maybe why?</a:t>
            </a: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Some responsibilities (while the product is not live)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Testing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UI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Logic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DB(s)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Middleware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 dirty="0"/>
              <a:t>Operations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48A09-BE9F-431C-EE6A-13F6A4DFFA20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11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size (2/2)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than 10 as a rule of thumb. </a:t>
            </a:r>
            <a:br>
              <a:rPr lang="en-GB"/>
            </a:br>
            <a:r>
              <a:rPr lang="en-GB"/>
              <a:t>Amazon says 6-8 -- Two-Pizza-Rule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be small enough to decrease the complexity of communication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Big enough to build and run the product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competences must be covered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Conway’s law: The size will determine the structure and LOC of the service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F8335-AFE0-92B1-1542-EBE9719F28AF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12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roles exist in a team? (1/2)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0" y="1152474"/>
            <a:ext cx="479139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273100" y="4636400"/>
            <a:ext cx="8795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http://martinfowler.com/articles/microservices.html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591325" y="1145925"/>
            <a:ext cx="3174300" cy="18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Conway’s law: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“Organizations which design systems […] are constrained to produce designs which are copies of the communication structures of these organizations.” - Melvin E. Conway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Driven by the management because they see the technology stack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1326-5DEE-AF3A-35BE-7403A3F85D80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13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roles exist in a team? (2/2)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273100" y="4636400"/>
            <a:ext cx="8795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http://martinfowler.com/articles/microservices.html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5604500" y="1178850"/>
            <a:ext cx="3345600" cy="3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Cross-functional teams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Organized around business capabilities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Responsibility to build and operate each product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=&gt; Team organizes itself and is product and data owner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0638"/>
            <a:ext cx="5152851" cy="26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F0A69-30B8-E139-D5EC-B7F73A205C5E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14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roles - Conclusion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Operators are needed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Developers are needed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Consider DevOps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57" name="Google Shape;157;p27"/>
          <p:cNvSpPr txBox="1"/>
          <p:nvPr/>
        </p:nvSpPr>
        <p:spPr>
          <a:xfrm>
            <a:off x="285350" y="2298275"/>
            <a:ext cx="8153100" cy="2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General Problem: From the moment the product runs in production you will need to have a team member for emergency cases available.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“I work from 9-5; no interest in working more besides overtime.” - Random Employee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“I love my work. I like to work more if it’s interesting.” - Another Random Employee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People don’t want to work on attendance (“9-5”, “Not interesting”)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the US: One may get fired if they won’t do it. 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 Germany: It’s on free will; one needs a “fair” model or have an explicit operator. 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Solution : DevOps (expensive)</a:t>
            </a:r>
            <a:endParaRPr dirty="0"/>
          </a:p>
        </p:txBody>
      </p:sp>
      <p:sp>
        <p:nvSpPr>
          <p:cNvPr id="3" name="Google Shape;157;p27">
            <a:extLst>
              <a:ext uri="{FF2B5EF4-FFF2-40B4-BE49-F238E27FC236}">
                <a16:creationId xmlns:a16="http://schemas.microsoft.com/office/drawing/2014/main" id="{7AEB19D4-5569-CCA4-BB14-B36F7C8D8C11}"/>
              </a:ext>
            </a:extLst>
          </p:cNvPr>
          <p:cNvSpPr txBox="1"/>
          <p:nvPr/>
        </p:nvSpPr>
        <p:spPr>
          <a:xfrm>
            <a:off x="311700" y="2298275"/>
            <a:ext cx="8153100" cy="34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</a:pPr>
            <a:r>
              <a:rPr lang="en-US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What do you think is a central problem, that these roles share?</a:t>
            </a:r>
            <a:endParaRPr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FD9F7-9AD9-37E3-FC1E-A2D0911129D7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15</a:t>
            </a:fld>
            <a:r>
              <a:rPr lang="en-US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Considerations for the process model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Agile development (it’s a methodology)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Iterative (work a while then review and again)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Streamlined (getting to 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Time-boxed (you work in time boxes)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Very collaborative (you are talking to your team and other teams all time)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Test-driven-design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Domain-driven-design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SCRUM (as a concrete process model)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Extreme-programming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72758-941B-9ACE-4EEF-6715CB4069A9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16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to those “management” questions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case of a pioneer project ….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experiences with microservices =&gt; High Risk Level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Wrong interpretation of the whole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Operations will overwhelm you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Longer time-to-market if not even failure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With experience =&gt; Low Risk Level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delivery cycles (agile dev)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Extremely modular / Independent development &amp; deployment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Still longer time-to-market than with monolith (in general)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you don’t have experience buy it! External Devs and/or Ops.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B6887-BE60-E7D7-AD47-4D54DDEC74D9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17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 Why?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Modularity, independent development and operations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Scaling can be done per service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Technology diversity -- Polyglott presence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technology stack for the problem (languages, libraries, middleware, databases)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Exchangeable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replace a service with “no effort” regarding to a monolith architecture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Effective and not more communication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Devs see the consequences of their actions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A0A14-F9DB-E007-8A41-3BFB1A4982C0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18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 Why not?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needed experience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enough resources to buy it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Long(er) time-to-market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(Highly) distributed system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Therefore: Eventual consistency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System and Operational complexity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 service testing is hard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and resource overhead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4EADF-04BF-F791-E220-C2F699C4E7D0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19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 and Monolith Architectural Style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Brief introductions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Comparison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Project management 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Team/Microservice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 model assumptions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 2?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Use Case and some technical things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6A5F1-9393-EDB9-457F-A3A018403253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2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consider using a microservice approach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have the capabilities (resources)?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have organizational complexity?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need the scaling abilities?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we need to deliver software faster and maybe deliver regular updates?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As one can see these points are project dependent. Therefore you may not say: “Let’s make everything as a MS.”. One need to reconsider it all the time!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0EE4D-623F-9E79-4490-C342D0761F2B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20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Want to dive deeper?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got a project management view on that topic? Yes!</a:t>
            </a:r>
            <a:br>
              <a:rPr lang="en-GB"/>
            </a:br>
            <a:r>
              <a:rPr lang="en-GB"/>
              <a:t>We can answer the central question? Yes!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Whats missing?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Use-Case - Technical details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 concrete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Overview of cross-cutting-concerns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Let’s get rid of the abstraction in the previous part!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Profit: You will see more of the whole microservice thing!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592825" y="4452000"/>
            <a:ext cx="790200" cy="43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" action="ppaction://hlinkshowjump?jump=nextslide"/>
              </a:rPr>
              <a:t>Yes!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5760600" y="4452000"/>
            <a:ext cx="790200" cy="43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 action="ppaction://hlinksldjump"/>
              </a:rPr>
              <a:t>No!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living microservices? (1/4)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Walmart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Bought OneOps and worked 2 years on a DevOps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OpenSource (oneops.com)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“Four years ago, the Walmart Global eCommerce system was a monolithic application, deployed once every 2 months.” - walmart.com [2016]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“On a typical day there are now over 1,000 deployments, executed on-demand by development teams, each taking only minutes on average to complete.”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living microservices? (2/4)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Netflix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They obviously need microservices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Contribute to the OpenSource community (only some well-known)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Hystrix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Chaos Monkey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https://github.com/Netflix/</a:t>
            </a:r>
            <a:r>
              <a:rPr lang="en-GB"/>
              <a:t> &amp;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https://netflix.github.io/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living microservices? (3/4)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Twitter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http://twitter.github.io/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Finagle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Own MySQL fork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History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Started with a three-tier ruby on rails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Switched to a more Services oriented approach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Developed to microservices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Now have several services in different languages (Ruby for front end [2016])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living microservices? (3/4)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6B06E-39FF-1384-BBF9-05B18D9B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33" y="1017725"/>
            <a:ext cx="6432933" cy="3743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76F88-1533-E01D-C16F-0D861F494456}"/>
              </a:ext>
            </a:extLst>
          </p:cNvPr>
          <p:cNvSpPr txBox="1"/>
          <p:nvPr/>
        </p:nvSpPr>
        <p:spPr>
          <a:xfrm>
            <a:off x="2101611" y="4698475"/>
            <a:ext cx="494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www.educative.io</a:t>
            </a:r>
            <a:r>
              <a:rPr lang="en-US" dirty="0"/>
              <a:t>/blog/</a:t>
            </a:r>
            <a:r>
              <a:rPr lang="en-US" dirty="0" err="1"/>
              <a:t>twitter-design#current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1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living microservices? (4/4)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more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Amazon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Ebay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Google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PayPal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Soundcloud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common: Evolved from monolith architectural style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-- Shopsystem</a:t>
            </a: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scenario: An user chooses one or many articles from an article list to buy.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748325"/>
            <a:ext cx="2318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Objects: User,</a:t>
            </a:r>
            <a:r>
              <a:rPr lang="en-GB"/>
              <a:t> 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Article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6264550" y="1748325"/>
            <a:ext cx="2146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Actions: choose,</a:t>
            </a:r>
            <a:r>
              <a:rPr lang="en-GB"/>
              <a:t> 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11700" y="2209425"/>
            <a:ext cx="6500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Concrete scenarios: User chooses Article(s); User buys Article(s)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1851388" y="3115075"/>
            <a:ext cx="2568300" cy="16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30" name="Google Shape;230;p38"/>
          <p:cNvSpPr/>
          <p:nvPr/>
        </p:nvSpPr>
        <p:spPr>
          <a:xfrm>
            <a:off x="4724313" y="3115075"/>
            <a:ext cx="2568300" cy="16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-- Shopsystem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Exemplary “Buy” scenario: User buys Article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7" name="Google Shape;237;p39" descr="Buy scen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24" y="1624225"/>
            <a:ext cx="5072100" cy="3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services -- Shopsystem</a:t>
            </a:r>
            <a:endParaRPr/>
          </a:p>
        </p:txBody>
      </p:sp>
      <p:sp>
        <p:nvSpPr>
          <p:cNvPr id="243" name="Google Shape;243;p40"/>
          <p:cNvSpPr/>
          <p:nvPr/>
        </p:nvSpPr>
        <p:spPr>
          <a:xfrm>
            <a:off x="245825" y="1077725"/>
            <a:ext cx="2568300" cy="8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431050" y="1713500"/>
            <a:ext cx="2568300" cy="94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641375" y="2450150"/>
            <a:ext cx="2402400" cy="7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6" name="Google Shape;246;p40"/>
          <p:cNvSpPr/>
          <p:nvPr/>
        </p:nvSpPr>
        <p:spPr>
          <a:xfrm>
            <a:off x="613325" y="3128488"/>
            <a:ext cx="2458500" cy="88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1813900" y="3729525"/>
            <a:ext cx="1600200" cy="7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2713400" y="1751513"/>
            <a:ext cx="2402400" cy="64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2674775" y="2800700"/>
            <a:ext cx="2218500" cy="81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ShippingService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microservices?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“In short, the microservice architectural style </a:t>
            </a:r>
            <a:r>
              <a:rPr lang="en-GB">
                <a:uFill>
                  <a:noFill/>
                </a:uFill>
                <a:hlinkClick r:id="rId3"/>
              </a:rPr>
              <a:t>[1]</a:t>
            </a:r>
            <a:r>
              <a:rPr lang="en-GB"/>
              <a:t> is an approach to developing a single application as a suite of small services, each running in its own process and communicating with lightweight mechanisms, often an HTTP resource API.” - </a:t>
            </a:r>
            <a:r>
              <a:rPr lang="en-GB" i="1"/>
              <a:t>Martin Fowler</a:t>
            </a:r>
            <a:endParaRPr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“small” services (business logic is split up)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Independent and automatically deployable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Lightweight Communication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640A1-3F69-33D6-3885-C2152BF6D3B8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3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or Service-Discovery (1/3)</a:t>
            </a:r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 infrastructure handles running service instances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=&gt; Arbitrary amount of instances per service with individual IPs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does the client know where to route the request?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Server-Side Service Discovery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Client-Side Service-Discovery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838" y="2842588"/>
            <a:ext cx="19145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5914050" y="3431200"/>
            <a:ext cx="3082200" cy="15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“Kubernetes is an open-source system for automating deployment, operations, and scaling of containerized applications” - kubernetes.com</a:t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or Service-Discovery (2/3)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3" y="1195623"/>
            <a:ext cx="4407026" cy="33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311700" y="4788575"/>
            <a:ext cx="70467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http://microservices.io/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496" y="1195625"/>
            <a:ext cx="1499475" cy="7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5327900" y="2107450"/>
            <a:ext cx="3431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AWS Elastic Load Balancer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or Service-Discovery (3/3)</a:t>
            </a:r>
            <a:endParaRPr/>
          </a:p>
        </p:txBody>
      </p:sp>
      <p:sp>
        <p:nvSpPr>
          <p:cNvPr id="272" name="Google Shape;272;p43"/>
          <p:cNvSpPr txBox="1"/>
          <p:nvPr/>
        </p:nvSpPr>
        <p:spPr>
          <a:xfrm>
            <a:off x="270025" y="4774700"/>
            <a:ext cx="70467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http://microservices.io/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438" y="1212538"/>
            <a:ext cx="29813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5595100" y="1852313"/>
            <a:ext cx="29100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Eureka - Service Registry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Ribbon client - REST Client querying Eureka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3" y="1381888"/>
            <a:ext cx="4153475" cy="31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services (1/2)</a:t>
            </a:r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113175" y="2076700"/>
            <a:ext cx="2323500" cy="132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1284225" y="1113325"/>
            <a:ext cx="2585400" cy="87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83" name="Google Shape;283;p44"/>
          <p:cNvSpPr/>
          <p:nvPr/>
        </p:nvSpPr>
        <p:spPr>
          <a:xfrm>
            <a:off x="4402177" y="1314625"/>
            <a:ext cx="2374500" cy="72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84" name="Google Shape;284;p44"/>
          <p:cNvSpPr/>
          <p:nvPr/>
        </p:nvSpPr>
        <p:spPr>
          <a:xfrm>
            <a:off x="1701875" y="3422075"/>
            <a:ext cx="2374500" cy="8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StockManagement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85" name="Google Shape;285;p44"/>
          <p:cNvSpPr/>
          <p:nvPr/>
        </p:nvSpPr>
        <p:spPr>
          <a:xfrm>
            <a:off x="4802164" y="3464385"/>
            <a:ext cx="1323000" cy="72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</a:t>
            </a:r>
            <a:br>
              <a:rPr lang="en-GB"/>
            </a:br>
            <a:r>
              <a:rPr lang="en-GB"/>
              <a:t>Service</a:t>
            </a: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2898981" y="2420862"/>
            <a:ext cx="1078200" cy="63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(Frontend)</a:t>
            </a:r>
            <a:endParaRPr/>
          </a:p>
        </p:txBody>
      </p:sp>
      <p:cxnSp>
        <p:nvCxnSpPr>
          <p:cNvPr id="287" name="Google Shape;287;p44"/>
          <p:cNvCxnSpPr>
            <a:stCxn id="286" idx="0"/>
            <a:endCxn id="282" idx="5"/>
          </p:cNvCxnSpPr>
          <p:nvPr/>
        </p:nvCxnSpPr>
        <p:spPr>
          <a:xfrm rot="10800000" flipH="1">
            <a:off x="3438081" y="1855962"/>
            <a:ext cx="52800" cy="5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44"/>
          <p:cNvCxnSpPr>
            <a:stCxn id="286" idx="3"/>
            <a:endCxn id="283" idx="3"/>
          </p:cNvCxnSpPr>
          <p:nvPr/>
        </p:nvCxnSpPr>
        <p:spPr>
          <a:xfrm rot="10800000" flipH="1">
            <a:off x="3977181" y="1936212"/>
            <a:ext cx="772800" cy="80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44"/>
          <p:cNvCxnSpPr>
            <a:stCxn id="286" idx="3"/>
            <a:endCxn id="285" idx="1"/>
          </p:cNvCxnSpPr>
          <p:nvPr/>
        </p:nvCxnSpPr>
        <p:spPr>
          <a:xfrm>
            <a:off x="3977181" y="2739912"/>
            <a:ext cx="1018800" cy="8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44"/>
          <p:cNvCxnSpPr>
            <a:stCxn id="286" idx="2"/>
            <a:endCxn id="284" idx="7"/>
          </p:cNvCxnSpPr>
          <p:nvPr/>
        </p:nvCxnSpPr>
        <p:spPr>
          <a:xfrm>
            <a:off x="3438081" y="3058962"/>
            <a:ext cx="2907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44"/>
          <p:cNvCxnSpPr>
            <a:stCxn id="286" idx="1"/>
            <a:endCxn id="281" idx="6"/>
          </p:cNvCxnSpPr>
          <p:nvPr/>
        </p:nvCxnSpPr>
        <p:spPr>
          <a:xfrm rot="10800000">
            <a:off x="2436681" y="2739912"/>
            <a:ext cx="46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44"/>
          <p:cNvCxnSpPr>
            <a:stCxn id="283" idx="2"/>
            <a:endCxn id="282" idx="6"/>
          </p:cNvCxnSpPr>
          <p:nvPr/>
        </p:nvCxnSpPr>
        <p:spPr>
          <a:xfrm rot="10800000">
            <a:off x="3869677" y="1548475"/>
            <a:ext cx="532500" cy="130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44"/>
          <p:cNvCxnSpPr>
            <a:stCxn id="283" idx="4"/>
            <a:endCxn id="284" idx="6"/>
          </p:cNvCxnSpPr>
          <p:nvPr/>
        </p:nvCxnSpPr>
        <p:spPr>
          <a:xfrm flipH="1">
            <a:off x="4076227" y="2042725"/>
            <a:ext cx="1513200" cy="1785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44"/>
          <p:cNvSpPr txBox="1"/>
          <p:nvPr/>
        </p:nvSpPr>
        <p:spPr>
          <a:xfrm>
            <a:off x="6850975" y="1080075"/>
            <a:ext cx="21783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Order Service will provide the Order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Article info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Stock amnt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Addresses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Invoice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 between services (2/2)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/>
              <a:t>Stateless communication e.g. HTTP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SOAP (XML-RPC)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Message Service/Pipes (Java: JMS)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etc.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600" y="3080713"/>
            <a:ext cx="26860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5920625" y="2917500"/>
            <a:ext cx="336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5703300" y="4425650"/>
            <a:ext cx="31677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*“I implement Enterprise Integration Patters, ROAARR”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Gateway Pattern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3"/>
            <a:ext cx="4705775" cy="34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/>
        </p:nvSpPr>
        <p:spPr>
          <a:xfrm>
            <a:off x="270025" y="4774700"/>
            <a:ext cx="70467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http://microservices.io/</a:t>
            </a:r>
            <a:endParaRPr/>
          </a:p>
        </p:txBody>
      </p:sp>
      <p:sp>
        <p:nvSpPr>
          <p:cNvPr id="311" name="Google Shape;311;p46"/>
          <p:cNvSpPr txBox="1"/>
          <p:nvPr/>
        </p:nvSpPr>
        <p:spPr>
          <a:xfrm>
            <a:off x="5209350" y="816650"/>
            <a:ext cx="37473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Hides the internal API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Provides different APIs per Client-Type (mobile, web…)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Makes version changes easier in production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Less communication overhead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Handles Service-Discovery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Unavailable services</a:t>
            </a:r>
            <a:endParaRPr/>
          </a:p>
        </p:txBody>
      </p:sp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Services should be deployable and runnable on it’s 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ArticleService is down OrderService will be in serious troubles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OrderService must respond even if ArticleService is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Fault tolerance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Cross-cutting concern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Solution: Respond with the correct HTTP StatusCode or </a:t>
            </a:r>
            <a:r>
              <a:rPr lang="en-GB">
                <a:solidFill>
                  <a:srgbClr val="FF0000"/>
                </a:solidFill>
              </a:rPr>
              <a:t>send an uncomplete Order*</a:t>
            </a:r>
            <a:endParaRPr sz="1400"/>
          </a:p>
        </p:txBody>
      </p:sp>
      <p:sp>
        <p:nvSpPr>
          <p:cNvPr id="318" name="Google Shape;318;p47"/>
          <p:cNvSpPr txBox="1"/>
          <p:nvPr/>
        </p:nvSpPr>
        <p:spPr>
          <a:xfrm>
            <a:off x="5559375" y="4403475"/>
            <a:ext cx="2636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*don’t do that, it’s not responsive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 Requirements (1/2)</a:t>
            </a:r>
            <a:endParaRPr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footprint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Rapid and consistent response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Fault tolerant → Let it fail!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uFill>
                  <a:noFill/>
                </a:uFill>
                <a:hlinkClick r:id="rId3"/>
              </a:rPr>
              <a:t>replication</a:t>
            </a:r>
            <a:r>
              <a:rPr lang="en-GB"/>
              <a:t>, containment, </a:t>
            </a:r>
            <a:r>
              <a:rPr lang="en-GB">
                <a:uFill>
                  <a:noFill/>
                </a:uFill>
                <a:hlinkClick r:id="rId4"/>
              </a:rPr>
              <a:t>isolation</a:t>
            </a:r>
            <a:r>
              <a:rPr lang="en-GB"/>
              <a:t> and </a:t>
            </a:r>
            <a:r>
              <a:rPr lang="en-GB">
                <a:uFill>
                  <a:noFill/>
                </a:uFill>
                <a:hlinkClick r:id="rId5"/>
              </a:rPr>
              <a:t>delegation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Elastic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System stays responsive regardless to its workload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Message-Driven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Non-Blocking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Asynchronous</a:t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5696700" y="4610050"/>
            <a:ext cx="3253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http://www.reactivemanifesto.org/</a:t>
            </a:r>
            <a:endParaRPr/>
          </a:p>
        </p:txBody>
      </p:sp>
      <p:sp>
        <p:nvSpPr>
          <p:cNvPr id="326" name="Google Shape;326;p48"/>
          <p:cNvSpPr txBox="1"/>
          <p:nvPr/>
        </p:nvSpPr>
        <p:spPr>
          <a:xfrm rot="2953937">
            <a:off x="5920068" y="2186521"/>
            <a:ext cx="2733563" cy="4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Going Reactive!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Microservice Requirements (2/2) – 2016</a:t>
            </a:r>
            <a:endParaRPr dirty="0"/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Web-Frameworks/Toolkits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/>
              <a:t>Vertx.io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Java, Javascript, Groovy, Ruby, Ceylon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Play Framework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Java, Scala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WildFly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Java (JEE 7 Compliant)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(REST)-Frameworks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Finagle (Twitter)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Spray.io / Akka.io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 JS (NodeJS)</a:t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29049">
            <a:off x="5923797" y="1162950"/>
            <a:ext cx="1044000" cy="3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36166">
            <a:off x="6572625" y="1823700"/>
            <a:ext cx="932850" cy="4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39484">
            <a:off x="6622620" y="2742850"/>
            <a:ext cx="1866475" cy="4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55576">
            <a:off x="5519800" y="2609737"/>
            <a:ext cx="1150663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336081">
            <a:off x="5196949" y="3575574"/>
            <a:ext cx="1449875" cy="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Microservice Requirements (2/2) – 2024</a:t>
            </a:r>
            <a:endParaRPr dirty="0"/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Web-Frameworks/Toolkits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Django (Python)</a:t>
            </a:r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Spring Boot (Java, Scala, Groovy, Kotlin)</a:t>
            </a:r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Laravel (PHP)</a:t>
            </a:r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Rails (Ruby)</a:t>
            </a:r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Node (</a:t>
            </a:r>
            <a:r>
              <a:rPr lang="en-GB" dirty="0" err="1"/>
              <a:t>Javascript</a:t>
            </a:r>
            <a:r>
              <a:rPr lang="en-GB" dirty="0"/>
              <a:t>, Typescript)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36081">
            <a:off x="5196949" y="3575574"/>
            <a:ext cx="1449875" cy="62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15CFF1-8370-EA59-9E9A-D10A7D2D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04939">
            <a:off x="6889035" y="4006335"/>
            <a:ext cx="1663700" cy="596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413763-8FD4-95B4-A2E6-589DDF31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0762">
            <a:off x="6581104" y="2754215"/>
            <a:ext cx="1826257" cy="5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izing Spring Boot Applications | by Kerry Wilson | Kerosene Cloud">
            <a:extLst>
              <a:ext uri="{FF2B5EF4-FFF2-40B4-BE49-F238E27FC236}">
                <a16:creationId xmlns:a16="http://schemas.microsoft.com/office/drawing/2014/main" id="{E3656DF3-15FB-E3D0-2C43-E95F7D01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00" y="1867701"/>
            <a:ext cx="1668118" cy="8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by on Rails - Wikipedia">
            <a:extLst>
              <a:ext uri="{FF2B5EF4-FFF2-40B4-BE49-F238E27FC236}">
                <a16:creationId xmlns:a16="http://schemas.microsoft.com/office/drawing/2014/main" id="{DDAE9311-B2B5-9181-8911-4050D7D71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8678">
            <a:off x="6768597" y="1334032"/>
            <a:ext cx="1808288" cy="68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2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01" y="256663"/>
            <a:ext cx="4603876" cy="46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703300" y="158075"/>
            <a:ext cx="33456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https://www.nginx.com/blog/introduction-to-microservices/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B1A9C-D4DB-EE9C-340C-66A4AD1EB594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4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</p:txBody>
      </p:sp>
      <p:sp>
        <p:nvSpPr>
          <p:cNvPr id="343" name="Google Shape;343;p50"/>
          <p:cNvSpPr txBox="1">
            <a:spLocks noGrp="1"/>
          </p:cNvSpPr>
          <p:nvPr>
            <p:ph type="body" idx="1"/>
          </p:nvPr>
        </p:nvSpPr>
        <p:spPr>
          <a:xfrm>
            <a:off x="311700" y="1126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Database for each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Database may run on n nodes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Database for each service instance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Additional problems are awaiting (Consistency, Routing…)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Short NoSQL Excursion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CAP-Theorem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Availability, Consistence, Partition Tolerance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Take two!</a:t>
            </a:r>
            <a:endParaRPr/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27" y="0"/>
            <a:ext cx="6159250" cy="45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Problem: Which Requests may the User make?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Services don’t know about the User’s permissions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OAuth2</a:t>
            </a:r>
            <a:endParaRPr/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950" y="1887700"/>
            <a:ext cx="4683500" cy="30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https://www.nginx.com/blog/introduction-to-microservices/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http://microservices.io/patterns/monolithic.html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http://microservices.io/patterns/microservices.html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http://microservices.io/patterns/microservice-chassis.html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http://thenewstack.io/agile-management-how-to-manage-microservices-with-your-team/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http://www.baselinemag.com/enterprise-apps/walmart-embraces-microservices-to-get-more-agile.html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http://techblog.netflix.com/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http://www.artima.com/scalazine/articles/twitter_on_scala.html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>
            <a:spLocks noGrp="1"/>
          </p:cNvSpPr>
          <p:nvPr>
            <p:ph type="title"/>
          </p:nvPr>
        </p:nvSpPr>
        <p:spPr>
          <a:xfrm>
            <a:off x="645900" y="30735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Microservices - Why?</a:t>
            </a:r>
            <a:endParaRPr sz="3000"/>
          </a:p>
        </p:txBody>
      </p:sp>
      <p:sp>
        <p:nvSpPr>
          <p:cNvPr id="363" name="Google Shape;363;p53"/>
          <p:cNvSpPr txBox="1">
            <a:spLocks noGrp="1"/>
          </p:cNvSpPr>
          <p:nvPr>
            <p:ph type="subTitle" idx="4294967295"/>
          </p:nvPr>
        </p:nvSpPr>
        <p:spPr>
          <a:xfrm>
            <a:off x="747450" y="37844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Or why not?</a:t>
            </a:r>
            <a:endParaRPr/>
          </a:p>
        </p:txBody>
      </p:sp>
      <p:sp>
        <p:nvSpPr>
          <p:cNvPr id="364" name="Google Shape;364;p53"/>
          <p:cNvSpPr txBox="1"/>
          <p:nvPr/>
        </p:nvSpPr>
        <p:spPr>
          <a:xfrm>
            <a:off x="6210400" y="4642975"/>
            <a:ext cx="28254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Speaker: Sascha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Düpre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1707150" y="897600"/>
            <a:ext cx="5729700" cy="1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Feel free to</a:t>
            </a:r>
            <a:r>
              <a:rPr lang="en-GB" sz="4800"/>
              <a:t> </a:t>
            </a:r>
            <a:r>
              <a:rPr lang="en-GB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ask!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monolith?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Traditionally split into 3 parts (3-Tier-Architecture)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UI (Client), AS (Business logic), DB (Data)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is the core (should be modularized)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Gets Requests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Handles business logic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Makes DB transactions/calls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Populates HTML-Views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Deployed as a single executable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53300-1FF2-CA4E-FD0D-A0AF3BCC7BC4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5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0" y="121975"/>
            <a:ext cx="4722001" cy="4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703300" y="158075"/>
            <a:ext cx="33456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https://www.nginx.com/blog/introduction-to-microservices/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306B4-072A-A582-1D41-C2526211797A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6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about scaling?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Monolith					Microservices </a:t>
            </a:r>
            <a:endParaRPr dirty="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23" y="1152473"/>
            <a:ext cx="5888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25" y="1152475"/>
            <a:ext cx="6392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600" y="2523174"/>
            <a:ext cx="1954775" cy="19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463" y="2407375"/>
            <a:ext cx="2181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234675" y="4743125"/>
            <a:ext cx="48009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http://martinfowler.com/articles/microservices.html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105588" y="1972675"/>
            <a:ext cx="1036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Scale-Up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959675" y="1972675"/>
            <a:ext cx="1036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Scale-Out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49AEC-86E7-7B0E-86CC-931BC2F7D992}"/>
              </a:ext>
            </a:extLst>
          </p:cNvPr>
          <p:cNvSpPr txBox="1"/>
          <p:nvPr/>
        </p:nvSpPr>
        <p:spPr>
          <a:xfrm>
            <a:off x="8326238" y="4568875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7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Ups and Downs -- Monolith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Short time-to-market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Cross-Cutting-Concerns (e.g. Logging) can be handled centralized (via libs)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Strong dependencies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-GB"/>
              <a:t>Scaling: Deployment of the whole Application to another environment (e.g. VM)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55B6E-4991-D272-A78F-158719F1ADBD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8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Ups and Downs -- Microservice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No dependencies to other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-GB"/>
              <a:t>Scaling: Each service can be deployed separate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Operational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⇒"/>
            </a:pPr>
            <a:r>
              <a:rPr lang="en-GB"/>
              <a:t>Longer time-to-market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DB17F-29AF-A7EE-7144-3DEE27A633C3}"/>
              </a:ext>
            </a:extLst>
          </p:cNvPr>
          <p:cNvSpPr txBox="1"/>
          <p:nvPr/>
        </p:nvSpPr>
        <p:spPr>
          <a:xfrm>
            <a:off x="8329717" y="4785583"/>
            <a:ext cx="70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CEDD45A-1AA8-A848-B73A-3166C918AB9B}" type="slidenum">
              <a:rPr lang="en-US" smtClean="0"/>
              <a:t>9</a:t>
            </a:fld>
            <a:r>
              <a:rPr lang="en-US" dirty="0"/>
              <a:t>/20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2310</Words>
  <Application>Microsoft Macintosh PowerPoint</Application>
  <PresentationFormat>On-screen Show (16:9)</PresentationFormat>
  <Paragraphs>353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Roboto</vt:lpstr>
      <vt:lpstr>Oswald</vt:lpstr>
      <vt:lpstr>Average</vt:lpstr>
      <vt:lpstr>Arial</vt:lpstr>
      <vt:lpstr>Slate</vt:lpstr>
      <vt:lpstr>Microservices - Why?</vt:lpstr>
      <vt:lpstr>Agenda</vt:lpstr>
      <vt:lpstr>What are microservices?</vt:lpstr>
      <vt:lpstr>PowerPoint Presentation</vt:lpstr>
      <vt:lpstr>What is a monolith?</vt:lpstr>
      <vt:lpstr>PowerPoint Presentation</vt:lpstr>
      <vt:lpstr>What about scaling?</vt:lpstr>
      <vt:lpstr>Some Ups and Downs -- Monolith</vt:lpstr>
      <vt:lpstr>Some Ups and Downs -- Microservice</vt:lpstr>
      <vt:lpstr>Where to start?</vt:lpstr>
      <vt:lpstr>Team size (1/2)</vt:lpstr>
      <vt:lpstr>Team size (2/2)</vt:lpstr>
      <vt:lpstr>Which roles exist in a team? (1/2)</vt:lpstr>
      <vt:lpstr>Which roles exist in a team? (2/2)</vt:lpstr>
      <vt:lpstr>Team roles - Conclusion</vt:lpstr>
      <vt:lpstr>Considerations for the process model</vt:lpstr>
      <vt:lpstr>Conclusion to those “management” questions</vt:lpstr>
      <vt:lpstr>Microservices Why?</vt:lpstr>
      <vt:lpstr>Microservices Why not?</vt:lpstr>
      <vt:lpstr>And now?</vt:lpstr>
      <vt:lpstr>Want to dive deeper?</vt:lpstr>
      <vt:lpstr>Who is living microservices? (1/4)</vt:lpstr>
      <vt:lpstr>Who is living microservices? (2/4)</vt:lpstr>
      <vt:lpstr>Who is living microservices? (3/4)</vt:lpstr>
      <vt:lpstr>Who is living microservices? (3/4)</vt:lpstr>
      <vt:lpstr>Who is living microservices? (4/4)</vt:lpstr>
      <vt:lpstr>Use-case -- Shopsystem</vt:lpstr>
      <vt:lpstr>Use-case -- Shopsystem</vt:lpstr>
      <vt:lpstr>Possible services -- Shopsystem</vt:lpstr>
      <vt:lpstr>Routing or Service-Discovery (1/3)</vt:lpstr>
      <vt:lpstr>Routing or Service-Discovery (2/3)</vt:lpstr>
      <vt:lpstr>Routing or Service-Discovery (3/3)</vt:lpstr>
      <vt:lpstr>Communication between services (1/2)</vt:lpstr>
      <vt:lpstr>Communication between services (2/2)</vt:lpstr>
      <vt:lpstr>API Gateway Pattern</vt:lpstr>
      <vt:lpstr>Unavailable services</vt:lpstr>
      <vt:lpstr>Microservice Requirements (1/2)</vt:lpstr>
      <vt:lpstr>Microservice Requirements (2/2) – 2016</vt:lpstr>
      <vt:lpstr>Microservice Requirements (2/2) – 2024</vt:lpstr>
      <vt:lpstr>Databases</vt:lpstr>
      <vt:lpstr>Authentication</vt:lpstr>
      <vt:lpstr>Sources</vt:lpstr>
      <vt:lpstr>Microservices - 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- Why?</dc:title>
  <cp:lastModifiedBy>Sascha Düpre</cp:lastModifiedBy>
  <cp:revision>3</cp:revision>
  <dcterms:modified xsi:type="dcterms:W3CDTF">2024-03-19T12:48:18Z</dcterms:modified>
</cp:coreProperties>
</file>